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5.jp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38.jpg" ContentType="image/jpeg"/>
  <Override PartName="/ppt/notesSlides/notesSlide6.xml" ContentType="application/vnd.openxmlformats-officedocument.presentationml.notesSlide+xml"/>
  <Override PartName="/ppt/media/image43.jpg" ContentType="image/jpe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67.jpg" ContentType="image/jpeg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  <p:sldMasterId id="2147483695" r:id="rId6"/>
  </p:sldMasterIdLst>
  <p:notesMasterIdLst>
    <p:notesMasterId r:id="rId42"/>
  </p:notesMasterIdLst>
  <p:sldIdLst>
    <p:sldId id="773" r:id="rId7"/>
    <p:sldId id="779" r:id="rId8"/>
    <p:sldId id="781" r:id="rId9"/>
    <p:sldId id="758" r:id="rId10"/>
    <p:sldId id="742" r:id="rId11"/>
    <p:sldId id="713" r:id="rId12"/>
    <p:sldId id="767" r:id="rId13"/>
    <p:sldId id="715" r:id="rId14"/>
    <p:sldId id="743" r:id="rId15"/>
    <p:sldId id="728" r:id="rId16"/>
    <p:sldId id="774" r:id="rId17"/>
    <p:sldId id="775" r:id="rId18"/>
    <p:sldId id="776" r:id="rId19"/>
    <p:sldId id="777" r:id="rId20"/>
    <p:sldId id="731" r:id="rId21"/>
    <p:sldId id="733" r:id="rId22"/>
    <p:sldId id="735" r:id="rId23"/>
    <p:sldId id="738" r:id="rId24"/>
    <p:sldId id="740" r:id="rId25"/>
    <p:sldId id="744" r:id="rId26"/>
    <p:sldId id="745" r:id="rId27"/>
    <p:sldId id="746" r:id="rId28"/>
    <p:sldId id="747" r:id="rId29"/>
    <p:sldId id="748" r:id="rId30"/>
    <p:sldId id="751" r:id="rId31"/>
    <p:sldId id="780" r:id="rId32"/>
    <p:sldId id="752" r:id="rId33"/>
    <p:sldId id="741" r:id="rId34"/>
    <p:sldId id="771" r:id="rId35"/>
    <p:sldId id="768" r:id="rId36"/>
    <p:sldId id="719" r:id="rId37"/>
    <p:sldId id="778" r:id="rId38"/>
    <p:sldId id="749" r:id="rId39"/>
    <p:sldId id="750" r:id="rId40"/>
    <p:sldId id="739" r:id="rId41"/>
  </p:sldIdLst>
  <p:sldSz cx="9144000" cy="5715000" type="screen16x10"/>
  <p:notesSz cx="7010400" cy="9296400"/>
  <p:defaultTextStyle>
    <a:defPPr>
      <a:defRPr lang="en-US"/>
    </a:defPPr>
    <a:lvl1pPr marL="0" algn="l" defTabSz="8163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94" algn="l" defTabSz="8163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88" algn="l" defTabSz="8163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82" algn="l" defTabSz="8163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776" algn="l" defTabSz="8163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969" algn="l" defTabSz="8163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163" algn="l" defTabSz="8163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357" algn="l" defTabSz="8163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551" algn="l" defTabSz="8163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6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B7"/>
    <a:srgbClr val="00CC00"/>
    <a:srgbClr val="FF9933"/>
    <a:srgbClr val="FFA54B"/>
    <a:srgbClr val="FF0000"/>
    <a:srgbClr val="FF7C80"/>
    <a:srgbClr val="663300"/>
    <a:srgbClr val="FFE4C9"/>
    <a:srgbClr val="FFD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1" autoAdjust="0"/>
    <p:restoredTop sz="91418" autoAdjust="0"/>
  </p:normalViewPr>
  <p:slideViewPr>
    <p:cSldViewPr>
      <p:cViewPr varScale="1">
        <p:scale>
          <a:sx n="75" d="100"/>
          <a:sy n="75" d="100"/>
        </p:scale>
        <p:origin x="1024" y="48"/>
      </p:cViewPr>
      <p:guideLst>
        <p:guide orient="horz" pos="1656"/>
        <p:guide pos="2880"/>
        <p:guide orient="horz" pos="28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838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0B934D74-C165-4683-BB3D-B5B1DED6D54A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700088"/>
            <a:ext cx="5575300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88139" tIns="44070" rIns="88139" bIns="440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41AAAAA9-943A-4D9C-A5A4-030DACB80A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214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38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8194" algn="l" defTabSz="81638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388" algn="l" defTabSz="81638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582" algn="l" defTabSz="81638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776" algn="l" defTabSz="81638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969" algn="l" defTabSz="81638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9163" algn="l" defTabSz="81638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357" algn="l" defTabSz="81638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551" algn="l" defTabSz="81638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AAAA9-943A-4D9C-A5A4-030DACB80A8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748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AAAA9-943A-4D9C-A5A4-030DACB80A8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068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AAAA9-943A-4D9C-A5A4-030DACB80A8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048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best performance JSIS is being recognized on Global level in every aspect of Business, these are glimpse of the awards received  in 10 years of operation.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AAAA9-943A-4D9C-A5A4-030DACB80A8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64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AAAA9-943A-4D9C-A5A4-030DACB80A8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55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3888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2422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AAAA9-943A-4D9C-A5A4-030DACB80A8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511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6295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this blue box, </a:t>
            </a:r>
            <a:r>
              <a:rPr lang="en-US" dirty="0" err="1"/>
              <a:t>pls</a:t>
            </a:r>
            <a:r>
              <a:rPr lang="en-US" dirty="0"/>
              <a:t> add JSIS logo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5101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AAAA9-943A-4D9C-A5A4-030DACB80A8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165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AAAA9-943A-4D9C-A5A4-030DACB80A8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112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AAAA9-943A-4D9C-A5A4-030DACB80A8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99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6938" y="1106488"/>
            <a:ext cx="4778375" cy="2987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7885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15132A9-3FC1-48CF-A142-FB54680C6F48}" type="slidenum">
              <a:rPr lang="en-US" sz="1300">
                <a:solidFill>
                  <a:srgbClr val="000000"/>
                </a:solidFill>
                <a:latin typeface="Arial" charset="0"/>
                <a:ea typeface="ＭＳ Ｐゴシック" pitchFamily="-112" charset="-128"/>
              </a:rPr>
              <a:pPr defTabSz="87885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z="1300">
              <a:solidFill>
                <a:srgbClr val="000000"/>
              </a:solidFill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9331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6938" y="1106488"/>
            <a:ext cx="4778375" cy="2987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7885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15132A9-3FC1-48CF-A142-FB54680C6F48}" type="slidenum">
              <a:rPr lang="en-US" sz="1300">
                <a:solidFill>
                  <a:srgbClr val="000000"/>
                </a:solidFill>
                <a:latin typeface="Arial" charset="0"/>
                <a:ea typeface="ＭＳ Ｐゴシック" pitchFamily="-112" charset="-128"/>
              </a:rPr>
              <a:pPr defTabSz="87885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z="1300">
              <a:solidFill>
                <a:srgbClr val="000000"/>
              </a:solidFill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4201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6938" y="1106488"/>
            <a:ext cx="4778375" cy="2987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7885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15132A9-3FC1-48CF-A142-FB54680C6F48}" type="slidenum">
              <a:rPr lang="en-US" sz="1300">
                <a:solidFill>
                  <a:srgbClr val="000000"/>
                </a:solidFill>
                <a:latin typeface="Arial" charset="0"/>
                <a:ea typeface="ＭＳ Ｐゴシック" pitchFamily="-112" charset="-128"/>
              </a:rPr>
              <a:pPr defTabSz="87885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z="1300">
              <a:solidFill>
                <a:srgbClr val="000000"/>
              </a:solidFill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89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6938" y="1106488"/>
            <a:ext cx="4778375" cy="2987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7885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15132A9-3FC1-48CF-A142-FB54680C6F48}" type="slidenum">
              <a:rPr lang="en-US" sz="1300">
                <a:solidFill>
                  <a:srgbClr val="000000"/>
                </a:solidFill>
                <a:latin typeface="Arial" charset="0"/>
                <a:ea typeface="ＭＳ Ｐゴシック" pitchFamily="-112" charset="-128"/>
              </a:rPr>
              <a:pPr defTabSz="87885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z="1300">
              <a:solidFill>
                <a:srgbClr val="000000"/>
              </a:solidFill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343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4.emf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4.emf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4.emf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4.emf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4.emf"/><Relationship Id="rId2" Type="http://schemas.openxmlformats.org/officeDocument/2006/relationships/tags" Target="../tags/tag1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BDE1-FE61-4D49-A14E-66891EE9D1EE}" type="datetime1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Strictly private and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26AC-FB73-4E5B-BF2A-A52FB2B4EF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081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57DF-5D54-45D1-9DD7-BD00BFF2E28F}" type="datetime1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26AC-FB73-4E5B-BF2A-A52FB2B4EF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57200" y="5218007"/>
            <a:ext cx="8229600" cy="3048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spcCol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57200" y="656166"/>
            <a:ext cx="8229600" cy="3048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spcCol="0"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05066"/>
            <a:ext cx="4876800" cy="342634"/>
          </a:xfrm>
        </p:spPr>
        <p:txBody>
          <a:bodyPr>
            <a:noAutofit/>
          </a:bodyPr>
          <a:lstStyle>
            <a:lvl1pPr algn="l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1745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26D5-3C78-47DB-95E5-8268EA5B5207}" type="datetime1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26AC-FB73-4E5B-BF2A-A52FB2B4EF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57200" y="5218007"/>
            <a:ext cx="8229600" cy="3048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spcCol="0"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57200" y="656166"/>
            <a:ext cx="8229600" cy="3048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spcCol="0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673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585858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314450"/>
            <a:ext cx="3977640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314450"/>
            <a:ext cx="3977640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ts val="865"/>
              </a:lnSpc>
            </a:pPr>
            <a:fld id="{81D60167-4931-47E6-BA6A-407CBD079E47}" type="slidenum">
              <a:rPr spc="-15" dirty="0"/>
              <a:t>‹#›</a:t>
            </a:fld>
            <a:endParaRPr spc="-15" dirty="0"/>
          </a:p>
        </p:txBody>
      </p:sp>
    </p:spTree>
    <p:extLst>
      <p:ext uri="{BB962C8B-B14F-4D97-AF65-F5344CB8AC3E}">
        <p14:creationId xmlns:p14="http://schemas.microsoft.com/office/powerpoint/2010/main" val="184605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fld id="{BCC426E4-CAEF-4B5D-92F7-8FF0A826A3CB}" type="slidenum">
              <a:rPr lang="en-US" smtClean="0">
                <a:solidFill>
                  <a:srgbClr val="808080"/>
                </a:solidFill>
                <a:latin typeface="Verdana" pitchFamily="-109" charset="0"/>
                <a:ea typeface="ＭＳ Ｐゴシック" pitchFamily="-109" charset="-128"/>
              </a:rPr>
              <a:pPr defTabSz="7619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808080"/>
              </a:solidFill>
              <a:latin typeface="Verdana" pitchFamily="-109" charset="0"/>
              <a:ea typeface="ＭＳ Ｐゴシック" pitchFamily="-109" charset="-128"/>
            </a:endParaRPr>
          </a:p>
        </p:txBody>
      </p:sp>
      <p:sp>
        <p:nvSpPr>
          <p:cNvPr id="9" name="Title 5"/>
          <p:cNvSpPr>
            <a:spLocks noGrp="1"/>
          </p:cNvSpPr>
          <p:nvPr>
            <p:ph type="title" idx="4294967295"/>
          </p:nvPr>
        </p:nvSpPr>
        <p:spPr>
          <a:xfrm>
            <a:off x="10665" y="217207"/>
            <a:ext cx="7272808" cy="457233"/>
          </a:xfrm>
          <a:prstGeom prst="rect">
            <a:avLst/>
          </a:prstGeom>
        </p:spPr>
        <p:txBody>
          <a:bodyPr/>
          <a:lstStyle/>
          <a:p>
            <a:endParaRPr lang="en-IN" sz="1667" b="1" u="sng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-109" charset="-128"/>
              </a:rPr>
              <a:t>AKA- 11 Sept 2013 V0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09" charset="-128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5270500"/>
            <a:ext cx="9144000" cy="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921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771650"/>
            <a:ext cx="7772400" cy="12001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200400"/>
            <a:ext cx="6400799" cy="1428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871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207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314450"/>
            <a:ext cx="3977640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314450"/>
            <a:ext cx="3977640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562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368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125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think-cell Slide" r:id="rId6" imgW="532" imgH="530" progId="TCLayout.ActiveDocument.1">
                  <p:embed/>
                </p:oleObj>
              </mc:Choice>
              <mc:Fallback>
                <p:oleObj name="think-cell Slide" r:id="rId6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322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 Black" panose="020B0A04020102020204" pitchFamily="34" charset="0"/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FF10C85-C858-42F2-83FC-085ECE0AD8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085" y="793750"/>
            <a:ext cx="1663451" cy="230832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15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A63819D-3826-4C37-A6B2-F6BF2FA7C1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951" y="123435"/>
            <a:ext cx="8536821" cy="246221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E3BBFF9-605D-4045-AFCA-0630CAF629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0006" y="5392821"/>
            <a:ext cx="8597563" cy="92333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600" b="0" i="1">
                <a:solidFill>
                  <a:schemeClr val="bg1">
                    <a:lumMod val="50000"/>
                  </a:schemeClr>
                </a:solidFill>
              </a:defRPr>
            </a:lvl1pPr>
            <a:lvl2pPr marL="100013" indent="0">
              <a:buNone/>
              <a:defRPr/>
            </a:lvl2pPr>
            <a:lvl3pPr marL="407194" indent="0">
              <a:buNone/>
              <a:defRPr/>
            </a:lvl3pPr>
            <a:lvl4pPr marL="569119" indent="0">
              <a:buNone/>
              <a:defRPr/>
            </a:lvl4pPr>
            <a:lvl5pPr marL="775097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544D039D-17DA-41A5-99C8-4D027723EECA}"/>
              </a:ext>
            </a:extLst>
          </p:cNvPr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72799" y="5455693"/>
            <a:ext cx="461582" cy="304800"/>
          </a:xfrm>
          <a:prstGeom prst="rect">
            <a:avLst/>
          </a:prstGeom>
        </p:spPr>
        <p:txBody>
          <a:bodyPr vert="horz" wrap="none" lIns="0" tIns="34290" rIns="0" bIns="34290" rtlCol="0" anchor="ctr"/>
          <a:lstStyle>
            <a:defPPr>
              <a:defRPr lang="en-US"/>
            </a:defPPr>
            <a:lvl1pPr algn="r">
              <a:defRPr sz="9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955F5F-96B5-4123-A0BF-F5126ED54847}" type="slidenum">
              <a:rPr kumimoji="0" lang="en-US" sz="675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422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5066"/>
            <a:ext cx="4876800" cy="342634"/>
          </a:xfrm>
        </p:spPr>
        <p:txBody>
          <a:bodyPr>
            <a:noAutofit/>
          </a:bodyPr>
          <a:lstStyle>
            <a:lvl1pPr algn="l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48CE8-24E1-45E1-B37D-B68BFD79F88C}" type="datetime1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Strictly private and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26AC-FB73-4E5B-BF2A-A52FB2B4EF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57200" y="5218007"/>
            <a:ext cx="8229600" cy="3048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spcCol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57200" y="656166"/>
            <a:ext cx="8229600" cy="3048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spcCol="0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351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think-cell Slide" r:id="rId6" imgW="532" imgH="530" progId="TCLayout.ActiveDocument.1">
                  <p:embed/>
                </p:oleObj>
              </mc:Choice>
              <mc:Fallback>
                <p:oleObj name="think-cell Slide" r:id="rId6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322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 Black" panose="020B0A04020102020204" pitchFamily="34" charset="0"/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FF10C85-C858-42F2-83FC-085ECE0AD8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085" y="793750"/>
            <a:ext cx="1663451" cy="230832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15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A63819D-3826-4C37-A6B2-F6BF2FA7C1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951" y="123435"/>
            <a:ext cx="8536821" cy="246221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E3BBFF9-605D-4045-AFCA-0630CAF629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0006" y="5392821"/>
            <a:ext cx="8597563" cy="92333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600" b="0" i="1">
                <a:solidFill>
                  <a:schemeClr val="bg1">
                    <a:lumMod val="50000"/>
                  </a:schemeClr>
                </a:solidFill>
              </a:defRPr>
            </a:lvl1pPr>
            <a:lvl2pPr marL="100013" indent="0">
              <a:buNone/>
              <a:defRPr/>
            </a:lvl2pPr>
            <a:lvl3pPr marL="407194" indent="0">
              <a:buNone/>
              <a:defRPr/>
            </a:lvl3pPr>
            <a:lvl4pPr marL="569119" indent="0">
              <a:buNone/>
              <a:defRPr/>
            </a:lvl4pPr>
            <a:lvl5pPr marL="775097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544D039D-17DA-41A5-99C8-4D027723EECA}"/>
              </a:ext>
            </a:extLst>
          </p:cNvPr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72799" y="5455693"/>
            <a:ext cx="461582" cy="304800"/>
          </a:xfrm>
          <a:prstGeom prst="rect">
            <a:avLst/>
          </a:prstGeom>
        </p:spPr>
        <p:txBody>
          <a:bodyPr vert="horz" wrap="none" lIns="0" tIns="34290" rIns="0" bIns="34290" rtlCol="0" anchor="ctr"/>
          <a:lstStyle>
            <a:defPPr>
              <a:defRPr lang="en-US"/>
            </a:defPPr>
            <a:lvl1pPr algn="r">
              <a:defRPr sz="9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955F5F-96B5-4123-A0BF-F5126ED54847}" type="slidenum">
              <a:rPr kumimoji="0" lang="en-US" sz="675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994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255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43000" y="2301721"/>
            <a:ext cx="6858000" cy="623248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351891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4" name="Google Shape;14;p2">
            <a:extLst>
              <a:ext uri="{FF2B5EF4-FFF2-40B4-BE49-F238E27FC236}">
                <a16:creationId xmlns:a16="http://schemas.microsoft.com/office/drawing/2014/main" id="{DE36EC4C-A406-9374-2EBF-39945D812AB5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Google Shape;15;p2">
            <a:extLst>
              <a:ext uri="{FF2B5EF4-FFF2-40B4-BE49-F238E27FC236}">
                <a16:creationId xmlns:a16="http://schemas.microsoft.com/office/drawing/2014/main" id="{B38D86F2-09DE-105D-071D-33270A5149C8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Google Shape;16;p2">
            <a:extLst>
              <a:ext uri="{FF2B5EF4-FFF2-40B4-BE49-F238E27FC236}">
                <a16:creationId xmlns:a16="http://schemas.microsoft.com/office/drawing/2014/main" id="{58423BE0-04E4-5603-64E3-27DFFF92967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C0555-F9CD-4047-86FE-197BCD61DEA0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591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771650"/>
            <a:ext cx="7772400" cy="12001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200400"/>
            <a:ext cx="6400799" cy="1428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241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06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314450"/>
            <a:ext cx="3977640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314450"/>
            <a:ext cx="3977640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24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99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6228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think-cell Slide" r:id="rId6" imgW="532" imgH="530" progId="TCLayout.ActiveDocument.1">
                  <p:embed/>
                </p:oleObj>
              </mc:Choice>
              <mc:Fallback>
                <p:oleObj name="think-cell Slide" r:id="rId6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322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 Black" panose="020B0A04020102020204" pitchFamily="34" charset="0"/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FF10C85-C858-42F2-83FC-085ECE0AD8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085" y="793750"/>
            <a:ext cx="1663451" cy="230832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15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A63819D-3826-4C37-A6B2-F6BF2FA7C1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951" y="123435"/>
            <a:ext cx="8536821" cy="246221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E3BBFF9-605D-4045-AFCA-0630CAF629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0006" y="5392821"/>
            <a:ext cx="8597563" cy="92333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600" b="0" i="1">
                <a:solidFill>
                  <a:schemeClr val="bg1">
                    <a:lumMod val="50000"/>
                  </a:schemeClr>
                </a:solidFill>
              </a:defRPr>
            </a:lvl1pPr>
            <a:lvl2pPr marL="100013" indent="0">
              <a:buNone/>
              <a:defRPr/>
            </a:lvl2pPr>
            <a:lvl3pPr marL="407194" indent="0">
              <a:buNone/>
              <a:defRPr/>
            </a:lvl3pPr>
            <a:lvl4pPr marL="569119" indent="0">
              <a:buNone/>
              <a:defRPr/>
            </a:lvl4pPr>
            <a:lvl5pPr marL="775097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544D039D-17DA-41A5-99C8-4D027723EECA}"/>
              </a:ext>
            </a:extLst>
          </p:cNvPr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72799" y="5455693"/>
            <a:ext cx="461582" cy="304800"/>
          </a:xfrm>
          <a:prstGeom prst="rect">
            <a:avLst/>
          </a:prstGeom>
        </p:spPr>
        <p:txBody>
          <a:bodyPr vert="horz" wrap="none" lIns="0" tIns="34290" rIns="0" bIns="34290" rtlCol="0" anchor="ctr"/>
          <a:lstStyle>
            <a:defPPr>
              <a:defRPr lang="en-US"/>
            </a:defPPr>
            <a:lvl1pPr algn="r">
              <a:defRPr sz="9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955F5F-96B5-4123-A0BF-F5126ED54847}" type="slidenum">
              <a:rPr kumimoji="0" lang="en-US" sz="675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79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think-cell Slide" r:id="rId6" imgW="532" imgH="530" progId="TCLayout.ActiveDocument.1">
                  <p:embed/>
                </p:oleObj>
              </mc:Choice>
              <mc:Fallback>
                <p:oleObj name="think-cell Slide" r:id="rId6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322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 Black" panose="020B0A04020102020204" pitchFamily="34" charset="0"/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FF10C85-C858-42F2-83FC-085ECE0AD8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085" y="793750"/>
            <a:ext cx="1663451" cy="230832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15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A63819D-3826-4C37-A6B2-F6BF2FA7C1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951" y="123435"/>
            <a:ext cx="8536821" cy="246221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E3BBFF9-605D-4045-AFCA-0630CAF629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0006" y="5392821"/>
            <a:ext cx="8597563" cy="92333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600" b="0" i="1">
                <a:solidFill>
                  <a:schemeClr val="bg1">
                    <a:lumMod val="50000"/>
                  </a:schemeClr>
                </a:solidFill>
              </a:defRPr>
            </a:lvl1pPr>
            <a:lvl2pPr marL="100013" indent="0">
              <a:buNone/>
              <a:defRPr/>
            </a:lvl2pPr>
            <a:lvl3pPr marL="407194" indent="0">
              <a:buNone/>
              <a:defRPr/>
            </a:lvl3pPr>
            <a:lvl4pPr marL="569119" indent="0">
              <a:buNone/>
              <a:defRPr/>
            </a:lvl4pPr>
            <a:lvl5pPr marL="775097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544D039D-17DA-41A5-99C8-4D027723EECA}"/>
              </a:ext>
            </a:extLst>
          </p:cNvPr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72799" y="5455693"/>
            <a:ext cx="461582" cy="304800"/>
          </a:xfrm>
          <a:prstGeom prst="rect">
            <a:avLst/>
          </a:prstGeom>
        </p:spPr>
        <p:txBody>
          <a:bodyPr vert="horz" wrap="none" lIns="0" tIns="34290" rIns="0" bIns="34290" rtlCol="0" anchor="ctr"/>
          <a:lstStyle>
            <a:defPPr>
              <a:defRPr lang="en-US"/>
            </a:defPPr>
            <a:lvl1pPr algn="r">
              <a:defRPr sz="9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955F5F-96B5-4123-A0BF-F5126ED54847}" type="slidenum">
              <a:rPr kumimoji="0" lang="en-US" sz="675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194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3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5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77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96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916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3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55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C86B-EFB5-47A1-B06E-3926BF0C8311}" type="datetime1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Strictly private and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26AC-FB73-4E5B-BF2A-A52FB2B4EF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57200" y="5218007"/>
            <a:ext cx="8229600" cy="3048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spcCol="0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57200" y="656166"/>
            <a:ext cx="8229600" cy="3048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spcCol="0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5843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7BB89C52-7215-47FB-8975-6A2FFA2503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324"/>
          <a:ext cx="1191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think-cell Slide" r:id="rId6" imgW="532" imgH="530" progId="TCLayout.ActiveDocument.1">
                  <p:embed/>
                </p:oleObj>
              </mc:Choice>
              <mc:Fallback>
                <p:oleObj name="think-cell Slide" r:id="rId6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7BB89C52-7215-47FB-8975-6A2FFA250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1324"/>
                        <a:ext cx="1191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5187B2B-3878-47DA-815E-8BB73EED8EF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322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 Black" panose="020B0A04020102020204" pitchFamily="34" charset="0"/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FF10C85-C858-42F2-83FC-085ECE0AD8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085" y="793750"/>
            <a:ext cx="1663451" cy="230832"/>
          </a:xfr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15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A63819D-3826-4C37-A6B2-F6BF2FA7C1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951" y="123435"/>
            <a:ext cx="8536821" cy="246221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E3BBFF9-605D-4045-AFCA-0630CAF629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0006" y="5392821"/>
            <a:ext cx="8597563" cy="92333"/>
          </a:xfrm>
        </p:spPr>
        <p:txBody>
          <a:bodyPr wrap="square" lIns="72000" anchor="b">
            <a:spAutoFit/>
          </a:bodyPr>
          <a:lstStyle>
            <a:lvl1pPr marL="0" indent="0">
              <a:buNone/>
              <a:defRPr sz="600" b="0" i="1">
                <a:solidFill>
                  <a:schemeClr val="bg1">
                    <a:lumMod val="50000"/>
                  </a:schemeClr>
                </a:solidFill>
              </a:defRPr>
            </a:lvl1pPr>
            <a:lvl2pPr marL="100013" indent="0">
              <a:buNone/>
              <a:defRPr/>
            </a:lvl2pPr>
            <a:lvl3pPr marL="407194" indent="0">
              <a:buNone/>
              <a:defRPr/>
            </a:lvl3pPr>
            <a:lvl4pPr marL="569119" indent="0">
              <a:buNone/>
              <a:defRPr/>
            </a:lvl4pPr>
            <a:lvl5pPr marL="775097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544D039D-17DA-41A5-99C8-4D027723EECA}"/>
              </a:ext>
            </a:extLst>
          </p:cNvPr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72799" y="5455693"/>
            <a:ext cx="461582" cy="304800"/>
          </a:xfrm>
          <a:prstGeom prst="rect">
            <a:avLst/>
          </a:prstGeom>
        </p:spPr>
        <p:txBody>
          <a:bodyPr vert="horz" wrap="none" lIns="0" tIns="34290" rIns="0" bIns="34290" rtlCol="0" anchor="ctr"/>
          <a:lstStyle>
            <a:defPPr>
              <a:defRPr lang="en-US"/>
            </a:defPPr>
            <a:lvl1pPr algn="r">
              <a:defRPr sz="9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955F5F-96B5-4123-A0BF-F5126ED54847}" type="slidenum">
              <a:rPr kumimoji="0" lang="en-US" sz="675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682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">
          <p15:clr>
            <a:srgbClr val="F26B43"/>
          </p15:clr>
        </p15:guide>
        <p15:guide id="2" pos="7427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60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30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78579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43000" y="2301721"/>
            <a:ext cx="6858000" cy="623248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351891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4" name="Google Shape;14;p2">
            <a:extLst>
              <a:ext uri="{FF2B5EF4-FFF2-40B4-BE49-F238E27FC236}">
                <a16:creationId xmlns:a16="http://schemas.microsoft.com/office/drawing/2014/main" id="{DE36EC4C-A406-9374-2EBF-39945D812AB5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Google Shape;15;p2">
            <a:extLst>
              <a:ext uri="{FF2B5EF4-FFF2-40B4-BE49-F238E27FC236}">
                <a16:creationId xmlns:a16="http://schemas.microsoft.com/office/drawing/2014/main" id="{B38D86F2-09DE-105D-071D-33270A5149C8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Google Shape;16;p2">
            <a:extLst>
              <a:ext uri="{FF2B5EF4-FFF2-40B4-BE49-F238E27FC236}">
                <a16:creationId xmlns:a16="http://schemas.microsoft.com/office/drawing/2014/main" id="{58423BE0-04E4-5603-64E3-27DFFF92967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C0555-F9CD-4047-86FE-197BCD61DEA0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716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95A6-1845-4858-B68D-5510DFE93D96}" type="datetime1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Strictly private and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26AC-FB73-4E5B-BF2A-A52FB2B4EF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57200" y="5218007"/>
            <a:ext cx="8229600" cy="3048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spcCol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57200" y="656166"/>
            <a:ext cx="8229600" cy="3048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spcCol="0"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457200" y="305066"/>
            <a:ext cx="4876800" cy="342634"/>
          </a:xfrm>
          <a:prstGeom prst="rect">
            <a:avLst/>
          </a:prstGeom>
        </p:spPr>
        <p:txBody>
          <a:bodyPr vert="horz" lIns="81639" tIns="40819" rIns="81639" bIns="40819" rtlCol="0" anchor="ctr">
            <a:noAutofit/>
          </a:bodyPr>
          <a:lstStyle>
            <a:lvl1pPr algn="ctr" defTabSz="816388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sz="160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7508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94" indent="0">
              <a:buNone/>
              <a:defRPr sz="1800" b="1"/>
            </a:lvl2pPr>
            <a:lvl3pPr marL="816388" indent="0">
              <a:buNone/>
              <a:defRPr sz="1600" b="1"/>
            </a:lvl3pPr>
            <a:lvl4pPr marL="1224582" indent="0">
              <a:buNone/>
              <a:defRPr sz="1400" b="1"/>
            </a:lvl4pPr>
            <a:lvl5pPr marL="1632776" indent="0">
              <a:buNone/>
              <a:defRPr sz="1400" b="1"/>
            </a:lvl5pPr>
            <a:lvl6pPr marL="2040969" indent="0">
              <a:buNone/>
              <a:defRPr sz="1400" b="1"/>
            </a:lvl6pPr>
            <a:lvl7pPr marL="2449163" indent="0">
              <a:buNone/>
              <a:defRPr sz="1400" b="1"/>
            </a:lvl7pPr>
            <a:lvl8pPr marL="2857357" indent="0">
              <a:buNone/>
              <a:defRPr sz="1400" b="1"/>
            </a:lvl8pPr>
            <a:lvl9pPr marL="3265551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2"/>
            <a:ext cx="4041775" cy="53313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94" indent="0">
              <a:buNone/>
              <a:defRPr sz="1800" b="1"/>
            </a:lvl2pPr>
            <a:lvl3pPr marL="816388" indent="0">
              <a:buNone/>
              <a:defRPr sz="1600" b="1"/>
            </a:lvl3pPr>
            <a:lvl4pPr marL="1224582" indent="0">
              <a:buNone/>
              <a:defRPr sz="1400" b="1"/>
            </a:lvl4pPr>
            <a:lvl5pPr marL="1632776" indent="0">
              <a:buNone/>
              <a:defRPr sz="1400" b="1"/>
            </a:lvl5pPr>
            <a:lvl6pPr marL="2040969" indent="0">
              <a:buNone/>
              <a:defRPr sz="1400" b="1"/>
            </a:lvl6pPr>
            <a:lvl7pPr marL="2449163" indent="0">
              <a:buNone/>
              <a:defRPr sz="1400" b="1"/>
            </a:lvl7pPr>
            <a:lvl8pPr marL="2857357" indent="0">
              <a:buNone/>
              <a:defRPr sz="1400" b="1"/>
            </a:lvl8pPr>
            <a:lvl9pPr marL="3265551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0A2C-9A91-41BE-852B-FE6BA8E07AFA}" type="datetime1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26AC-FB73-4E5B-BF2A-A52FB2B4EF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457200" y="5218007"/>
            <a:ext cx="8229600" cy="3048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spcCol="0"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57200" y="656166"/>
            <a:ext cx="8229600" cy="3048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spcCol="0"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305066"/>
            <a:ext cx="4876800" cy="342634"/>
          </a:xfrm>
        </p:spPr>
        <p:txBody>
          <a:bodyPr>
            <a:noAutofit/>
          </a:bodyPr>
          <a:lstStyle>
            <a:lvl1pPr algn="l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485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7985-E7B7-4BDB-A295-9B679E4CDF68}" type="datetime1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26AC-FB73-4E5B-BF2A-A52FB2B4EF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57200" y="5218007"/>
            <a:ext cx="8229600" cy="3048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spcCol="0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57200" y="656166"/>
            <a:ext cx="8229600" cy="3048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spcCol="0"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90600" y="196931"/>
            <a:ext cx="4876800" cy="342634"/>
          </a:xfrm>
        </p:spPr>
        <p:txBody>
          <a:bodyPr>
            <a:noAutofit/>
          </a:bodyPr>
          <a:lstStyle>
            <a:lvl1pPr algn="l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1365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D70D-C3C5-426A-8FD0-6BC2B4CFE25B}" type="datetime1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26AC-FB73-4E5B-BF2A-A52FB2B4EF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57200" y="5218007"/>
            <a:ext cx="8229600" cy="3048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spcCol="0"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57200" y="656166"/>
            <a:ext cx="8229600" cy="3048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spcCol="0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32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7"/>
            <a:ext cx="3008313" cy="3909220"/>
          </a:xfrm>
        </p:spPr>
        <p:txBody>
          <a:bodyPr/>
          <a:lstStyle>
            <a:lvl1pPr marL="0" indent="0">
              <a:buNone/>
              <a:defRPr sz="1300"/>
            </a:lvl1pPr>
            <a:lvl2pPr marL="408194" indent="0">
              <a:buNone/>
              <a:defRPr sz="1100"/>
            </a:lvl2pPr>
            <a:lvl3pPr marL="816388" indent="0">
              <a:buNone/>
              <a:defRPr sz="900"/>
            </a:lvl3pPr>
            <a:lvl4pPr marL="1224582" indent="0">
              <a:buNone/>
              <a:defRPr sz="800"/>
            </a:lvl4pPr>
            <a:lvl5pPr marL="1632776" indent="0">
              <a:buNone/>
              <a:defRPr sz="800"/>
            </a:lvl5pPr>
            <a:lvl6pPr marL="2040969" indent="0">
              <a:buNone/>
              <a:defRPr sz="800"/>
            </a:lvl6pPr>
            <a:lvl7pPr marL="2449163" indent="0">
              <a:buNone/>
              <a:defRPr sz="800"/>
            </a:lvl7pPr>
            <a:lvl8pPr marL="2857357" indent="0">
              <a:buNone/>
              <a:defRPr sz="800"/>
            </a:lvl8pPr>
            <a:lvl9pPr marL="326555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42EE-606D-4B1D-BEB9-11B05E48594E}" type="datetime1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26AC-FB73-4E5B-BF2A-A52FB2B4EF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57200" y="5218007"/>
            <a:ext cx="8229600" cy="3048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spcCol="0"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57200" y="656166"/>
            <a:ext cx="8229600" cy="3048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spcCol="0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080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900"/>
            </a:lvl1pPr>
            <a:lvl2pPr marL="408194" indent="0">
              <a:buNone/>
              <a:defRPr sz="2500"/>
            </a:lvl2pPr>
            <a:lvl3pPr marL="816388" indent="0">
              <a:buNone/>
              <a:defRPr sz="2100"/>
            </a:lvl3pPr>
            <a:lvl4pPr marL="1224582" indent="0">
              <a:buNone/>
              <a:defRPr sz="1800"/>
            </a:lvl4pPr>
            <a:lvl5pPr marL="1632776" indent="0">
              <a:buNone/>
              <a:defRPr sz="1800"/>
            </a:lvl5pPr>
            <a:lvl6pPr marL="2040969" indent="0">
              <a:buNone/>
              <a:defRPr sz="1800"/>
            </a:lvl6pPr>
            <a:lvl7pPr marL="2449163" indent="0">
              <a:buNone/>
              <a:defRPr sz="1800"/>
            </a:lvl7pPr>
            <a:lvl8pPr marL="2857357" indent="0">
              <a:buNone/>
              <a:defRPr sz="1800"/>
            </a:lvl8pPr>
            <a:lvl9pPr marL="3265551" indent="0">
              <a:buNone/>
              <a:defRPr sz="18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300"/>
            </a:lvl1pPr>
            <a:lvl2pPr marL="408194" indent="0">
              <a:buNone/>
              <a:defRPr sz="1100"/>
            </a:lvl2pPr>
            <a:lvl3pPr marL="816388" indent="0">
              <a:buNone/>
              <a:defRPr sz="900"/>
            </a:lvl3pPr>
            <a:lvl4pPr marL="1224582" indent="0">
              <a:buNone/>
              <a:defRPr sz="800"/>
            </a:lvl4pPr>
            <a:lvl5pPr marL="1632776" indent="0">
              <a:buNone/>
              <a:defRPr sz="800"/>
            </a:lvl5pPr>
            <a:lvl6pPr marL="2040969" indent="0">
              <a:buNone/>
              <a:defRPr sz="800"/>
            </a:lvl6pPr>
            <a:lvl7pPr marL="2449163" indent="0">
              <a:buNone/>
              <a:defRPr sz="800"/>
            </a:lvl7pPr>
            <a:lvl8pPr marL="2857357" indent="0">
              <a:buNone/>
              <a:defRPr sz="800"/>
            </a:lvl8pPr>
            <a:lvl9pPr marL="326555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E7EA-2330-4B21-9ED5-F3CBF04FDE9B}" type="datetime1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26AC-FB73-4E5B-BF2A-A52FB2B4EF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57200" y="5218007"/>
            <a:ext cx="8229600" cy="3048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spcCol="0"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57200" y="656166"/>
            <a:ext cx="8229600" cy="3048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spcCol="0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881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jpg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8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vmlDrawing" Target="../drawings/vmlDrawing4.v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4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81639" tIns="40819" rIns="81639" bIns="408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7"/>
          </a:xfrm>
          <a:prstGeom prst="rect">
            <a:avLst/>
          </a:prstGeom>
        </p:spPr>
        <p:txBody>
          <a:bodyPr vert="horz" lIns="81639" tIns="40819" rIns="81639" bIns="408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81639" tIns="40819" rIns="81639" bIns="4081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DFB06-9EA1-40E6-865E-9DD21A67B45F}" type="datetime1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81639" tIns="40819" rIns="81639" bIns="4081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Strictly private and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81639" tIns="40819" rIns="81639" bIns="4081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A26AC-FB73-4E5B-BF2A-A52FB2B4EF9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449" y="21449"/>
            <a:ext cx="1057551" cy="51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3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94" r:id="rId13"/>
  </p:sldLayoutIdLst>
  <p:hf hdr="0" ftr="0" dt="0"/>
  <p:txStyles>
    <p:titleStyle>
      <a:lvl1pPr algn="ctr" defTabSz="816388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46" indent="-306146" algn="l" defTabSz="8163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3315" indent="-255121" algn="l" defTabSz="816388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85" indent="-204097" algn="l" defTabSz="8163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679" indent="-204097" algn="l" defTabSz="816388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873" indent="-204097" algn="l" defTabSz="816388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066" indent="-204097" algn="l" defTabSz="81638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260" indent="-204097" algn="l" defTabSz="81638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454" indent="-204097" algn="l" defTabSz="81638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648" indent="-204097" algn="l" defTabSz="81638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94" algn="l" defTabSz="816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88" algn="l" defTabSz="816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82" algn="l" defTabSz="816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76" algn="l" defTabSz="816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69" algn="l" defTabSz="816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163" algn="l" defTabSz="816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57" algn="l" defTabSz="816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551" algn="l" defTabSz="816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4B7410C-968F-835A-9077-44533CD9183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think-cell Slide" r:id="rId13" imgW="395" imgH="394" progId="TCLayout.ActiveDocument.1">
                  <p:embed/>
                </p:oleObj>
              </mc:Choice>
              <mc:Fallback>
                <p:oleObj name="think-cell Slide" r:id="rId13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D4B7410C-968F-835A-9077-44533CD918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bk object 16"/>
          <p:cNvSpPr/>
          <p:nvPr/>
        </p:nvSpPr>
        <p:spPr>
          <a:xfrm>
            <a:off x="7866513" y="5112882"/>
            <a:ext cx="1079999" cy="41745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6562" y="368075"/>
            <a:ext cx="8270874" cy="58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314450"/>
            <a:ext cx="8229599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5314950"/>
            <a:ext cx="2926079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5314950"/>
            <a:ext cx="210312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5314950"/>
            <a:ext cx="210312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73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3" r:id="rId6"/>
    <p:sldLayoutId id="2147483674" r:id="rId7"/>
    <p:sldLayoutId id="2147483675" r:id="rId8"/>
    <p:sldLayoutId id="2147483676" r:id="rId9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4B7410C-968F-835A-9077-44533CD9183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think-cell Slide" r:id="rId14" imgW="395" imgH="394" progId="TCLayout.ActiveDocument.1">
                  <p:embed/>
                </p:oleObj>
              </mc:Choice>
              <mc:Fallback>
                <p:oleObj name="think-cell Slide" r:id="rId14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D4B7410C-968F-835A-9077-44533CD918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bk object 16"/>
          <p:cNvSpPr/>
          <p:nvPr/>
        </p:nvSpPr>
        <p:spPr>
          <a:xfrm>
            <a:off x="7866513" y="5112882"/>
            <a:ext cx="1079999" cy="4174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6562" y="368075"/>
            <a:ext cx="8270874" cy="58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314450"/>
            <a:ext cx="8229599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5314950"/>
            <a:ext cx="2926079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5314950"/>
            <a:ext cx="210312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5314950"/>
            <a:ext cx="210312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17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png"/><Relationship Id="rId4" Type="http://schemas.openxmlformats.org/officeDocument/2006/relationships/image" Target="../media/image4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png"/><Relationship Id="rId4" Type="http://schemas.openxmlformats.org/officeDocument/2006/relationships/image" Target="../media/image4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png"/><Relationship Id="rId4" Type="http://schemas.openxmlformats.org/officeDocument/2006/relationships/image" Target="../media/image4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g"/><Relationship Id="rId7" Type="http://schemas.openxmlformats.org/officeDocument/2006/relationships/image" Target="../media/image5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g"/><Relationship Id="rId11" Type="http://schemas.openxmlformats.org/officeDocument/2006/relationships/image" Target="../media/image60.jpg"/><Relationship Id="rId5" Type="http://schemas.openxmlformats.org/officeDocument/2006/relationships/image" Target="../media/image54.jpg"/><Relationship Id="rId10" Type="http://schemas.openxmlformats.org/officeDocument/2006/relationships/image" Target="../media/image59.jpg"/><Relationship Id="rId4" Type="http://schemas.openxmlformats.org/officeDocument/2006/relationships/image" Target="../media/image53.jpg"/><Relationship Id="rId9" Type="http://schemas.openxmlformats.org/officeDocument/2006/relationships/image" Target="../media/image5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7" Type="http://schemas.openxmlformats.org/officeDocument/2006/relationships/image" Target="../media/image66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g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13" Type="http://schemas.openxmlformats.org/officeDocument/2006/relationships/image" Target="../media/image80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12" Type="http://schemas.openxmlformats.org/officeDocument/2006/relationships/image" Target="../media/image7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jpeg"/><Relationship Id="rId11" Type="http://schemas.openxmlformats.org/officeDocument/2006/relationships/image" Target="../media/image78.jpeg"/><Relationship Id="rId5" Type="http://schemas.openxmlformats.org/officeDocument/2006/relationships/image" Target="../media/image72.jpeg"/><Relationship Id="rId10" Type="http://schemas.openxmlformats.org/officeDocument/2006/relationships/image" Target="../media/image77.jpeg"/><Relationship Id="rId4" Type="http://schemas.openxmlformats.org/officeDocument/2006/relationships/image" Target="../media/image71.jpeg"/><Relationship Id="rId9" Type="http://schemas.openxmlformats.org/officeDocument/2006/relationships/image" Target="../media/image76.jpeg"/><Relationship Id="rId14" Type="http://schemas.openxmlformats.org/officeDocument/2006/relationships/image" Target="../media/image8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png"/><Relationship Id="rId7" Type="http://schemas.openxmlformats.org/officeDocument/2006/relationships/image" Target="../media/image8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18" Type="http://schemas.openxmlformats.org/officeDocument/2006/relationships/image" Target="../media/image10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5" Type="http://schemas.openxmlformats.org/officeDocument/2006/relationships/image" Target="../media/image10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98.png"/><Relationship Id="rId18" Type="http://schemas.openxmlformats.org/officeDocument/2006/relationships/image" Target="../media/image109.png"/><Relationship Id="rId3" Type="http://schemas.openxmlformats.org/officeDocument/2006/relationships/image" Target="../media/image97.png"/><Relationship Id="rId7" Type="http://schemas.openxmlformats.org/officeDocument/2006/relationships/image" Target="../media/image95.png"/><Relationship Id="rId12" Type="http://schemas.openxmlformats.org/officeDocument/2006/relationships/image" Target="../media/image96.png"/><Relationship Id="rId17" Type="http://schemas.openxmlformats.org/officeDocument/2006/relationships/image" Target="../media/image108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07.png"/><Relationship Id="rId20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2.png"/><Relationship Id="rId5" Type="http://schemas.openxmlformats.org/officeDocument/2006/relationships/image" Target="../media/image104.png"/><Relationship Id="rId15" Type="http://schemas.openxmlformats.org/officeDocument/2006/relationships/image" Target="../media/image106.png"/><Relationship Id="rId10" Type="http://schemas.openxmlformats.org/officeDocument/2006/relationships/image" Target="../media/image101.png"/><Relationship Id="rId19" Type="http://schemas.openxmlformats.org/officeDocument/2006/relationships/image" Target="../media/image110.png"/><Relationship Id="rId4" Type="http://schemas.openxmlformats.org/officeDocument/2006/relationships/image" Target="../media/image88.png"/><Relationship Id="rId9" Type="http://schemas.openxmlformats.org/officeDocument/2006/relationships/image" Target="../media/image100.png"/><Relationship Id="rId14" Type="http://schemas.openxmlformats.org/officeDocument/2006/relationships/image" Target="../media/image10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15.jpeg"/><Relationship Id="rId2" Type="http://schemas.openxmlformats.org/officeDocument/2006/relationships/tags" Target="../tags/tag1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jpg"/><Relationship Id="rId13" Type="http://schemas.openxmlformats.org/officeDocument/2006/relationships/image" Target="../media/image127.jpg"/><Relationship Id="rId3" Type="http://schemas.openxmlformats.org/officeDocument/2006/relationships/image" Target="../media/image117.jpg"/><Relationship Id="rId7" Type="http://schemas.openxmlformats.org/officeDocument/2006/relationships/image" Target="../media/image121.jpg"/><Relationship Id="rId12" Type="http://schemas.openxmlformats.org/officeDocument/2006/relationships/image" Target="../media/image126.jpg"/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25.jpg"/><Relationship Id="rId5" Type="http://schemas.openxmlformats.org/officeDocument/2006/relationships/image" Target="../media/image119.jpg"/><Relationship Id="rId15" Type="http://schemas.openxmlformats.org/officeDocument/2006/relationships/image" Target="../media/image129.png"/><Relationship Id="rId10" Type="http://schemas.openxmlformats.org/officeDocument/2006/relationships/image" Target="../media/image124.jpg"/><Relationship Id="rId4" Type="http://schemas.openxmlformats.org/officeDocument/2006/relationships/image" Target="../media/image118.jpg"/><Relationship Id="rId9" Type="http://schemas.openxmlformats.org/officeDocument/2006/relationships/image" Target="../media/image123.jpg"/><Relationship Id="rId14" Type="http://schemas.openxmlformats.org/officeDocument/2006/relationships/image" Target="../media/image12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g"/><Relationship Id="rId7" Type="http://schemas.openxmlformats.org/officeDocument/2006/relationships/image" Target="../media/image135.jpg"/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jpg"/><Relationship Id="rId5" Type="http://schemas.openxmlformats.org/officeDocument/2006/relationships/image" Target="../media/image133.jpg"/><Relationship Id="rId4" Type="http://schemas.openxmlformats.org/officeDocument/2006/relationships/image" Target="../media/image13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jpg"/><Relationship Id="rId3" Type="http://schemas.openxmlformats.org/officeDocument/2006/relationships/image" Target="../media/image140.jpg"/><Relationship Id="rId7" Type="http://schemas.openxmlformats.org/officeDocument/2006/relationships/image" Target="../media/image144.jpg"/><Relationship Id="rId2" Type="http://schemas.openxmlformats.org/officeDocument/2006/relationships/image" Target="../media/image1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jpg"/><Relationship Id="rId5" Type="http://schemas.openxmlformats.org/officeDocument/2006/relationships/image" Target="../media/image142.jpg"/><Relationship Id="rId10" Type="http://schemas.openxmlformats.org/officeDocument/2006/relationships/image" Target="../media/image147.jpg"/><Relationship Id="rId4" Type="http://schemas.openxmlformats.org/officeDocument/2006/relationships/image" Target="../media/image141.jpg"/><Relationship Id="rId9" Type="http://schemas.openxmlformats.org/officeDocument/2006/relationships/image" Target="../media/image14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12" Type="http://schemas.openxmlformats.org/officeDocument/2006/relationships/image" Target="../media/image26.jpg"/><Relationship Id="rId17" Type="http://schemas.openxmlformats.org/officeDocument/2006/relationships/image" Target="../media/image31.jp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jpg"/><Relationship Id="rId10" Type="http://schemas.openxmlformats.org/officeDocument/2006/relationships/image" Target="../media/image24.jpg"/><Relationship Id="rId19" Type="http://schemas.openxmlformats.org/officeDocument/2006/relationships/image" Target="../media/image33.jpg"/><Relationship Id="rId4" Type="http://schemas.openxmlformats.org/officeDocument/2006/relationships/image" Target="../media/image18.jp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15883" y="117347"/>
            <a:ext cx="886968" cy="356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5714997"/>
            <a:chOff x="0" y="0"/>
            <a:chExt cx="9144000" cy="5714997"/>
          </a:xfrm>
        </p:grpSpPr>
        <p:sp>
          <p:nvSpPr>
            <p:cNvPr id="4" name="object 4"/>
            <p:cNvSpPr/>
            <p:nvPr/>
          </p:nvSpPr>
          <p:spPr>
            <a:xfrm>
              <a:off x="0" y="2142743"/>
              <a:ext cx="9143999" cy="357225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136648"/>
              <a:ext cx="9144000" cy="2700655"/>
            </a:xfrm>
            <a:custGeom>
              <a:avLst/>
              <a:gdLst/>
              <a:ahLst/>
              <a:cxnLst/>
              <a:rect l="l" t="t" r="r" b="b"/>
              <a:pathLst>
                <a:path w="9144000" h="2700654">
                  <a:moveTo>
                    <a:pt x="9144000" y="0"/>
                  </a:moveTo>
                  <a:lnTo>
                    <a:pt x="0" y="0"/>
                  </a:lnTo>
                  <a:lnTo>
                    <a:pt x="0" y="2700528"/>
                  </a:lnTo>
                  <a:lnTo>
                    <a:pt x="9144000" y="270052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49523" y="0"/>
              <a:ext cx="3061716" cy="20482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82867" y="0"/>
              <a:ext cx="2961132" cy="20482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07974" y="2366092"/>
            <a:ext cx="4541724" cy="1120820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i="1" spc="-10" dirty="0">
                <a:solidFill>
                  <a:srgbClr val="3B7E30"/>
                </a:solidFill>
                <a:latin typeface="Carlito"/>
                <a:cs typeface="Carlito"/>
              </a:rPr>
              <a:t>Jindal Shadeed </a:t>
            </a:r>
            <a:r>
              <a:rPr sz="3600" b="1" i="1" dirty="0">
                <a:solidFill>
                  <a:srgbClr val="3B7E30"/>
                </a:solidFill>
                <a:latin typeface="Carlito"/>
                <a:cs typeface="Carlito"/>
              </a:rPr>
              <a:t>Iron  and </a:t>
            </a:r>
            <a:r>
              <a:rPr sz="3600" b="1" i="1" spc="-10" dirty="0">
                <a:solidFill>
                  <a:srgbClr val="3B7E30"/>
                </a:solidFill>
                <a:latin typeface="Carlito"/>
                <a:cs typeface="Carlito"/>
              </a:rPr>
              <a:t>Steel</a:t>
            </a:r>
            <a:r>
              <a:rPr sz="3600" b="1" i="1" spc="-35" dirty="0">
                <a:solidFill>
                  <a:srgbClr val="3B7E30"/>
                </a:solidFill>
                <a:latin typeface="Carlito"/>
                <a:cs typeface="Carlito"/>
              </a:rPr>
              <a:t> LLC</a:t>
            </a:r>
            <a:endParaRPr sz="3600" dirty="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7476" y="4440818"/>
            <a:ext cx="165336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000" i="1" spc="-5" dirty="0" smtClean="0">
                <a:latin typeface="Carlito"/>
                <a:cs typeface="Carlito"/>
              </a:rPr>
              <a:t>October </a:t>
            </a:r>
            <a:r>
              <a:rPr sz="2000" i="1" dirty="0" smtClean="0">
                <a:latin typeface="Carlito"/>
                <a:cs typeface="Carlito"/>
              </a:rPr>
              <a:t>2022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18" name="object 8"/>
          <p:cNvSpPr/>
          <p:nvPr/>
        </p:nvSpPr>
        <p:spPr>
          <a:xfrm>
            <a:off x="4953000" y="2136649"/>
            <a:ext cx="4190999" cy="27006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15"/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8427"/>
            <a:ext cx="2977895" cy="2048256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124200" y="3009900"/>
            <a:ext cx="1764284" cy="1751957"/>
            <a:chOff x="4580381" y="303275"/>
            <a:chExt cx="1764284" cy="1751957"/>
          </a:xfrm>
        </p:grpSpPr>
        <p:grpSp>
          <p:nvGrpSpPr>
            <p:cNvPr id="25" name="object 3"/>
            <p:cNvGrpSpPr/>
            <p:nvPr/>
          </p:nvGrpSpPr>
          <p:grpSpPr>
            <a:xfrm>
              <a:off x="4580381" y="303275"/>
              <a:ext cx="1764284" cy="1751957"/>
              <a:chOff x="4580381" y="303275"/>
              <a:chExt cx="1764284" cy="1751957"/>
            </a:xfrm>
          </p:grpSpPr>
          <p:sp>
            <p:nvSpPr>
              <p:cNvPr id="27" name="object 9"/>
              <p:cNvSpPr/>
              <p:nvPr/>
            </p:nvSpPr>
            <p:spPr>
              <a:xfrm>
                <a:off x="4600955" y="303275"/>
                <a:ext cx="1743710" cy="1744980"/>
              </a:xfrm>
              <a:custGeom>
                <a:avLst/>
                <a:gdLst/>
                <a:ahLst/>
                <a:cxnLst/>
                <a:rect l="l" t="t" r="r" b="b"/>
                <a:pathLst>
                  <a:path w="1743709" h="1744980">
                    <a:moveTo>
                      <a:pt x="871727" y="0"/>
                    </a:moveTo>
                    <a:lnTo>
                      <a:pt x="823897" y="1291"/>
                    </a:lnTo>
                    <a:lnTo>
                      <a:pt x="776741" y="5119"/>
                    </a:lnTo>
                    <a:lnTo>
                      <a:pt x="730325" y="11420"/>
                    </a:lnTo>
                    <a:lnTo>
                      <a:pt x="684717" y="20124"/>
                    </a:lnTo>
                    <a:lnTo>
                      <a:pt x="639982" y="31167"/>
                    </a:lnTo>
                    <a:lnTo>
                      <a:pt x="596188" y="44482"/>
                    </a:lnTo>
                    <a:lnTo>
                      <a:pt x="553401" y="60002"/>
                    </a:lnTo>
                    <a:lnTo>
                      <a:pt x="511686" y="77660"/>
                    </a:lnTo>
                    <a:lnTo>
                      <a:pt x="471112" y="97390"/>
                    </a:lnTo>
                    <a:lnTo>
                      <a:pt x="431743" y="119126"/>
                    </a:lnTo>
                    <a:lnTo>
                      <a:pt x="393647" y="142800"/>
                    </a:lnTo>
                    <a:lnTo>
                      <a:pt x="356890" y="168347"/>
                    </a:lnTo>
                    <a:lnTo>
                      <a:pt x="321538" y="195699"/>
                    </a:lnTo>
                    <a:lnTo>
                      <a:pt x="287658" y="224791"/>
                    </a:lnTo>
                    <a:lnTo>
                      <a:pt x="255317" y="255555"/>
                    </a:lnTo>
                    <a:lnTo>
                      <a:pt x="224581" y="287926"/>
                    </a:lnTo>
                    <a:lnTo>
                      <a:pt x="195516" y="321836"/>
                    </a:lnTo>
                    <a:lnTo>
                      <a:pt x="168188" y="357219"/>
                    </a:lnTo>
                    <a:lnTo>
                      <a:pt x="142665" y="394009"/>
                    </a:lnTo>
                    <a:lnTo>
                      <a:pt x="119013" y="432138"/>
                    </a:lnTo>
                    <a:lnTo>
                      <a:pt x="97297" y="471541"/>
                    </a:lnTo>
                    <a:lnTo>
                      <a:pt x="77586" y="512151"/>
                    </a:lnTo>
                    <a:lnTo>
                      <a:pt x="59944" y="553901"/>
                    </a:lnTo>
                    <a:lnTo>
                      <a:pt x="44439" y="596725"/>
                    </a:lnTo>
                    <a:lnTo>
                      <a:pt x="31137" y="640556"/>
                    </a:lnTo>
                    <a:lnTo>
                      <a:pt x="20105" y="685327"/>
                    </a:lnTo>
                    <a:lnTo>
                      <a:pt x="11409" y="730973"/>
                    </a:lnTo>
                    <a:lnTo>
                      <a:pt x="5114" y="777426"/>
                    </a:lnTo>
                    <a:lnTo>
                      <a:pt x="1289" y="824621"/>
                    </a:lnTo>
                    <a:lnTo>
                      <a:pt x="0" y="872490"/>
                    </a:lnTo>
                    <a:lnTo>
                      <a:pt x="1289" y="920358"/>
                    </a:lnTo>
                    <a:lnTo>
                      <a:pt x="5114" y="967553"/>
                    </a:lnTo>
                    <a:lnTo>
                      <a:pt x="11409" y="1014006"/>
                    </a:lnTo>
                    <a:lnTo>
                      <a:pt x="20105" y="1059652"/>
                    </a:lnTo>
                    <a:lnTo>
                      <a:pt x="31137" y="1104423"/>
                    </a:lnTo>
                    <a:lnTo>
                      <a:pt x="44439" y="1148254"/>
                    </a:lnTo>
                    <a:lnTo>
                      <a:pt x="59944" y="1191078"/>
                    </a:lnTo>
                    <a:lnTo>
                      <a:pt x="77586" y="1232828"/>
                    </a:lnTo>
                    <a:lnTo>
                      <a:pt x="97297" y="1273438"/>
                    </a:lnTo>
                    <a:lnTo>
                      <a:pt x="119013" y="1312841"/>
                    </a:lnTo>
                    <a:lnTo>
                      <a:pt x="142665" y="1350970"/>
                    </a:lnTo>
                    <a:lnTo>
                      <a:pt x="168188" y="1387760"/>
                    </a:lnTo>
                    <a:lnTo>
                      <a:pt x="195516" y="1423143"/>
                    </a:lnTo>
                    <a:lnTo>
                      <a:pt x="224581" y="1457053"/>
                    </a:lnTo>
                    <a:lnTo>
                      <a:pt x="255317" y="1489424"/>
                    </a:lnTo>
                    <a:lnTo>
                      <a:pt x="287658" y="1520188"/>
                    </a:lnTo>
                    <a:lnTo>
                      <a:pt x="321538" y="1549280"/>
                    </a:lnTo>
                    <a:lnTo>
                      <a:pt x="356890" y="1576632"/>
                    </a:lnTo>
                    <a:lnTo>
                      <a:pt x="393647" y="1602179"/>
                    </a:lnTo>
                    <a:lnTo>
                      <a:pt x="431743" y="1625854"/>
                    </a:lnTo>
                    <a:lnTo>
                      <a:pt x="471112" y="1647589"/>
                    </a:lnTo>
                    <a:lnTo>
                      <a:pt x="511686" y="1667319"/>
                    </a:lnTo>
                    <a:lnTo>
                      <a:pt x="553401" y="1684977"/>
                    </a:lnTo>
                    <a:lnTo>
                      <a:pt x="596188" y="1700497"/>
                    </a:lnTo>
                    <a:lnTo>
                      <a:pt x="639982" y="1713812"/>
                    </a:lnTo>
                    <a:lnTo>
                      <a:pt x="684717" y="1724855"/>
                    </a:lnTo>
                    <a:lnTo>
                      <a:pt x="730325" y="1733559"/>
                    </a:lnTo>
                    <a:lnTo>
                      <a:pt x="776741" y="1739860"/>
                    </a:lnTo>
                    <a:lnTo>
                      <a:pt x="823897" y="1743688"/>
                    </a:lnTo>
                    <a:lnTo>
                      <a:pt x="871727" y="1744980"/>
                    </a:lnTo>
                    <a:lnTo>
                      <a:pt x="919558" y="1743688"/>
                    </a:lnTo>
                    <a:lnTo>
                      <a:pt x="966714" y="1739860"/>
                    </a:lnTo>
                    <a:lnTo>
                      <a:pt x="1013130" y="1733559"/>
                    </a:lnTo>
                    <a:lnTo>
                      <a:pt x="1058738" y="1724855"/>
                    </a:lnTo>
                    <a:lnTo>
                      <a:pt x="1103473" y="1713812"/>
                    </a:lnTo>
                    <a:lnTo>
                      <a:pt x="1147267" y="1700497"/>
                    </a:lnTo>
                    <a:lnTo>
                      <a:pt x="1190054" y="1684977"/>
                    </a:lnTo>
                    <a:lnTo>
                      <a:pt x="1231769" y="1667319"/>
                    </a:lnTo>
                    <a:lnTo>
                      <a:pt x="1272343" y="1647589"/>
                    </a:lnTo>
                    <a:lnTo>
                      <a:pt x="1311712" y="1625853"/>
                    </a:lnTo>
                    <a:lnTo>
                      <a:pt x="1349808" y="1602179"/>
                    </a:lnTo>
                    <a:lnTo>
                      <a:pt x="1386565" y="1576632"/>
                    </a:lnTo>
                    <a:lnTo>
                      <a:pt x="1421917" y="1549280"/>
                    </a:lnTo>
                    <a:lnTo>
                      <a:pt x="1455797" y="1520188"/>
                    </a:lnTo>
                    <a:lnTo>
                      <a:pt x="1488138" y="1489424"/>
                    </a:lnTo>
                    <a:lnTo>
                      <a:pt x="1518874" y="1457053"/>
                    </a:lnTo>
                    <a:lnTo>
                      <a:pt x="1547939" y="1423143"/>
                    </a:lnTo>
                    <a:lnTo>
                      <a:pt x="1575267" y="1387760"/>
                    </a:lnTo>
                    <a:lnTo>
                      <a:pt x="1600790" y="1350970"/>
                    </a:lnTo>
                    <a:lnTo>
                      <a:pt x="1624442" y="1312841"/>
                    </a:lnTo>
                    <a:lnTo>
                      <a:pt x="1646158" y="1273438"/>
                    </a:lnTo>
                    <a:lnTo>
                      <a:pt x="1665869" y="1232828"/>
                    </a:lnTo>
                    <a:lnTo>
                      <a:pt x="1683511" y="1191078"/>
                    </a:lnTo>
                    <a:lnTo>
                      <a:pt x="1699016" y="1148254"/>
                    </a:lnTo>
                    <a:lnTo>
                      <a:pt x="1712318" y="1104423"/>
                    </a:lnTo>
                    <a:lnTo>
                      <a:pt x="1723350" y="1059652"/>
                    </a:lnTo>
                    <a:lnTo>
                      <a:pt x="1732046" y="1014006"/>
                    </a:lnTo>
                    <a:lnTo>
                      <a:pt x="1738341" y="967553"/>
                    </a:lnTo>
                    <a:lnTo>
                      <a:pt x="1742166" y="920358"/>
                    </a:lnTo>
                    <a:lnTo>
                      <a:pt x="1743455" y="872490"/>
                    </a:lnTo>
                    <a:lnTo>
                      <a:pt x="1742166" y="824621"/>
                    </a:lnTo>
                    <a:lnTo>
                      <a:pt x="1738341" y="777426"/>
                    </a:lnTo>
                    <a:lnTo>
                      <a:pt x="1732046" y="730973"/>
                    </a:lnTo>
                    <a:lnTo>
                      <a:pt x="1723350" y="685327"/>
                    </a:lnTo>
                    <a:lnTo>
                      <a:pt x="1712318" y="640556"/>
                    </a:lnTo>
                    <a:lnTo>
                      <a:pt x="1699016" y="596725"/>
                    </a:lnTo>
                    <a:lnTo>
                      <a:pt x="1683511" y="553901"/>
                    </a:lnTo>
                    <a:lnTo>
                      <a:pt x="1665869" y="512151"/>
                    </a:lnTo>
                    <a:lnTo>
                      <a:pt x="1646158" y="471541"/>
                    </a:lnTo>
                    <a:lnTo>
                      <a:pt x="1624442" y="432138"/>
                    </a:lnTo>
                    <a:lnTo>
                      <a:pt x="1600790" y="394009"/>
                    </a:lnTo>
                    <a:lnTo>
                      <a:pt x="1575267" y="357219"/>
                    </a:lnTo>
                    <a:lnTo>
                      <a:pt x="1547939" y="321836"/>
                    </a:lnTo>
                    <a:lnTo>
                      <a:pt x="1518874" y="287926"/>
                    </a:lnTo>
                    <a:lnTo>
                      <a:pt x="1488138" y="255555"/>
                    </a:lnTo>
                    <a:lnTo>
                      <a:pt x="1455797" y="224791"/>
                    </a:lnTo>
                    <a:lnTo>
                      <a:pt x="1421917" y="195699"/>
                    </a:lnTo>
                    <a:lnTo>
                      <a:pt x="1386565" y="168347"/>
                    </a:lnTo>
                    <a:lnTo>
                      <a:pt x="1349808" y="142800"/>
                    </a:lnTo>
                    <a:lnTo>
                      <a:pt x="1311712" y="119125"/>
                    </a:lnTo>
                    <a:lnTo>
                      <a:pt x="1272343" y="97390"/>
                    </a:lnTo>
                    <a:lnTo>
                      <a:pt x="1231769" y="77660"/>
                    </a:lnTo>
                    <a:lnTo>
                      <a:pt x="1190054" y="60002"/>
                    </a:lnTo>
                    <a:lnTo>
                      <a:pt x="1147267" y="44482"/>
                    </a:lnTo>
                    <a:lnTo>
                      <a:pt x="1103473" y="31167"/>
                    </a:lnTo>
                    <a:lnTo>
                      <a:pt x="1058738" y="20124"/>
                    </a:lnTo>
                    <a:lnTo>
                      <a:pt x="1013130" y="11420"/>
                    </a:lnTo>
                    <a:lnTo>
                      <a:pt x="966714" y="5119"/>
                    </a:lnTo>
                    <a:lnTo>
                      <a:pt x="919558" y="1291"/>
                    </a:lnTo>
                    <a:lnTo>
                      <a:pt x="871727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10"/>
              <p:cNvSpPr/>
              <p:nvPr/>
            </p:nvSpPr>
            <p:spPr>
              <a:xfrm>
                <a:off x="4580381" y="310252"/>
                <a:ext cx="1743710" cy="1744980"/>
              </a:xfrm>
              <a:custGeom>
                <a:avLst/>
                <a:gdLst/>
                <a:ahLst/>
                <a:cxnLst/>
                <a:rect l="l" t="t" r="r" b="b"/>
                <a:pathLst>
                  <a:path w="1743709" h="1744980">
                    <a:moveTo>
                      <a:pt x="0" y="872490"/>
                    </a:moveTo>
                    <a:lnTo>
                      <a:pt x="1289" y="824621"/>
                    </a:lnTo>
                    <a:lnTo>
                      <a:pt x="5114" y="777426"/>
                    </a:lnTo>
                    <a:lnTo>
                      <a:pt x="11409" y="730973"/>
                    </a:lnTo>
                    <a:lnTo>
                      <a:pt x="20105" y="685327"/>
                    </a:lnTo>
                    <a:lnTo>
                      <a:pt x="31137" y="640556"/>
                    </a:lnTo>
                    <a:lnTo>
                      <a:pt x="44439" y="596725"/>
                    </a:lnTo>
                    <a:lnTo>
                      <a:pt x="59944" y="553901"/>
                    </a:lnTo>
                    <a:lnTo>
                      <a:pt x="77586" y="512151"/>
                    </a:lnTo>
                    <a:lnTo>
                      <a:pt x="97297" y="471541"/>
                    </a:lnTo>
                    <a:lnTo>
                      <a:pt x="119013" y="432138"/>
                    </a:lnTo>
                    <a:lnTo>
                      <a:pt x="142665" y="394009"/>
                    </a:lnTo>
                    <a:lnTo>
                      <a:pt x="168188" y="357219"/>
                    </a:lnTo>
                    <a:lnTo>
                      <a:pt x="195516" y="321836"/>
                    </a:lnTo>
                    <a:lnTo>
                      <a:pt x="224581" y="287926"/>
                    </a:lnTo>
                    <a:lnTo>
                      <a:pt x="255317" y="255555"/>
                    </a:lnTo>
                    <a:lnTo>
                      <a:pt x="287658" y="224791"/>
                    </a:lnTo>
                    <a:lnTo>
                      <a:pt x="321538" y="195699"/>
                    </a:lnTo>
                    <a:lnTo>
                      <a:pt x="356890" y="168347"/>
                    </a:lnTo>
                    <a:lnTo>
                      <a:pt x="393647" y="142800"/>
                    </a:lnTo>
                    <a:lnTo>
                      <a:pt x="431743" y="119126"/>
                    </a:lnTo>
                    <a:lnTo>
                      <a:pt x="471112" y="97390"/>
                    </a:lnTo>
                    <a:lnTo>
                      <a:pt x="511686" y="77660"/>
                    </a:lnTo>
                    <a:lnTo>
                      <a:pt x="553401" y="60002"/>
                    </a:lnTo>
                    <a:lnTo>
                      <a:pt x="596188" y="44482"/>
                    </a:lnTo>
                    <a:lnTo>
                      <a:pt x="639982" y="31167"/>
                    </a:lnTo>
                    <a:lnTo>
                      <a:pt x="684717" y="20124"/>
                    </a:lnTo>
                    <a:lnTo>
                      <a:pt x="730325" y="11420"/>
                    </a:lnTo>
                    <a:lnTo>
                      <a:pt x="776741" y="5119"/>
                    </a:lnTo>
                    <a:lnTo>
                      <a:pt x="823897" y="1291"/>
                    </a:lnTo>
                    <a:lnTo>
                      <a:pt x="871727" y="0"/>
                    </a:lnTo>
                    <a:lnTo>
                      <a:pt x="919558" y="1291"/>
                    </a:lnTo>
                    <a:lnTo>
                      <a:pt x="966714" y="5119"/>
                    </a:lnTo>
                    <a:lnTo>
                      <a:pt x="1013130" y="11420"/>
                    </a:lnTo>
                    <a:lnTo>
                      <a:pt x="1058738" y="20124"/>
                    </a:lnTo>
                    <a:lnTo>
                      <a:pt x="1103473" y="31167"/>
                    </a:lnTo>
                    <a:lnTo>
                      <a:pt x="1147267" y="44482"/>
                    </a:lnTo>
                    <a:lnTo>
                      <a:pt x="1190054" y="60002"/>
                    </a:lnTo>
                    <a:lnTo>
                      <a:pt x="1231769" y="77660"/>
                    </a:lnTo>
                    <a:lnTo>
                      <a:pt x="1272343" y="97390"/>
                    </a:lnTo>
                    <a:lnTo>
                      <a:pt x="1311712" y="119125"/>
                    </a:lnTo>
                    <a:lnTo>
                      <a:pt x="1349808" y="142800"/>
                    </a:lnTo>
                    <a:lnTo>
                      <a:pt x="1386565" y="168347"/>
                    </a:lnTo>
                    <a:lnTo>
                      <a:pt x="1421917" y="195699"/>
                    </a:lnTo>
                    <a:lnTo>
                      <a:pt x="1455797" y="224791"/>
                    </a:lnTo>
                    <a:lnTo>
                      <a:pt x="1488138" y="255555"/>
                    </a:lnTo>
                    <a:lnTo>
                      <a:pt x="1518874" y="287926"/>
                    </a:lnTo>
                    <a:lnTo>
                      <a:pt x="1547939" y="321836"/>
                    </a:lnTo>
                    <a:lnTo>
                      <a:pt x="1575267" y="357219"/>
                    </a:lnTo>
                    <a:lnTo>
                      <a:pt x="1600790" y="394009"/>
                    </a:lnTo>
                    <a:lnTo>
                      <a:pt x="1624442" y="432138"/>
                    </a:lnTo>
                    <a:lnTo>
                      <a:pt x="1646158" y="471541"/>
                    </a:lnTo>
                    <a:lnTo>
                      <a:pt x="1665869" y="512151"/>
                    </a:lnTo>
                    <a:lnTo>
                      <a:pt x="1683511" y="553901"/>
                    </a:lnTo>
                    <a:lnTo>
                      <a:pt x="1699016" y="596725"/>
                    </a:lnTo>
                    <a:lnTo>
                      <a:pt x="1712318" y="640556"/>
                    </a:lnTo>
                    <a:lnTo>
                      <a:pt x="1723350" y="685327"/>
                    </a:lnTo>
                    <a:lnTo>
                      <a:pt x="1732046" y="730973"/>
                    </a:lnTo>
                    <a:lnTo>
                      <a:pt x="1738341" y="777426"/>
                    </a:lnTo>
                    <a:lnTo>
                      <a:pt x="1742166" y="824621"/>
                    </a:lnTo>
                    <a:lnTo>
                      <a:pt x="1743455" y="872490"/>
                    </a:lnTo>
                    <a:lnTo>
                      <a:pt x="1742166" y="920358"/>
                    </a:lnTo>
                    <a:lnTo>
                      <a:pt x="1738341" y="967553"/>
                    </a:lnTo>
                    <a:lnTo>
                      <a:pt x="1732046" y="1014006"/>
                    </a:lnTo>
                    <a:lnTo>
                      <a:pt x="1723350" y="1059652"/>
                    </a:lnTo>
                    <a:lnTo>
                      <a:pt x="1712318" y="1104423"/>
                    </a:lnTo>
                    <a:lnTo>
                      <a:pt x="1699016" y="1148254"/>
                    </a:lnTo>
                    <a:lnTo>
                      <a:pt x="1683511" y="1191078"/>
                    </a:lnTo>
                    <a:lnTo>
                      <a:pt x="1665869" y="1232828"/>
                    </a:lnTo>
                    <a:lnTo>
                      <a:pt x="1646158" y="1273438"/>
                    </a:lnTo>
                    <a:lnTo>
                      <a:pt x="1624442" y="1312841"/>
                    </a:lnTo>
                    <a:lnTo>
                      <a:pt x="1600790" y="1350970"/>
                    </a:lnTo>
                    <a:lnTo>
                      <a:pt x="1575267" y="1387760"/>
                    </a:lnTo>
                    <a:lnTo>
                      <a:pt x="1547939" y="1423143"/>
                    </a:lnTo>
                    <a:lnTo>
                      <a:pt x="1518874" y="1457053"/>
                    </a:lnTo>
                    <a:lnTo>
                      <a:pt x="1488138" y="1489424"/>
                    </a:lnTo>
                    <a:lnTo>
                      <a:pt x="1455797" y="1520188"/>
                    </a:lnTo>
                    <a:lnTo>
                      <a:pt x="1421917" y="1549280"/>
                    </a:lnTo>
                    <a:lnTo>
                      <a:pt x="1386565" y="1576632"/>
                    </a:lnTo>
                    <a:lnTo>
                      <a:pt x="1349808" y="1602179"/>
                    </a:lnTo>
                    <a:lnTo>
                      <a:pt x="1311712" y="1625853"/>
                    </a:lnTo>
                    <a:lnTo>
                      <a:pt x="1272343" y="1647589"/>
                    </a:lnTo>
                    <a:lnTo>
                      <a:pt x="1231769" y="1667319"/>
                    </a:lnTo>
                    <a:lnTo>
                      <a:pt x="1190054" y="1684977"/>
                    </a:lnTo>
                    <a:lnTo>
                      <a:pt x="1147267" y="1700497"/>
                    </a:lnTo>
                    <a:lnTo>
                      <a:pt x="1103473" y="1713812"/>
                    </a:lnTo>
                    <a:lnTo>
                      <a:pt x="1058738" y="1724855"/>
                    </a:lnTo>
                    <a:lnTo>
                      <a:pt x="1013130" y="1733559"/>
                    </a:lnTo>
                    <a:lnTo>
                      <a:pt x="966714" y="1739860"/>
                    </a:lnTo>
                    <a:lnTo>
                      <a:pt x="919558" y="1743688"/>
                    </a:lnTo>
                    <a:lnTo>
                      <a:pt x="871727" y="1744980"/>
                    </a:lnTo>
                    <a:lnTo>
                      <a:pt x="823897" y="1743688"/>
                    </a:lnTo>
                    <a:lnTo>
                      <a:pt x="776741" y="1739860"/>
                    </a:lnTo>
                    <a:lnTo>
                      <a:pt x="730325" y="1733559"/>
                    </a:lnTo>
                    <a:lnTo>
                      <a:pt x="684717" y="1724855"/>
                    </a:lnTo>
                    <a:lnTo>
                      <a:pt x="639982" y="1713812"/>
                    </a:lnTo>
                    <a:lnTo>
                      <a:pt x="596188" y="1700497"/>
                    </a:lnTo>
                    <a:lnTo>
                      <a:pt x="553401" y="1684977"/>
                    </a:lnTo>
                    <a:lnTo>
                      <a:pt x="511686" y="1667319"/>
                    </a:lnTo>
                    <a:lnTo>
                      <a:pt x="471112" y="1647589"/>
                    </a:lnTo>
                    <a:lnTo>
                      <a:pt x="431743" y="1625854"/>
                    </a:lnTo>
                    <a:lnTo>
                      <a:pt x="393647" y="1602179"/>
                    </a:lnTo>
                    <a:lnTo>
                      <a:pt x="356890" y="1576632"/>
                    </a:lnTo>
                    <a:lnTo>
                      <a:pt x="321538" y="1549280"/>
                    </a:lnTo>
                    <a:lnTo>
                      <a:pt x="287658" y="1520188"/>
                    </a:lnTo>
                    <a:lnTo>
                      <a:pt x="255317" y="1489424"/>
                    </a:lnTo>
                    <a:lnTo>
                      <a:pt x="224581" y="1457053"/>
                    </a:lnTo>
                    <a:lnTo>
                      <a:pt x="195516" y="1423143"/>
                    </a:lnTo>
                    <a:lnTo>
                      <a:pt x="168188" y="1387760"/>
                    </a:lnTo>
                    <a:lnTo>
                      <a:pt x="142665" y="1350970"/>
                    </a:lnTo>
                    <a:lnTo>
                      <a:pt x="119013" y="1312841"/>
                    </a:lnTo>
                    <a:lnTo>
                      <a:pt x="97297" y="1273438"/>
                    </a:lnTo>
                    <a:lnTo>
                      <a:pt x="77586" y="1232828"/>
                    </a:lnTo>
                    <a:lnTo>
                      <a:pt x="59944" y="1191078"/>
                    </a:lnTo>
                    <a:lnTo>
                      <a:pt x="44439" y="1148254"/>
                    </a:lnTo>
                    <a:lnTo>
                      <a:pt x="31137" y="1104423"/>
                    </a:lnTo>
                    <a:lnTo>
                      <a:pt x="20105" y="1059652"/>
                    </a:lnTo>
                    <a:lnTo>
                      <a:pt x="11409" y="1014006"/>
                    </a:lnTo>
                    <a:lnTo>
                      <a:pt x="5114" y="967553"/>
                    </a:lnTo>
                    <a:lnTo>
                      <a:pt x="1289" y="920358"/>
                    </a:lnTo>
                    <a:lnTo>
                      <a:pt x="0" y="872490"/>
                    </a:lnTo>
                    <a:close/>
                  </a:path>
                </a:pathLst>
              </a:custGeom>
              <a:ln w="57150">
                <a:solidFill>
                  <a:srgbClr val="F5792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6" name="object 13"/>
            <p:cNvSpPr/>
            <p:nvPr/>
          </p:nvSpPr>
          <p:spPr>
            <a:xfrm>
              <a:off x="4698746" y="758189"/>
              <a:ext cx="1458467" cy="83515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2221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416" y="55912"/>
            <a:ext cx="836294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4"/>
              </a:lnSpc>
            </a:pPr>
            <a:r>
              <a:rPr sz="900" dirty="0">
                <a:solidFill>
                  <a:srgbClr val="A80000"/>
                </a:solidFill>
                <a:latin typeface="Arial"/>
                <a:cs typeface="Arial"/>
              </a:rPr>
              <a:t>C</a:t>
            </a:r>
            <a:r>
              <a:rPr sz="900" spc="-10" dirty="0">
                <a:solidFill>
                  <a:srgbClr val="A80000"/>
                </a:solidFill>
                <a:latin typeface="Arial"/>
                <a:cs typeface="Arial"/>
              </a:rPr>
              <a:t>O</a:t>
            </a:r>
            <a:r>
              <a:rPr sz="900" dirty="0">
                <a:solidFill>
                  <a:srgbClr val="A80000"/>
                </a:solidFill>
                <a:latin typeface="Arial"/>
                <a:cs typeface="Arial"/>
              </a:rPr>
              <a:t>NFIDEN</a:t>
            </a:r>
            <a:r>
              <a:rPr sz="900" spc="-15" dirty="0">
                <a:solidFill>
                  <a:srgbClr val="A80000"/>
                </a:solidFill>
                <a:latin typeface="Arial"/>
                <a:cs typeface="Arial"/>
              </a:rPr>
              <a:t>T</a:t>
            </a:r>
            <a:r>
              <a:rPr sz="900" dirty="0">
                <a:solidFill>
                  <a:srgbClr val="A80000"/>
                </a:solidFill>
                <a:latin typeface="Arial"/>
                <a:cs typeface="Arial"/>
              </a:rPr>
              <a:t>IAL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05840" cy="325120"/>
          </a:xfrm>
          <a:custGeom>
            <a:avLst/>
            <a:gdLst/>
            <a:ahLst/>
            <a:cxnLst/>
            <a:rect l="l" t="t" r="r" b="b"/>
            <a:pathLst>
              <a:path w="1005840" h="325120">
                <a:moveTo>
                  <a:pt x="1005840" y="0"/>
                </a:moveTo>
                <a:lnTo>
                  <a:pt x="0" y="0"/>
                </a:lnTo>
                <a:lnTo>
                  <a:pt x="0" y="324612"/>
                </a:lnTo>
                <a:lnTo>
                  <a:pt x="1005840" y="324612"/>
                </a:lnTo>
                <a:lnTo>
                  <a:pt x="10058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381245" y="3943286"/>
            <a:ext cx="1332230" cy="1133475"/>
            <a:chOff x="1381245" y="3943286"/>
            <a:chExt cx="1332230" cy="1133475"/>
          </a:xfrm>
        </p:grpSpPr>
        <p:sp>
          <p:nvSpPr>
            <p:cNvPr id="6" name="object 6"/>
            <p:cNvSpPr/>
            <p:nvPr/>
          </p:nvSpPr>
          <p:spPr>
            <a:xfrm>
              <a:off x="1395984" y="3948048"/>
              <a:ext cx="1118870" cy="1129030"/>
            </a:xfrm>
            <a:custGeom>
              <a:avLst/>
              <a:gdLst/>
              <a:ahLst/>
              <a:cxnLst/>
              <a:rect l="l" t="t" r="r" b="b"/>
              <a:pathLst>
                <a:path w="1118870" h="1129029">
                  <a:moveTo>
                    <a:pt x="554354" y="0"/>
                  </a:moveTo>
                  <a:lnTo>
                    <a:pt x="554354" y="564210"/>
                  </a:lnTo>
                  <a:lnTo>
                    <a:pt x="0" y="669937"/>
                  </a:lnTo>
                  <a:lnTo>
                    <a:pt x="10823" y="716102"/>
                  </a:lnTo>
                  <a:lnTo>
                    <a:pt x="25246" y="760593"/>
                  </a:lnTo>
                  <a:lnTo>
                    <a:pt x="43095" y="803266"/>
                  </a:lnTo>
                  <a:lnTo>
                    <a:pt x="64193" y="843976"/>
                  </a:lnTo>
                  <a:lnTo>
                    <a:pt x="88365" y="882577"/>
                  </a:lnTo>
                  <a:lnTo>
                    <a:pt x="115436" y="918924"/>
                  </a:lnTo>
                  <a:lnTo>
                    <a:pt x="145230" y="952872"/>
                  </a:lnTo>
                  <a:lnTo>
                    <a:pt x="177571" y="984276"/>
                  </a:lnTo>
                  <a:lnTo>
                    <a:pt x="212286" y="1012990"/>
                  </a:lnTo>
                  <a:lnTo>
                    <a:pt x="249197" y="1038871"/>
                  </a:lnTo>
                  <a:lnTo>
                    <a:pt x="288129" y="1061771"/>
                  </a:lnTo>
                  <a:lnTo>
                    <a:pt x="328908" y="1081547"/>
                  </a:lnTo>
                  <a:lnTo>
                    <a:pt x="371358" y="1098052"/>
                  </a:lnTo>
                  <a:lnTo>
                    <a:pt x="415302" y="1111142"/>
                  </a:lnTo>
                  <a:lnTo>
                    <a:pt x="460567" y="1120672"/>
                  </a:lnTo>
                  <a:lnTo>
                    <a:pt x="506976" y="1126497"/>
                  </a:lnTo>
                  <a:lnTo>
                    <a:pt x="554354" y="1128471"/>
                  </a:lnTo>
                  <a:lnTo>
                    <a:pt x="603027" y="1126400"/>
                  </a:lnTo>
                  <a:lnTo>
                    <a:pt x="650552" y="1120299"/>
                  </a:lnTo>
                  <a:lnTo>
                    <a:pt x="696761" y="1110338"/>
                  </a:lnTo>
                  <a:lnTo>
                    <a:pt x="741483" y="1096687"/>
                  </a:lnTo>
                  <a:lnTo>
                    <a:pt x="784550" y="1079514"/>
                  </a:lnTo>
                  <a:lnTo>
                    <a:pt x="825791" y="1058990"/>
                  </a:lnTo>
                  <a:lnTo>
                    <a:pt x="865036" y="1035282"/>
                  </a:lnTo>
                  <a:lnTo>
                    <a:pt x="902118" y="1008562"/>
                  </a:lnTo>
                  <a:lnTo>
                    <a:pt x="936864" y="978998"/>
                  </a:lnTo>
                  <a:lnTo>
                    <a:pt x="969107" y="946759"/>
                  </a:lnTo>
                  <a:lnTo>
                    <a:pt x="998676" y="912016"/>
                  </a:lnTo>
                  <a:lnTo>
                    <a:pt x="1025401" y="874936"/>
                  </a:lnTo>
                  <a:lnTo>
                    <a:pt x="1049114" y="835691"/>
                  </a:lnTo>
                  <a:lnTo>
                    <a:pt x="1069643" y="794448"/>
                  </a:lnTo>
                  <a:lnTo>
                    <a:pt x="1086821" y="751378"/>
                  </a:lnTo>
                  <a:lnTo>
                    <a:pt x="1100477" y="706650"/>
                  </a:lnTo>
                  <a:lnTo>
                    <a:pt x="1110441" y="660433"/>
                  </a:lnTo>
                  <a:lnTo>
                    <a:pt x="1116544" y="612896"/>
                  </a:lnTo>
                  <a:lnTo>
                    <a:pt x="1118616" y="564210"/>
                  </a:lnTo>
                  <a:lnTo>
                    <a:pt x="1116544" y="515527"/>
                  </a:lnTo>
                  <a:lnTo>
                    <a:pt x="1110441" y="467995"/>
                  </a:lnTo>
                  <a:lnTo>
                    <a:pt x="1100477" y="421781"/>
                  </a:lnTo>
                  <a:lnTo>
                    <a:pt x="1086821" y="377057"/>
                  </a:lnTo>
                  <a:lnTo>
                    <a:pt x="1069643" y="333991"/>
                  </a:lnTo>
                  <a:lnTo>
                    <a:pt x="1049114" y="292752"/>
                  </a:lnTo>
                  <a:lnTo>
                    <a:pt x="1025401" y="253510"/>
                  </a:lnTo>
                  <a:lnTo>
                    <a:pt x="998676" y="216434"/>
                  </a:lnTo>
                  <a:lnTo>
                    <a:pt x="969107" y="181693"/>
                  </a:lnTo>
                  <a:lnTo>
                    <a:pt x="936864" y="149458"/>
                  </a:lnTo>
                  <a:lnTo>
                    <a:pt x="902118" y="119896"/>
                  </a:lnTo>
                  <a:lnTo>
                    <a:pt x="865036" y="93179"/>
                  </a:lnTo>
                  <a:lnTo>
                    <a:pt x="825791" y="69474"/>
                  </a:lnTo>
                  <a:lnTo>
                    <a:pt x="784550" y="48951"/>
                  </a:lnTo>
                  <a:lnTo>
                    <a:pt x="741483" y="31780"/>
                  </a:lnTo>
                  <a:lnTo>
                    <a:pt x="696761" y="18130"/>
                  </a:lnTo>
                  <a:lnTo>
                    <a:pt x="650552" y="8170"/>
                  </a:lnTo>
                  <a:lnTo>
                    <a:pt x="603027" y="2070"/>
                  </a:lnTo>
                  <a:lnTo>
                    <a:pt x="554354" y="0"/>
                  </a:lnTo>
                  <a:close/>
                </a:path>
              </a:pathLst>
            </a:custGeom>
            <a:solidFill>
              <a:srgbClr val="F579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86008" y="3948048"/>
              <a:ext cx="564515" cy="670560"/>
            </a:xfrm>
            <a:custGeom>
              <a:avLst/>
              <a:gdLst/>
              <a:ahLst/>
              <a:cxnLst/>
              <a:rect l="l" t="t" r="r" b="b"/>
              <a:pathLst>
                <a:path w="564514" h="670560">
                  <a:moveTo>
                    <a:pt x="564330" y="0"/>
                  </a:moveTo>
                  <a:lnTo>
                    <a:pt x="511149" y="2476"/>
                  </a:lnTo>
                  <a:lnTo>
                    <a:pt x="458539" y="9906"/>
                  </a:lnTo>
                  <a:lnTo>
                    <a:pt x="411110" y="21067"/>
                  </a:lnTo>
                  <a:lnTo>
                    <a:pt x="365565" y="35971"/>
                  </a:lnTo>
                  <a:lnTo>
                    <a:pt x="322038" y="54420"/>
                  </a:lnTo>
                  <a:lnTo>
                    <a:pt x="280666" y="76215"/>
                  </a:lnTo>
                  <a:lnTo>
                    <a:pt x="241581" y="101159"/>
                  </a:lnTo>
                  <a:lnTo>
                    <a:pt x="204919" y="129052"/>
                  </a:lnTo>
                  <a:lnTo>
                    <a:pt x="170814" y="159697"/>
                  </a:lnTo>
                  <a:lnTo>
                    <a:pt x="139400" y="192895"/>
                  </a:lnTo>
                  <a:lnTo>
                    <a:pt x="110813" y="228449"/>
                  </a:lnTo>
                  <a:lnTo>
                    <a:pt x="85186" y="266161"/>
                  </a:lnTo>
                  <a:lnTo>
                    <a:pt x="62655" y="305831"/>
                  </a:lnTo>
                  <a:lnTo>
                    <a:pt x="43353" y="347262"/>
                  </a:lnTo>
                  <a:lnTo>
                    <a:pt x="27416" y="390256"/>
                  </a:lnTo>
                  <a:lnTo>
                    <a:pt x="14977" y="434614"/>
                  </a:lnTo>
                  <a:lnTo>
                    <a:pt x="6172" y="480139"/>
                  </a:lnTo>
                  <a:lnTo>
                    <a:pt x="1134" y="526632"/>
                  </a:lnTo>
                  <a:lnTo>
                    <a:pt x="0" y="573895"/>
                  </a:lnTo>
                  <a:lnTo>
                    <a:pt x="2902" y="621729"/>
                  </a:lnTo>
                  <a:lnTo>
                    <a:pt x="9975" y="669937"/>
                  </a:lnTo>
                  <a:lnTo>
                    <a:pt x="564330" y="564210"/>
                  </a:lnTo>
                  <a:lnTo>
                    <a:pt x="564330" y="0"/>
                  </a:lnTo>
                  <a:close/>
                </a:path>
              </a:pathLst>
            </a:custGeom>
            <a:solidFill>
              <a:srgbClr val="50A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86008" y="3948048"/>
              <a:ext cx="564515" cy="670560"/>
            </a:xfrm>
            <a:custGeom>
              <a:avLst/>
              <a:gdLst/>
              <a:ahLst/>
              <a:cxnLst/>
              <a:rect l="l" t="t" r="r" b="b"/>
              <a:pathLst>
                <a:path w="564514" h="670560">
                  <a:moveTo>
                    <a:pt x="9975" y="669937"/>
                  </a:moveTo>
                  <a:lnTo>
                    <a:pt x="2902" y="621729"/>
                  </a:lnTo>
                  <a:lnTo>
                    <a:pt x="0" y="573895"/>
                  </a:lnTo>
                  <a:lnTo>
                    <a:pt x="1134" y="526632"/>
                  </a:lnTo>
                  <a:lnTo>
                    <a:pt x="6172" y="480139"/>
                  </a:lnTo>
                  <a:lnTo>
                    <a:pt x="14977" y="434614"/>
                  </a:lnTo>
                  <a:lnTo>
                    <a:pt x="27416" y="390256"/>
                  </a:lnTo>
                  <a:lnTo>
                    <a:pt x="43353" y="347262"/>
                  </a:lnTo>
                  <a:lnTo>
                    <a:pt x="62655" y="305831"/>
                  </a:lnTo>
                  <a:lnTo>
                    <a:pt x="85186" y="266161"/>
                  </a:lnTo>
                  <a:lnTo>
                    <a:pt x="110813" y="228449"/>
                  </a:lnTo>
                  <a:lnTo>
                    <a:pt x="139400" y="192895"/>
                  </a:lnTo>
                  <a:lnTo>
                    <a:pt x="170814" y="159697"/>
                  </a:lnTo>
                  <a:lnTo>
                    <a:pt x="204919" y="129052"/>
                  </a:lnTo>
                  <a:lnTo>
                    <a:pt x="241581" y="101159"/>
                  </a:lnTo>
                  <a:lnTo>
                    <a:pt x="280666" y="76215"/>
                  </a:lnTo>
                  <a:lnTo>
                    <a:pt x="322038" y="54420"/>
                  </a:lnTo>
                  <a:lnTo>
                    <a:pt x="365565" y="35971"/>
                  </a:lnTo>
                  <a:lnTo>
                    <a:pt x="411110" y="21067"/>
                  </a:lnTo>
                  <a:lnTo>
                    <a:pt x="458539" y="9906"/>
                  </a:lnTo>
                  <a:lnTo>
                    <a:pt x="511149" y="2476"/>
                  </a:lnTo>
                  <a:lnTo>
                    <a:pt x="564330" y="0"/>
                  </a:lnTo>
                  <a:lnTo>
                    <a:pt x="564330" y="564210"/>
                  </a:lnTo>
                  <a:lnTo>
                    <a:pt x="9975" y="669937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85060" y="4655819"/>
              <a:ext cx="323215" cy="216535"/>
            </a:xfrm>
            <a:custGeom>
              <a:avLst/>
              <a:gdLst/>
              <a:ahLst/>
              <a:cxnLst/>
              <a:rect l="l" t="t" r="r" b="b"/>
              <a:pathLst>
                <a:path w="323214" h="216535">
                  <a:moveTo>
                    <a:pt x="0" y="216407"/>
                  </a:moveTo>
                  <a:lnTo>
                    <a:pt x="266700" y="0"/>
                  </a:lnTo>
                  <a:lnTo>
                    <a:pt x="323088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671729"/>
              </p:ext>
            </p:extLst>
          </p:nvPr>
        </p:nvGraphicFramePr>
        <p:xfrm>
          <a:off x="441325" y="2487167"/>
          <a:ext cx="8230231" cy="26982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1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4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95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76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97737">
                <a:tc>
                  <a:txBody>
                    <a:bodyPr/>
                    <a:lstStyle/>
                    <a:p>
                      <a:pPr marL="227965" marR="94615" indent="-172720">
                        <a:lnSpc>
                          <a:spcPct val="100000"/>
                        </a:lnSpc>
                        <a:spcBef>
                          <a:spcPts val="290"/>
                        </a:spcBef>
                        <a:buClr>
                          <a:srgbClr val="F57920"/>
                        </a:buClr>
                        <a:buFont typeface="Wingdings"/>
                        <a:buChar char=""/>
                        <a:tabLst>
                          <a:tab pos="228600" algn="l"/>
                        </a:tabLst>
                      </a:pPr>
                      <a:r>
                        <a:rPr sz="1200" spc="-30" dirty="0">
                          <a:latin typeface="Trebuchet MS"/>
                          <a:cs typeface="Trebuchet MS"/>
                        </a:rPr>
                        <a:t>HDRI</a:t>
                      </a:r>
                      <a:r>
                        <a:rPr sz="1200" spc="-1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155" dirty="0"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200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70" dirty="0">
                          <a:latin typeface="Trebuchet MS"/>
                          <a:cs typeface="Trebuchet MS"/>
                        </a:rPr>
                        <a:t>world’s</a:t>
                      </a:r>
                      <a:r>
                        <a:rPr sz="1200" spc="-1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65" dirty="0">
                          <a:latin typeface="Trebuchet MS"/>
                          <a:cs typeface="Trebuchet MS"/>
                        </a:rPr>
                        <a:t>first</a:t>
                      </a:r>
                      <a:r>
                        <a:rPr sz="1200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65" dirty="0">
                          <a:latin typeface="Trebuchet MS"/>
                          <a:cs typeface="Trebuchet MS"/>
                        </a:rPr>
                        <a:t>gravity</a:t>
                      </a:r>
                      <a:r>
                        <a:rPr sz="1200" spc="-1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feeding</a:t>
                      </a:r>
                      <a:r>
                        <a:rPr sz="1200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to  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EAF </a:t>
                      </a:r>
                      <a:r>
                        <a:rPr sz="1200" spc="-75" dirty="0">
                          <a:latin typeface="Trebuchet MS"/>
                          <a:cs typeface="Trebuchet MS"/>
                        </a:rPr>
                        <a:t>at 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temp </a:t>
                      </a:r>
                      <a:r>
                        <a:rPr sz="1200" spc="-35" dirty="0">
                          <a:latin typeface="Trebuchet MS"/>
                          <a:cs typeface="Trebuchet MS"/>
                        </a:rPr>
                        <a:t>&gt; </a:t>
                      </a:r>
                      <a:r>
                        <a:rPr sz="1200" spc="-20" dirty="0">
                          <a:latin typeface="Trebuchet MS"/>
                          <a:cs typeface="Trebuchet MS"/>
                        </a:rPr>
                        <a:t>600 </a:t>
                      </a:r>
                      <a:r>
                        <a:rPr sz="1200" spc="-45" dirty="0">
                          <a:latin typeface="Trebuchet MS"/>
                          <a:cs typeface="Trebuchet MS"/>
                        </a:rPr>
                        <a:t>deg </a:t>
                      </a:r>
                      <a:r>
                        <a:rPr sz="1200" spc="-90" dirty="0">
                          <a:latin typeface="Trebuchet MS"/>
                          <a:cs typeface="Trebuchet MS"/>
                        </a:rPr>
                        <a:t>c 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resulting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in  lower </a:t>
                      </a:r>
                      <a:r>
                        <a:rPr sz="1200" spc="-45" dirty="0">
                          <a:latin typeface="Trebuchet MS"/>
                          <a:cs typeface="Trebuchet MS"/>
                        </a:rPr>
                        <a:t>power</a:t>
                      </a:r>
                      <a:r>
                        <a:rPr sz="1200" spc="-1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45" dirty="0">
                          <a:latin typeface="Trebuchet MS"/>
                          <a:cs typeface="Trebuchet MS"/>
                        </a:rPr>
                        <a:t>consumptions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3683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17804" marR="126364" indent="-172720">
                        <a:lnSpc>
                          <a:spcPct val="100000"/>
                        </a:lnSpc>
                        <a:spcBef>
                          <a:spcPts val="290"/>
                        </a:spcBef>
                        <a:buClr>
                          <a:srgbClr val="F57920"/>
                        </a:buClr>
                        <a:buFont typeface="Wingdings"/>
                        <a:buChar char=""/>
                        <a:tabLst>
                          <a:tab pos="218440" algn="l"/>
                        </a:tabLst>
                      </a:pPr>
                      <a:r>
                        <a:rPr sz="1200" spc="-65" dirty="0">
                          <a:latin typeface="Trebuchet MS"/>
                          <a:cs typeface="Trebuchet MS"/>
                        </a:rPr>
                        <a:t>World’s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largest mechanical 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vacuum </a:t>
                      </a:r>
                      <a:r>
                        <a:rPr sz="1200" spc="-35" dirty="0">
                          <a:latin typeface="Trebuchet MS"/>
                          <a:cs typeface="Trebuchet MS"/>
                        </a:rPr>
                        <a:t>pump </a:t>
                      </a:r>
                      <a:r>
                        <a:rPr sz="1200" spc="-70" dirty="0">
                          <a:latin typeface="Trebuchet MS"/>
                          <a:cs typeface="Trebuchet MS"/>
                        </a:rPr>
                        <a:t>system, </a:t>
                      </a:r>
                      <a:r>
                        <a:rPr lang="en-US" sz="1200" spc="-40" dirty="0" smtClean="0">
                          <a:latin typeface="Trebuchet MS"/>
                          <a:cs typeface="Trebuchet MS"/>
                        </a:rPr>
                        <a:t>only company in the GCC</a:t>
                      </a:r>
                      <a:r>
                        <a:rPr lang="en-US" sz="1200" spc="-40" baseline="0" dirty="0" smtClean="0">
                          <a:latin typeface="Trebuchet MS"/>
                          <a:cs typeface="Trebuchet MS"/>
                        </a:rPr>
                        <a:t> having VD system – Providing Customer Delight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683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9075" marR="158750" indent="-172720">
                        <a:lnSpc>
                          <a:spcPct val="100000"/>
                        </a:lnSpc>
                        <a:spcBef>
                          <a:spcPts val="290"/>
                        </a:spcBef>
                        <a:buClr>
                          <a:srgbClr val="F57920"/>
                        </a:buClr>
                        <a:buFont typeface="Wingdings"/>
                        <a:buChar char=""/>
                        <a:tabLst>
                          <a:tab pos="219710" algn="l"/>
                        </a:tabLst>
                      </a:pPr>
                      <a:r>
                        <a:rPr sz="1200" spc="-35" dirty="0">
                          <a:latin typeface="Trebuchet MS"/>
                          <a:cs typeface="Trebuchet MS"/>
                        </a:rPr>
                        <a:t>One</a:t>
                      </a:r>
                      <a:r>
                        <a:rPr sz="1200" spc="-11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200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200" spc="-1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70" dirty="0">
                          <a:latin typeface="Trebuchet MS"/>
                          <a:cs typeface="Trebuchet MS"/>
                        </a:rPr>
                        <a:t>world’s</a:t>
                      </a:r>
                      <a:r>
                        <a:rPr sz="1200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largest</a:t>
                      </a:r>
                      <a:r>
                        <a:rPr sz="1200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combi</a:t>
                      </a:r>
                      <a:r>
                        <a:rPr sz="1200" spc="-11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65" dirty="0">
                          <a:latin typeface="Trebuchet MS"/>
                          <a:cs typeface="Trebuchet MS"/>
                        </a:rPr>
                        <a:t>caster  </a:t>
                      </a:r>
                      <a:r>
                        <a:rPr sz="1200" spc="-70" dirty="0">
                          <a:latin typeface="Trebuchet MS"/>
                          <a:cs typeface="Trebuchet MS"/>
                        </a:rPr>
                        <a:t>facilities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equipped 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with </a:t>
                      </a:r>
                      <a:r>
                        <a:rPr sz="1200" spc="-65" dirty="0">
                          <a:latin typeface="Trebuchet MS"/>
                          <a:cs typeface="Trebuchet MS"/>
                        </a:rPr>
                        <a:t>direct </a:t>
                      </a:r>
                      <a:r>
                        <a:rPr sz="1200" spc="-45" dirty="0">
                          <a:latin typeface="Trebuchet MS"/>
                          <a:cs typeface="Trebuchet MS"/>
                        </a:rPr>
                        <a:t>hot  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charging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to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rolling</a:t>
                      </a:r>
                      <a:r>
                        <a:rPr sz="1200" spc="-2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70" dirty="0">
                          <a:latin typeface="Trebuchet MS"/>
                          <a:cs typeface="Trebuchet MS"/>
                        </a:rPr>
                        <a:t>mill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  <a:p>
                      <a:pPr marL="219075" marR="141605" indent="-172720">
                        <a:lnSpc>
                          <a:spcPct val="100000"/>
                        </a:lnSpc>
                        <a:spcBef>
                          <a:spcPts val="605"/>
                        </a:spcBef>
                        <a:buClr>
                          <a:srgbClr val="F57920"/>
                        </a:buClr>
                        <a:buFont typeface="Wingdings"/>
                        <a:buChar char=""/>
                        <a:tabLst>
                          <a:tab pos="219710" algn="l"/>
                        </a:tabLst>
                      </a:pPr>
                      <a:r>
                        <a:rPr sz="1200" spc="-50" dirty="0">
                          <a:latin typeface="Trebuchet MS"/>
                          <a:cs typeface="Trebuchet MS"/>
                        </a:rPr>
                        <a:t>Energy</a:t>
                      </a:r>
                      <a:r>
                        <a:rPr sz="1200" spc="-1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45" dirty="0">
                          <a:latin typeface="Trebuchet MS"/>
                          <a:cs typeface="Trebuchet MS"/>
                        </a:rPr>
                        <a:t>savings</a:t>
                      </a:r>
                      <a:r>
                        <a:rPr sz="1200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45" dirty="0">
                          <a:latin typeface="Trebuchet MS"/>
                          <a:cs typeface="Trebuchet MS"/>
                        </a:rPr>
                        <a:t>due</a:t>
                      </a:r>
                      <a:r>
                        <a:rPr sz="1200" spc="-1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200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lower</a:t>
                      </a:r>
                      <a:r>
                        <a:rPr sz="1200" spc="-1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65" dirty="0">
                          <a:latin typeface="Trebuchet MS"/>
                          <a:cs typeface="Trebuchet MS"/>
                        </a:rPr>
                        <a:t>natural</a:t>
                      </a:r>
                      <a:r>
                        <a:rPr sz="1200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45" dirty="0">
                          <a:latin typeface="Trebuchet MS"/>
                          <a:cs typeface="Trebuchet MS"/>
                        </a:rPr>
                        <a:t>gas  consumption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in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reheating</a:t>
                      </a:r>
                      <a:r>
                        <a:rPr sz="1200" spc="-2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65" dirty="0">
                          <a:latin typeface="Trebuchet MS"/>
                          <a:cs typeface="Trebuchet MS"/>
                        </a:rPr>
                        <a:t>furnace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683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678">
                <a:tc gridSpan="6"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spc="-10" dirty="0">
                          <a:solidFill>
                            <a:srgbClr val="316928"/>
                          </a:solidFill>
                          <a:latin typeface="Carlito"/>
                          <a:cs typeface="Carlito"/>
                        </a:rPr>
                        <a:t>World </a:t>
                      </a:r>
                      <a:r>
                        <a:rPr sz="1400" b="1" spc="-5" dirty="0">
                          <a:solidFill>
                            <a:srgbClr val="316928"/>
                          </a:solidFill>
                          <a:latin typeface="Carlito"/>
                          <a:cs typeface="Carlito"/>
                        </a:rPr>
                        <a:t>Steel </a:t>
                      </a:r>
                      <a:r>
                        <a:rPr sz="1400" b="1" dirty="0">
                          <a:solidFill>
                            <a:srgbClr val="316928"/>
                          </a:solidFill>
                          <a:latin typeface="Carlito"/>
                          <a:cs typeface="Carlito"/>
                        </a:rPr>
                        <a:t>Production </a:t>
                      </a:r>
                      <a:r>
                        <a:rPr sz="1400" b="1" spc="-5" dirty="0">
                          <a:solidFill>
                            <a:srgbClr val="316928"/>
                          </a:solidFill>
                          <a:latin typeface="Carlito"/>
                          <a:cs typeface="Carlito"/>
                        </a:rPr>
                        <a:t>by</a:t>
                      </a:r>
                      <a:r>
                        <a:rPr sz="1400" b="1" spc="-80" dirty="0">
                          <a:solidFill>
                            <a:srgbClr val="316928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dirty="0">
                          <a:solidFill>
                            <a:srgbClr val="316928"/>
                          </a:solidFill>
                          <a:latin typeface="Carlito"/>
                          <a:cs typeface="Carlito"/>
                        </a:rPr>
                        <a:t>Process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E6E6E6"/>
                      </a:solidFill>
                      <a:prstDash val="solid"/>
                    </a:lnB>
                    <a:solidFill>
                      <a:srgbClr val="DBEF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6826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02260">
                        <a:lnSpc>
                          <a:spcPts val="1090"/>
                        </a:lnSpc>
                      </a:pPr>
                      <a:r>
                        <a:rPr sz="1000" spc="-60" dirty="0">
                          <a:solidFill>
                            <a:srgbClr val="50A941"/>
                          </a:solidFill>
                          <a:latin typeface="Trebuchet MS"/>
                          <a:cs typeface="Trebuchet MS"/>
                        </a:rPr>
                        <a:t>Electric</a:t>
                      </a:r>
                      <a:r>
                        <a:rPr sz="1000" spc="-70" dirty="0">
                          <a:solidFill>
                            <a:srgbClr val="50A94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solidFill>
                            <a:srgbClr val="50A941"/>
                          </a:solidFill>
                          <a:latin typeface="Trebuchet MS"/>
                          <a:cs typeface="Trebuchet MS"/>
                        </a:rPr>
                        <a:t>Arc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327025" algn="ctr">
                        <a:lnSpc>
                          <a:spcPts val="1090"/>
                        </a:lnSpc>
                        <a:tabLst>
                          <a:tab pos="2128520" algn="l"/>
                        </a:tabLst>
                      </a:pPr>
                      <a:r>
                        <a:rPr sz="1500" spc="-75" baseline="-13888" dirty="0">
                          <a:solidFill>
                            <a:srgbClr val="50A941"/>
                          </a:solidFill>
                          <a:latin typeface="Trebuchet MS"/>
                          <a:cs typeface="Trebuchet MS"/>
                        </a:rPr>
                        <a:t>Furnace	</a:t>
                      </a:r>
                      <a:r>
                        <a:rPr sz="1000" spc="-45" dirty="0">
                          <a:solidFill>
                            <a:srgbClr val="F57920"/>
                          </a:solidFill>
                          <a:latin typeface="Trebuchet MS"/>
                          <a:cs typeface="Trebuchet MS"/>
                        </a:rPr>
                        <a:t>Blast</a:t>
                      </a:r>
                      <a:r>
                        <a:rPr sz="1000" spc="-90" dirty="0">
                          <a:solidFill>
                            <a:srgbClr val="F579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spc="-45" dirty="0">
                          <a:solidFill>
                            <a:srgbClr val="F57920"/>
                          </a:solidFill>
                          <a:latin typeface="Trebuchet MS"/>
                          <a:cs typeface="Trebuchet MS"/>
                        </a:rPr>
                        <a:t>Oxygen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299085" algn="ctr">
                        <a:lnSpc>
                          <a:spcPct val="100000"/>
                        </a:lnSpc>
                        <a:spcBef>
                          <a:spcPts val="25"/>
                        </a:spcBef>
                        <a:tabLst>
                          <a:tab pos="2129790" algn="l"/>
                        </a:tabLst>
                      </a:pPr>
                      <a:r>
                        <a:rPr sz="1500" spc="30" baseline="-13888" dirty="0">
                          <a:solidFill>
                            <a:srgbClr val="50A941"/>
                          </a:solidFill>
                          <a:latin typeface="Trebuchet MS"/>
                          <a:cs typeface="Trebuchet MS"/>
                        </a:rPr>
                        <a:t>28%	</a:t>
                      </a:r>
                      <a:r>
                        <a:rPr sz="1000" spc="-50" dirty="0">
                          <a:solidFill>
                            <a:srgbClr val="F57920"/>
                          </a:solidFill>
                          <a:latin typeface="Trebuchet MS"/>
                          <a:cs typeface="Trebuchet MS"/>
                        </a:rPr>
                        <a:t>Furnace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R="27241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00" spc="-5" dirty="0">
                          <a:solidFill>
                            <a:srgbClr val="F57920"/>
                          </a:solidFill>
                          <a:latin typeface="Trebuchet MS"/>
                          <a:cs typeface="Trebuchet MS"/>
                        </a:rPr>
                        <a:t>72%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19050">
                      <a:solidFill>
                        <a:srgbClr val="E6E6E6"/>
                      </a:solidFill>
                      <a:prstDash val="soli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301625" marR="278130" indent="-228600">
                        <a:lnSpc>
                          <a:spcPct val="106900"/>
                        </a:lnSpc>
                        <a:spcBef>
                          <a:spcPts val="750"/>
                        </a:spcBef>
                        <a:buClr>
                          <a:srgbClr val="F57920"/>
                        </a:buClr>
                        <a:buFont typeface="Wingdings"/>
                        <a:buChar char=""/>
                        <a:tabLst>
                          <a:tab pos="300990" algn="l"/>
                          <a:tab pos="301625" algn="l"/>
                        </a:tabLst>
                      </a:pPr>
                      <a:r>
                        <a:rPr sz="1200" spc="-75" dirty="0">
                          <a:latin typeface="Trebuchet MS"/>
                          <a:cs typeface="Trebuchet MS"/>
                        </a:rPr>
                        <a:t>Currently</a:t>
                      </a:r>
                      <a:r>
                        <a:rPr sz="1200" spc="-1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85" dirty="0">
                          <a:latin typeface="Trebuchet MS"/>
                          <a:cs typeface="Trebuchet MS"/>
                        </a:rPr>
                        <a:t>just</a:t>
                      </a:r>
                      <a:r>
                        <a:rPr sz="1200" spc="-1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over</a:t>
                      </a:r>
                      <a:r>
                        <a:rPr sz="1200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65" dirty="0">
                          <a:latin typeface="Trebuchet MS"/>
                          <a:cs typeface="Trebuchet MS"/>
                        </a:rPr>
                        <a:t>one-quarter</a:t>
                      </a:r>
                      <a:r>
                        <a:rPr sz="1200" spc="-1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200" spc="-1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65" dirty="0">
                          <a:latin typeface="Trebuchet MS"/>
                          <a:cs typeface="Trebuchet MS"/>
                        </a:rPr>
                        <a:t>global</a:t>
                      </a:r>
                      <a:r>
                        <a:rPr sz="1200" spc="-1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output</a:t>
                      </a:r>
                      <a:r>
                        <a:rPr sz="1200" spc="-1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1200" spc="-1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70" dirty="0">
                          <a:latin typeface="Trebuchet MS"/>
                          <a:cs typeface="Trebuchet MS"/>
                        </a:rPr>
                        <a:t>via</a:t>
                      </a:r>
                      <a:r>
                        <a:rPr sz="1200" spc="-1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85" dirty="0">
                          <a:latin typeface="Trebuchet MS"/>
                          <a:cs typeface="Trebuchet MS"/>
                        </a:rPr>
                        <a:t>Electric</a:t>
                      </a:r>
                      <a:r>
                        <a:rPr sz="1200" spc="-1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65" dirty="0">
                          <a:latin typeface="Trebuchet MS"/>
                          <a:cs typeface="Trebuchet MS"/>
                        </a:rPr>
                        <a:t>Arc</a:t>
                      </a:r>
                      <a:r>
                        <a:rPr sz="1200" spc="-1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70" dirty="0">
                          <a:latin typeface="Trebuchet MS"/>
                          <a:cs typeface="Trebuchet MS"/>
                        </a:rPr>
                        <a:t>Furnace</a:t>
                      </a:r>
                      <a:r>
                        <a:rPr sz="1200" spc="-1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80" dirty="0">
                          <a:latin typeface="Trebuchet MS"/>
                          <a:cs typeface="Trebuchet MS"/>
                        </a:rPr>
                        <a:t>(EAF)  </a:t>
                      </a:r>
                      <a:r>
                        <a:rPr sz="1200" spc="-70" dirty="0">
                          <a:latin typeface="Trebuchet MS"/>
                          <a:cs typeface="Trebuchet MS"/>
                        </a:rPr>
                        <a:t>(including</a:t>
                      </a:r>
                      <a:r>
                        <a:rPr sz="1200" spc="-1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65" dirty="0">
                          <a:latin typeface="Trebuchet MS"/>
                          <a:cs typeface="Trebuchet MS"/>
                        </a:rPr>
                        <a:t>DRI-EAF)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  <a:p>
                      <a:pPr marL="301625" indent="-228600">
                        <a:lnSpc>
                          <a:spcPct val="100000"/>
                        </a:lnSpc>
                        <a:spcBef>
                          <a:spcPts val="480"/>
                        </a:spcBef>
                        <a:buClr>
                          <a:srgbClr val="F57920"/>
                        </a:buClr>
                        <a:buFont typeface="Wingdings"/>
                        <a:buChar char=""/>
                        <a:tabLst>
                          <a:tab pos="300990" algn="l"/>
                          <a:tab pos="301625" algn="l"/>
                        </a:tabLst>
                      </a:pPr>
                      <a:r>
                        <a:rPr sz="1200" spc="-80" dirty="0">
                          <a:latin typeface="Trebuchet MS"/>
                          <a:cs typeface="Trebuchet MS"/>
                        </a:rPr>
                        <a:t>JSIS</a:t>
                      </a:r>
                      <a:r>
                        <a:rPr sz="1200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1200" spc="-1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spc="-1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65" dirty="0">
                          <a:latin typeface="Trebuchet MS"/>
                          <a:cs typeface="Trebuchet MS"/>
                        </a:rPr>
                        <a:t>leading</a:t>
                      </a:r>
                      <a:r>
                        <a:rPr sz="1200" spc="-1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85" dirty="0">
                          <a:latin typeface="Trebuchet MS"/>
                          <a:cs typeface="Trebuchet MS"/>
                        </a:rPr>
                        <a:t>GCC</a:t>
                      </a:r>
                      <a:r>
                        <a:rPr sz="1200" spc="-1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65" dirty="0">
                          <a:latin typeface="Trebuchet MS"/>
                          <a:cs typeface="Trebuchet MS"/>
                        </a:rPr>
                        <a:t>EAF</a:t>
                      </a:r>
                      <a:r>
                        <a:rPr sz="1200" spc="-1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producer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  <a:p>
                      <a:pPr marL="301625" marR="202565" indent="-228600">
                        <a:lnSpc>
                          <a:spcPct val="105800"/>
                        </a:lnSpc>
                        <a:spcBef>
                          <a:spcPts val="409"/>
                        </a:spcBef>
                        <a:buClr>
                          <a:srgbClr val="F57920"/>
                        </a:buClr>
                        <a:buFont typeface="Wingdings"/>
                        <a:buChar char=""/>
                        <a:tabLst>
                          <a:tab pos="300990" algn="l"/>
                          <a:tab pos="301625" algn="l"/>
                        </a:tabLst>
                      </a:pPr>
                      <a:r>
                        <a:rPr sz="1200" spc="-30" dirty="0">
                          <a:latin typeface="Trebuchet MS"/>
                          <a:cs typeface="Trebuchet MS"/>
                        </a:rPr>
                        <a:t>NG</a:t>
                      </a:r>
                      <a:r>
                        <a:rPr sz="1200" spc="-1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DRI-EAF</a:t>
                      </a:r>
                      <a:r>
                        <a:rPr sz="1200" spc="-1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75" dirty="0">
                          <a:latin typeface="Trebuchet MS"/>
                          <a:cs typeface="Trebuchet MS"/>
                        </a:rPr>
                        <a:t>steel</a:t>
                      </a:r>
                      <a:r>
                        <a:rPr sz="1200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making</a:t>
                      </a:r>
                      <a:r>
                        <a:rPr sz="1200" spc="-1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route</a:t>
                      </a:r>
                      <a:r>
                        <a:rPr sz="1200" spc="-1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85" dirty="0">
                          <a:latin typeface="Trebuchet MS"/>
                          <a:cs typeface="Trebuchet MS"/>
                        </a:rPr>
                        <a:t>typically</a:t>
                      </a:r>
                      <a:r>
                        <a:rPr sz="1200" spc="-1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65" dirty="0">
                          <a:latin typeface="Trebuchet MS"/>
                          <a:cs typeface="Trebuchet MS"/>
                        </a:rPr>
                        <a:t>emits</a:t>
                      </a:r>
                      <a:r>
                        <a:rPr sz="1200" spc="-1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25" dirty="0">
                          <a:latin typeface="Trebuchet MS"/>
                          <a:cs typeface="Trebuchet MS"/>
                        </a:rPr>
                        <a:t>50%</a:t>
                      </a:r>
                      <a:r>
                        <a:rPr sz="1200" spc="-1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less</a:t>
                      </a:r>
                      <a:r>
                        <a:rPr sz="1200" spc="-1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0" dirty="0">
                          <a:latin typeface="Trebuchet MS"/>
                          <a:cs typeface="Trebuchet MS"/>
                        </a:rPr>
                        <a:t>CO</a:t>
                      </a:r>
                      <a:r>
                        <a:rPr sz="1200" spc="-75" baseline="-20833" dirty="0"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1200" baseline="-20833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200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comparison</a:t>
                      </a:r>
                      <a:r>
                        <a:rPr sz="1200" spc="-1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200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75" dirty="0">
                          <a:latin typeface="Trebuchet MS"/>
                          <a:cs typeface="Trebuchet MS"/>
                        </a:rPr>
                        <a:t>BF-  </a:t>
                      </a:r>
                      <a:r>
                        <a:rPr sz="1200" spc="-55" dirty="0">
                          <a:latin typeface="Trebuchet MS"/>
                          <a:cs typeface="Trebuchet MS"/>
                        </a:rPr>
                        <a:t>BOF</a:t>
                      </a:r>
                      <a:r>
                        <a:rPr sz="1200" spc="-1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70" dirty="0">
                          <a:latin typeface="Trebuchet MS"/>
                          <a:cs typeface="Trebuchet MS"/>
                        </a:rPr>
                        <a:t>method,</a:t>
                      </a:r>
                      <a:r>
                        <a:rPr sz="1200" spc="-1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60" dirty="0">
                          <a:latin typeface="Trebuchet MS"/>
                          <a:cs typeface="Trebuchet MS"/>
                        </a:rPr>
                        <a:t>making</a:t>
                      </a:r>
                      <a:r>
                        <a:rPr sz="1200" spc="-1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80" dirty="0">
                          <a:latin typeface="Trebuchet MS"/>
                          <a:cs typeface="Trebuchet MS"/>
                        </a:rPr>
                        <a:t>it</a:t>
                      </a:r>
                      <a:r>
                        <a:rPr sz="1200" spc="-1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75" dirty="0">
                          <a:latin typeface="Trebuchet MS"/>
                          <a:cs typeface="Trebuchet MS"/>
                        </a:rPr>
                        <a:t>environmentally</a:t>
                      </a:r>
                      <a:r>
                        <a:rPr sz="1200" spc="-1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75" dirty="0">
                          <a:latin typeface="Trebuchet MS"/>
                          <a:cs typeface="Trebuchet MS"/>
                        </a:rPr>
                        <a:t>friendlier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95250" marB="0">
                    <a:lnL w="19050">
                      <a:solidFill>
                        <a:srgbClr val="E6E6E6"/>
                      </a:solidFill>
                      <a:prstDash val="solid"/>
                    </a:lnL>
                    <a:lnR w="19050">
                      <a:solidFill>
                        <a:srgbClr val="E6E6E6"/>
                      </a:solidFill>
                      <a:prstDash val="solid"/>
                    </a:lnR>
                    <a:lnT w="19050">
                      <a:solidFill>
                        <a:srgbClr val="E6E6E6"/>
                      </a:solidFill>
                      <a:prstDash val="solid"/>
                    </a:lnT>
                    <a:lnB w="19050">
                      <a:solidFill>
                        <a:srgbClr val="E6E6E6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44500" y="110744"/>
            <a:ext cx="77089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Innovative </a:t>
            </a:r>
            <a:r>
              <a:rPr spc="-10" dirty="0"/>
              <a:t>Technology </a:t>
            </a:r>
            <a:r>
              <a:rPr dirty="0"/>
              <a:t>/ </a:t>
            </a:r>
            <a:r>
              <a:rPr spc="-5" dirty="0"/>
              <a:t>Cost Advantage </a:t>
            </a:r>
            <a:r>
              <a:rPr dirty="0"/>
              <a:t>/ </a:t>
            </a:r>
            <a:r>
              <a:rPr spc="-5" dirty="0"/>
              <a:t>Environmental</a:t>
            </a:r>
            <a:r>
              <a:rPr dirty="0"/>
              <a:t> </a:t>
            </a:r>
            <a:r>
              <a:rPr spc="-5" dirty="0"/>
              <a:t>Advantage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44500" y="391160"/>
            <a:ext cx="3136900" cy="1956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57920"/>
                </a:solidFill>
                <a:latin typeface="Carlito"/>
                <a:cs typeface="Carlito"/>
              </a:rPr>
              <a:t>Resulting </a:t>
            </a:r>
            <a:r>
              <a:rPr sz="1200" b="1" dirty="0">
                <a:solidFill>
                  <a:srgbClr val="F57920"/>
                </a:solidFill>
                <a:latin typeface="Carlito"/>
                <a:cs typeface="Carlito"/>
              </a:rPr>
              <a:t>in </a:t>
            </a:r>
            <a:r>
              <a:rPr sz="1200" b="1" spc="-5" dirty="0">
                <a:solidFill>
                  <a:srgbClr val="F57920"/>
                </a:solidFill>
                <a:latin typeface="Carlito"/>
                <a:cs typeface="Carlito"/>
              </a:rPr>
              <a:t>operational</a:t>
            </a:r>
            <a:r>
              <a:rPr sz="1200" b="1" spc="-110" dirty="0">
                <a:solidFill>
                  <a:srgbClr val="F57920"/>
                </a:solidFill>
                <a:latin typeface="Carlito"/>
                <a:cs typeface="Carlito"/>
              </a:rPr>
              <a:t> </a:t>
            </a:r>
            <a:r>
              <a:rPr sz="1200" b="1" spc="-5" dirty="0">
                <a:solidFill>
                  <a:srgbClr val="F57920"/>
                </a:solidFill>
                <a:latin typeface="Carlito"/>
                <a:cs typeface="Carlito"/>
              </a:rPr>
              <a:t>efficiencies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8723" y="803148"/>
            <a:ext cx="2580132" cy="1674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88791" y="803148"/>
            <a:ext cx="2362200" cy="16748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00928" y="803148"/>
            <a:ext cx="2787395" cy="16748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5"/>
              </a:lnSpc>
            </a:pPr>
            <a:fld id="{81D60167-4931-47E6-BA6A-407CBD079E47}" type="slidenum">
              <a:rPr spc="-15" dirty="0"/>
              <a:t>10</a:t>
            </a:fld>
            <a:endParaRPr spc="-15" dirty="0"/>
          </a:p>
        </p:txBody>
      </p:sp>
    </p:spTree>
    <p:extLst>
      <p:ext uri="{BB962C8B-B14F-4D97-AF65-F5344CB8AC3E}">
        <p14:creationId xmlns:p14="http://schemas.microsoft.com/office/powerpoint/2010/main" val="422873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97"/>
            <a:ext cx="1309688" cy="48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fld id="{BCC426E4-CAEF-4B5D-92F7-8FF0A826A3CB}" type="slidenum">
              <a:rPr lang="en-US">
                <a:solidFill>
                  <a:srgbClr val="808080"/>
                </a:solidFill>
                <a:latin typeface="Verdana" pitchFamily="-109" charset="0"/>
                <a:ea typeface="ＭＳ Ｐゴシック" pitchFamily="-109" charset="-128"/>
              </a:rPr>
              <a:pPr defTabSz="761970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solidFill>
                <a:srgbClr val="808080"/>
              </a:solidFill>
              <a:latin typeface="Verdana" pitchFamily="-109" charset="0"/>
              <a:ea typeface="ＭＳ Ｐゴシック" pitchFamily="-109" charset="-128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079501" y="140617"/>
            <a:ext cx="6682154" cy="307777"/>
          </a:xfrm>
          <a:prstGeom prst="rect">
            <a:avLst/>
          </a:prstGeom>
          <a:noFill/>
          <a:ln>
            <a:noFill/>
          </a:ln>
          <a:extLst/>
        </p:spPr>
        <p:txBody>
          <a:bodyPr lIns="190434" tIns="0" rIns="0" bIns="0" anchor="ctr">
            <a:spAutoFit/>
          </a:bodyPr>
          <a:lstStyle/>
          <a:p>
            <a:pPr algn="ctr" defTabSz="761970" fontAlgn="base">
              <a:spcBef>
                <a:spcPct val="0"/>
              </a:spcBef>
              <a:spcAft>
                <a:spcPct val="0"/>
              </a:spcAft>
              <a:tabLst>
                <a:tab pos="2190662" algn="l"/>
              </a:tabLst>
              <a:defRPr/>
            </a:pPr>
            <a:r>
              <a:rPr lang="en-US" sz="2000" b="1" dirty="0">
                <a:ln w="1905"/>
                <a:gradFill>
                  <a:gsLst>
                    <a:gs pos="0">
                      <a:srgbClr val="C77539">
                        <a:shade val="20000"/>
                        <a:satMod val="200000"/>
                      </a:srgbClr>
                    </a:gs>
                    <a:gs pos="78000">
                      <a:srgbClr val="C7753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7753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ea typeface="ＭＳ Ｐゴシック" pitchFamily="-109" charset="-128"/>
                <a:cs typeface="Times New Roman" pitchFamily="18" charset="0"/>
              </a:rPr>
              <a:t>BSE Benchmarking : </a:t>
            </a:r>
            <a:r>
              <a:rPr lang="en-US" sz="2000" b="1" dirty="0" smtClean="0">
                <a:ln w="1905"/>
                <a:gradFill>
                  <a:gsLst>
                    <a:gs pos="0">
                      <a:srgbClr val="C77539">
                        <a:shade val="20000"/>
                        <a:satMod val="200000"/>
                      </a:srgbClr>
                    </a:gs>
                    <a:gs pos="78000">
                      <a:srgbClr val="C7753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7753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ea typeface="ＭＳ Ｐゴシック" pitchFamily="-109" charset="-128"/>
                <a:cs typeface="Times New Roman" pitchFamily="18" charset="0"/>
              </a:rPr>
              <a:t>21-22</a:t>
            </a:r>
            <a:endParaRPr lang="en-US" sz="2000" b="1" dirty="0">
              <a:ln w="1905"/>
              <a:solidFill>
                <a:srgbClr val="00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  <a:ea typeface="ＭＳ Ｐゴシック" pitchFamily="-109" charset="-128"/>
              <a:cs typeface="Times New Roman" pitchFamily="18" charset="0"/>
            </a:endParaRPr>
          </a:p>
        </p:txBody>
      </p:sp>
      <p:pic>
        <p:nvPicPr>
          <p:cNvPr id="11" name="Picture 10" descr="cid:image001.jpg@01D70A97.00D09C9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448"/>
            <a:ext cx="142875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447800" y="4953683"/>
            <a:ext cx="678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Less than 60% scrap charging plant – JSIS is Best in productivity</a:t>
            </a:r>
            <a:endParaRPr lang="en-US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945" y="593002"/>
            <a:ext cx="8216845" cy="43980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1367" y="719675"/>
            <a:ext cx="7620000" cy="523220"/>
          </a:xfrm>
          <a:prstGeom prst="rect">
            <a:avLst/>
          </a:prstGeom>
          <a:solidFill>
            <a:srgbClr val="FFDBB7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JSIS – Best productivity at 271 TPH on yearly basis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7071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97"/>
            <a:ext cx="1309688" cy="48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fld id="{BCC426E4-CAEF-4B5D-92F7-8FF0A826A3CB}" type="slidenum">
              <a:rPr lang="en-US">
                <a:solidFill>
                  <a:srgbClr val="808080"/>
                </a:solidFill>
                <a:latin typeface="Verdana" pitchFamily="-109" charset="0"/>
                <a:ea typeface="ＭＳ Ｐゴシック" pitchFamily="-109" charset="-128"/>
              </a:rPr>
              <a:pPr defTabSz="761970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solidFill>
                <a:srgbClr val="808080"/>
              </a:solidFill>
              <a:latin typeface="Verdana" pitchFamily="-109" charset="0"/>
              <a:ea typeface="ＭＳ Ｐゴシック" pitchFamily="-109" charset="-128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079501" y="140617"/>
            <a:ext cx="6682154" cy="307777"/>
          </a:xfrm>
          <a:prstGeom prst="rect">
            <a:avLst/>
          </a:prstGeom>
          <a:noFill/>
          <a:ln>
            <a:noFill/>
          </a:ln>
          <a:extLst/>
        </p:spPr>
        <p:txBody>
          <a:bodyPr lIns="190434" tIns="0" rIns="0" bIns="0" anchor="ctr">
            <a:spAutoFit/>
          </a:bodyPr>
          <a:lstStyle/>
          <a:p>
            <a:pPr algn="ctr" defTabSz="761970" fontAlgn="base">
              <a:spcBef>
                <a:spcPct val="0"/>
              </a:spcBef>
              <a:spcAft>
                <a:spcPct val="0"/>
              </a:spcAft>
              <a:tabLst>
                <a:tab pos="2190662" algn="l"/>
              </a:tabLst>
              <a:defRPr/>
            </a:pPr>
            <a:r>
              <a:rPr lang="en-US" sz="2000" b="1" dirty="0">
                <a:ln w="1905"/>
                <a:gradFill>
                  <a:gsLst>
                    <a:gs pos="0">
                      <a:srgbClr val="C77539">
                        <a:shade val="20000"/>
                        <a:satMod val="200000"/>
                      </a:srgbClr>
                    </a:gs>
                    <a:gs pos="78000">
                      <a:srgbClr val="C7753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7753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ea typeface="ＭＳ Ｐゴシック" pitchFamily="-109" charset="-128"/>
                <a:cs typeface="Times New Roman" pitchFamily="18" charset="0"/>
              </a:rPr>
              <a:t>BSE Benchmarking : </a:t>
            </a:r>
            <a:r>
              <a:rPr lang="en-US" sz="2000" b="1" dirty="0" smtClean="0">
                <a:ln w="1905"/>
                <a:gradFill>
                  <a:gsLst>
                    <a:gs pos="0">
                      <a:srgbClr val="C77539">
                        <a:shade val="20000"/>
                        <a:satMod val="200000"/>
                      </a:srgbClr>
                    </a:gs>
                    <a:gs pos="78000">
                      <a:srgbClr val="C7753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7753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ea typeface="ＭＳ Ｐゴシック" pitchFamily="-109" charset="-128"/>
                <a:cs typeface="Times New Roman" pitchFamily="18" charset="0"/>
              </a:rPr>
              <a:t>21-22</a:t>
            </a:r>
            <a:endParaRPr lang="en-US" sz="2000" b="1" dirty="0">
              <a:ln w="1905"/>
              <a:solidFill>
                <a:srgbClr val="00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  <a:ea typeface="ＭＳ Ｐゴシック" pitchFamily="-109" charset="-128"/>
              <a:cs typeface="Times New Roman" pitchFamily="18" charset="0"/>
            </a:endParaRPr>
          </a:p>
        </p:txBody>
      </p:sp>
      <p:pic>
        <p:nvPicPr>
          <p:cNvPr id="11" name="Picture 10" descr="cid:image001.jpg@01D70A97.00D09C9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448"/>
            <a:ext cx="142875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007" y="571500"/>
            <a:ext cx="8379393" cy="428037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000" y="4953683"/>
            <a:ext cx="7959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Less than 60% scrap charging plant – JSIS is Best in Melt Shop </a:t>
            </a:r>
            <a:r>
              <a:rPr lang="en-US" b="1" dirty="0" err="1" smtClean="0"/>
              <a:t>Avg</a:t>
            </a:r>
            <a:r>
              <a:rPr lang="en-US" b="1" dirty="0" smtClean="0"/>
              <a:t> Productivity/Day for Year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19800" y="993879"/>
            <a:ext cx="3028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,</a:t>
            </a:r>
            <a:r>
              <a:rPr lang="en-US" sz="1800" b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JSIS @6513 </a:t>
            </a:r>
            <a:r>
              <a:rPr lang="en-US" sz="1400" b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tcs</a:t>
            </a:r>
            <a:r>
              <a:rPr lang="en-US" sz="1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/day</a:t>
            </a:r>
            <a:endParaRPr lang="en-US" sz="1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50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97"/>
            <a:ext cx="1309688" cy="48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fld id="{BCC426E4-CAEF-4B5D-92F7-8FF0A826A3CB}" type="slidenum">
              <a:rPr lang="en-US">
                <a:solidFill>
                  <a:srgbClr val="808080"/>
                </a:solidFill>
                <a:latin typeface="Verdana" pitchFamily="-109" charset="0"/>
                <a:ea typeface="ＭＳ Ｐゴシック" pitchFamily="-109" charset="-128"/>
              </a:rPr>
              <a:pPr defTabSz="761970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solidFill>
                <a:srgbClr val="808080"/>
              </a:solidFill>
              <a:latin typeface="Verdana" pitchFamily="-109" charset="0"/>
              <a:ea typeface="ＭＳ Ｐゴシック" pitchFamily="-109" charset="-128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079501" y="140617"/>
            <a:ext cx="6682154" cy="307777"/>
          </a:xfrm>
          <a:prstGeom prst="rect">
            <a:avLst/>
          </a:prstGeom>
          <a:noFill/>
          <a:ln>
            <a:noFill/>
          </a:ln>
          <a:extLst/>
        </p:spPr>
        <p:txBody>
          <a:bodyPr lIns="190434" tIns="0" rIns="0" bIns="0" anchor="ctr">
            <a:spAutoFit/>
          </a:bodyPr>
          <a:lstStyle/>
          <a:p>
            <a:pPr algn="ctr" defTabSz="761970" fontAlgn="base">
              <a:spcBef>
                <a:spcPct val="0"/>
              </a:spcBef>
              <a:spcAft>
                <a:spcPct val="0"/>
              </a:spcAft>
              <a:tabLst>
                <a:tab pos="2190662" algn="l"/>
              </a:tabLst>
              <a:defRPr/>
            </a:pPr>
            <a:r>
              <a:rPr lang="en-US" sz="2000" b="1" dirty="0">
                <a:ln w="1905"/>
                <a:gradFill>
                  <a:gsLst>
                    <a:gs pos="0">
                      <a:srgbClr val="C77539">
                        <a:shade val="20000"/>
                        <a:satMod val="200000"/>
                      </a:srgbClr>
                    </a:gs>
                    <a:gs pos="78000">
                      <a:srgbClr val="C7753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7753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ea typeface="ＭＳ Ｐゴシック" pitchFamily="-109" charset="-128"/>
                <a:cs typeface="Times New Roman" pitchFamily="18" charset="0"/>
              </a:rPr>
              <a:t>BSE Benchmarking : </a:t>
            </a:r>
            <a:r>
              <a:rPr lang="en-US" sz="2000" b="1" dirty="0" smtClean="0">
                <a:ln w="1905"/>
                <a:gradFill>
                  <a:gsLst>
                    <a:gs pos="0">
                      <a:srgbClr val="C77539">
                        <a:shade val="20000"/>
                        <a:satMod val="200000"/>
                      </a:srgbClr>
                    </a:gs>
                    <a:gs pos="78000">
                      <a:srgbClr val="C7753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7753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ea typeface="ＭＳ Ｐゴシック" pitchFamily="-109" charset="-128"/>
                <a:cs typeface="Times New Roman" pitchFamily="18" charset="0"/>
              </a:rPr>
              <a:t>21-22</a:t>
            </a:r>
            <a:endParaRPr lang="en-US" sz="2000" b="1" dirty="0">
              <a:ln w="1905"/>
              <a:solidFill>
                <a:srgbClr val="00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  <a:ea typeface="ＭＳ Ｐゴシック" pitchFamily="-109" charset="-128"/>
              <a:cs typeface="Times New Roman" pitchFamily="18" charset="0"/>
            </a:endParaRPr>
          </a:p>
        </p:txBody>
      </p:sp>
      <p:pic>
        <p:nvPicPr>
          <p:cNvPr id="11" name="Picture 10" descr="cid:image001.jpg@01D70A97.00D09C9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448"/>
            <a:ext cx="142875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782007"/>
            <a:ext cx="8548686" cy="4208758"/>
          </a:xfrm>
          <a:prstGeom prst="rect">
            <a:avLst/>
          </a:prstGeom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920857" y="566563"/>
            <a:ext cx="6999441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71074" tIns="0" rIns="0" bIns="0" anchor="ctr">
            <a:spAutoFit/>
          </a:bodyPr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  <a:tabLst>
                <a:tab pos="1967929" algn="l"/>
              </a:tabLst>
              <a:defRPr/>
            </a:pPr>
            <a:r>
              <a:rPr lang="en-US" sz="1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ea typeface="+mn-ea"/>
                <a:cs typeface="Times New Roman" pitchFamily="18" charset="0"/>
              </a:rPr>
              <a:t>JSIS IS AGAIN THE BENCHMARK FOR ELECTRODE COSUMPTION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47800" y="4953683"/>
            <a:ext cx="6892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Less than 60% scrap charging plant – JSIS is Best in Electrode Consumption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999655" y="83180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  <a:latin typeface="Arial Black" panose="020B0A04020102020204" pitchFamily="34" charset="0"/>
              </a:rPr>
              <a:t>a</a:t>
            </a:r>
            <a:r>
              <a:rPr lang="en-US" sz="1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t 1kg/</a:t>
            </a:r>
            <a:r>
              <a:rPr lang="en-US" sz="1800" b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tcs</a:t>
            </a:r>
            <a:endParaRPr lang="en-US" sz="1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67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97"/>
            <a:ext cx="1309688" cy="48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761970" fontAlgn="base">
              <a:spcBef>
                <a:spcPct val="0"/>
              </a:spcBef>
              <a:spcAft>
                <a:spcPct val="0"/>
              </a:spcAft>
              <a:defRPr/>
            </a:pPr>
            <a:fld id="{BCC426E4-CAEF-4B5D-92F7-8FF0A826A3CB}" type="slidenum">
              <a:rPr lang="en-US">
                <a:solidFill>
                  <a:srgbClr val="808080"/>
                </a:solidFill>
                <a:latin typeface="Verdana" pitchFamily="-109" charset="0"/>
                <a:ea typeface="ＭＳ Ｐゴシック" pitchFamily="-109" charset="-128"/>
              </a:rPr>
              <a:pPr defTabSz="761970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solidFill>
                <a:srgbClr val="808080"/>
              </a:solidFill>
              <a:latin typeface="Verdana" pitchFamily="-109" charset="0"/>
              <a:ea typeface="ＭＳ Ｐゴシック" pitchFamily="-109" charset="-128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079501" y="140617"/>
            <a:ext cx="6682154" cy="307777"/>
          </a:xfrm>
          <a:prstGeom prst="rect">
            <a:avLst/>
          </a:prstGeom>
          <a:noFill/>
          <a:ln>
            <a:noFill/>
          </a:ln>
          <a:extLst/>
        </p:spPr>
        <p:txBody>
          <a:bodyPr lIns="190434" tIns="0" rIns="0" bIns="0" anchor="ctr">
            <a:spAutoFit/>
          </a:bodyPr>
          <a:lstStyle/>
          <a:p>
            <a:pPr algn="ctr" defTabSz="761970" fontAlgn="base">
              <a:spcBef>
                <a:spcPct val="0"/>
              </a:spcBef>
              <a:spcAft>
                <a:spcPct val="0"/>
              </a:spcAft>
              <a:tabLst>
                <a:tab pos="2190662" algn="l"/>
              </a:tabLst>
              <a:defRPr/>
            </a:pPr>
            <a:r>
              <a:rPr lang="en-US" sz="2000" b="1" dirty="0">
                <a:ln w="1905"/>
                <a:gradFill>
                  <a:gsLst>
                    <a:gs pos="0">
                      <a:srgbClr val="C77539">
                        <a:shade val="20000"/>
                        <a:satMod val="200000"/>
                      </a:srgbClr>
                    </a:gs>
                    <a:gs pos="78000">
                      <a:srgbClr val="C7753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7753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ea typeface="ＭＳ Ｐゴシック" pitchFamily="-109" charset="-128"/>
                <a:cs typeface="Times New Roman" pitchFamily="18" charset="0"/>
              </a:rPr>
              <a:t>BSE Benchmarking : </a:t>
            </a:r>
            <a:r>
              <a:rPr lang="en-US" sz="2000" b="1" dirty="0" smtClean="0">
                <a:ln w="1905"/>
                <a:gradFill>
                  <a:gsLst>
                    <a:gs pos="0">
                      <a:srgbClr val="C77539">
                        <a:shade val="20000"/>
                        <a:satMod val="200000"/>
                      </a:srgbClr>
                    </a:gs>
                    <a:gs pos="78000">
                      <a:srgbClr val="C7753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7753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ea typeface="ＭＳ Ｐゴシック" pitchFamily="-109" charset="-128"/>
                <a:cs typeface="Times New Roman" pitchFamily="18" charset="0"/>
              </a:rPr>
              <a:t>21-22</a:t>
            </a:r>
            <a:endParaRPr lang="en-US" sz="2000" b="1" dirty="0">
              <a:ln w="1905"/>
              <a:solidFill>
                <a:srgbClr val="00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  <a:ea typeface="ＭＳ Ｐゴシック" pitchFamily="-109" charset="-128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1" y="737132"/>
            <a:ext cx="8839200" cy="41279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47800" y="4953683"/>
            <a:ext cx="6892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Less than 60% scrap charging plant – JSIS is Best in Tap To Tap Time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10578" y="725459"/>
            <a:ext cx="8304822" cy="707886"/>
          </a:xfrm>
          <a:prstGeom prst="rect">
            <a:avLst/>
          </a:prstGeom>
          <a:solidFill>
            <a:srgbClr val="FFDBB7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DRI based EAFs require about 50 minutes per heat, 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JSIS manages at 48 minutes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77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416" y="55912"/>
            <a:ext cx="836294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4"/>
              </a:lnSpc>
            </a:pPr>
            <a:r>
              <a:rPr sz="900" dirty="0">
                <a:solidFill>
                  <a:srgbClr val="A80000"/>
                </a:solidFill>
                <a:latin typeface="Arial"/>
                <a:cs typeface="Arial"/>
              </a:rPr>
              <a:t>C</a:t>
            </a:r>
            <a:r>
              <a:rPr sz="900" spc="-10" dirty="0">
                <a:solidFill>
                  <a:srgbClr val="A80000"/>
                </a:solidFill>
                <a:latin typeface="Arial"/>
                <a:cs typeface="Arial"/>
              </a:rPr>
              <a:t>O</a:t>
            </a:r>
            <a:r>
              <a:rPr sz="900" dirty="0">
                <a:solidFill>
                  <a:srgbClr val="A80000"/>
                </a:solidFill>
                <a:latin typeface="Arial"/>
                <a:cs typeface="Arial"/>
              </a:rPr>
              <a:t>NFIDEN</a:t>
            </a:r>
            <a:r>
              <a:rPr sz="900" spc="-15" dirty="0">
                <a:solidFill>
                  <a:srgbClr val="A80000"/>
                </a:solidFill>
                <a:latin typeface="Arial"/>
                <a:cs typeface="Arial"/>
              </a:rPr>
              <a:t>T</a:t>
            </a:r>
            <a:r>
              <a:rPr sz="900" dirty="0">
                <a:solidFill>
                  <a:srgbClr val="A80000"/>
                </a:solidFill>
                <a:latin typeface="Arial"/>
                <a:cs typeface="Arial"/>
              </a:rPr>
              <a:t>IAL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05840" cy="325120"/>
          </a:xfrm>
          <a:custGeom>
            <a:avLst/>
            <a:gdLst/>
            <a:ahLst/>
            <a:cxnLst/>
            <a:rect l="l" t="t" r="r" b="b"/>
            <a:pathLst>
              <a:path w="1005840" h="325120">
                <a:moveTo>
                  <a:pt x="1005840" y="0"/>
                </a:moveTo>
                <a:lnTo>
                  <a:pt x="0" y="0"/>
                </a:lnTo>
                <a:lnTo>
                  <a:pt x="0" y="324612"/>
                </a:lnTo>
                <a:lnTo>
                  <a:pt x="1005840" y="324612"/>
                </a:lnTo>
                <a:lnTo>
                  <a:pt x="10058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99288" y="751331"/>
            <a:ext cx="8336280" cy="4450080"/>
            <a:chOff x="399288" y="751331"/>
            <a:chExt cx="8336280" cy="4450080"/>
          </a:xfrm>
        </p:grpSpPr>
        <p:sp>
          <p:nvSpPr>
            <p:cNvPr id="6" name="object 6"/>
            <p:cNvSpPr/>
            <p:nvPr/>
          </p:nvSpPr>
          <p:spPr>
            <a:xfrm>
              <a:off x="438835" y="766394"/>
              <a:ext cx="1302109" cy="43162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2628" y="751331"/>
              <a:ext cx="1332230" cy="344805"/>
            </a:xfrm>
            <a:custGeom>
              <a:avLst/>
              <a:gdLst/>
              <a:ahLst/>
              <a:cxnLst/>
              <a:rect l="l" t="t" r="r" b="b"/>
              <a:pathLst>
                <a:path w="1332230" h="344805">
                  <a:moveTo>
                    <a:pt x="1072642" y="0"/>
                  </a:moveTo>
                  <a:lnTo>
                    <a:pt x="0" y="0"/>
                  </a:lnTo>
                  <a:lnTo>
                    <a:pt x="0" y="344423"/>
                  </a:lnTo>
                  <a:lnTo>
                    <a:pt x="1331976" y="344423"/>
                  </a:lnTo>
                  <a:lnTo>
                    <a:pt x="1226566" y="344169"/>
                  </a:lnTo>
                  <a:lnTo>
                    <a:pt x="107264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9288" y="1069847"/>
              <a:ext cx="8336280" cy="41315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2628" y="1085088"/>
              <a:ext cx="8234680" cy="3938270"/>
            </a:xfrm>
            <a:custGeom>
              <a:avLst/>
              <a:gdLst/>
              <a:ahLst/>
              <a:cxnLst/>
              <a:rect l="l" t="t" r="r" b="b"/>
              <a:pathLst>
                <a:path w="8234680" h="3938270">
                  <a:moveTo>
                    <a:pt x="0" y="3938015"/>
                  </a:moveTo>
                  <a:lnTo>
                    <a:pt x="8234172" y="3938015"/>
                  </a:lnTo>
                  <a:lnTo>
                    <a:pt x="8234172" y="0"/>
                  </a:lnTo>
                  <a:lnTo>
                    <a:pt x="0" y="0"/>
                  </a:lnTo>
                  <a:lnTo>
                    <a:pt x="0" y="3938015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44500" y="231070"/>
            <a:ext cx="39751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Environmental</a:t>
            </a:r>
            <a:r>
              <a:rPr spc="-50" dirty="0"/>
              <a:t> </a:t>
            </a:r>
            <a:r>
              <a:rPr spc="-5" dirty="0"/>
              <a:t>Management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84148" y="1214373"/>
            <a:ext cx="8074051" cy="36413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33350" indent="-228600" algn="just">
              <a:lnSpc>
                <a:spcPct val="100000"/>
              </a:lnSpc>
              <a:spcBef>
                <a:spcPts val="600"/>
              </a:spcBef>
              <a:buClr>
                <a:srgbClr val="50A941"/>
              </a:buClr>
              <a:buFont typeface="Wingdings"/>
              <a:buChar char=""/>
              <a:tabLst>
                <a:tab pos="355600" algn="l"/>
              </a:tabLst>
            </a:pPr>
            <a:r>
              <a:rPr lang="en-US" spc="-50" dirty="0">
                <a:latin typeface="Trebuchet MS"/>
                <a:cs typeface="Trebuchet MS"/>
              </a:rPr>
              <a:t>Several</a:t>
            </a:r>
            <a:r>
              <a:rPr lang="en-US" spc="-65" dirty="0">
                <a:latin typeface="Trebuchet MS"/>
                <a:cs typeface="Trebuchet MS"/>
              </a:rPr>
              <a:t> </a:t>
            </a:r>
            <a:r>
              <a:rPr lang="en-US" spc="-40" dirty="0">
                <a:latin typeface="Trebuchet MS"/>
                <a:cs typeface="Trebuchet MS"/>
              </a:rPr>
              <a:t>energy</a:t>
            </a:r>
            <a:r>
              <a:rPr lang="en-US" spc="-65" dirty="0">
                <a:latin typeface="Trebuchet MS"/>
                <a:cs typeface="Trebuchet MS"/>
              </a:rPr>
              <a:t> </a:t>
            </a:r>
            <a:r>
              <a:rPr lang="en-US" spc="-40" dirty="0">
                <a:latin typeface="Trebuchet MS"/>
                <a:cs typeface="Trebuchet MS"/>
              </a:rPr>
              <a:t>saving</a:t>
            </a:r>
            <a:r>
              <a:rPr lang="en-US" spc="-70" dirty="0">
                <a:latin typeface="Trebuchet MS"/>
                <a:cs typeface="Trebuchet MS"/>
              </a:rPr>
              <a:t> </a:t>
            </a:r>
            <a:r>
              <a:rPr lang="en-US" spc="-50" dirty="0">
                <a:latin typeface="Trebuchet MS"/>
                <a:cs typeface="Trebuchet MS"/>
              </a:rPr>
              <a:t>initiatives</a:t>
            </a:r>
            <a:r>
              <a:rPr lang="en-US" spc="-75" dirty="0">
                <a:latin typeface="Trebuchet MS"/>
                <a:cs typeface="Trebuchet MS"/>
              </a:rPr>
              <a:t> </a:t>
            </a:r>
            <a:r>
              <a:rPr lang="en-US" spc="-45" dirty="0">
                <a:latin typeface="Trebuchet MS"/>
                <a:cs typeface="Trebuchet MS"/>
              </a:rPr>
              <a:t>in</a:t>
            </a:r>
            <a:r>
              <a:rPr lang="en-US" spc="-65" dirty="0">
                <a:latin typeface="Trebuchet MS"/>
                <a:cs typeface="Trebuchet MS"/>
              </a:rPr>
              <a:t> </a:t>
            </a:r>
            <a:r>
              <a:rPr lang="en-US" spc="-55" dirty="0">
                <a:latin typeface="Trebuchet MS"/>
                <a:cs typeface="Trebuchet MS"/>
              </a:rPr>
              <a:t>DRI,</a:t>
            </a:r>
            <a:r>
              <a:rPr lang="en-US" spc="-65" dirty="0">
                <a:latin typeface="Trebuchet MS"/>
                <a:cs typeface="Trebuchet MS"/>
              </a:rPr>
              <a:t> </a:t>
            </a:r>
            <a:r>
              <a:rPr lang="en-US" spc="25" dirty="0">
                <a:latin typeface="Trebuchet MS"/>
                <a:cs typeface="Trebuchet MS"/>
              </a:rPr>
              <a:t>SMS</a:t>
            </a:r>
            <a:r>
              <a:rPr lang="en-US" spc="-60" dirty="0">
                <a:latin typeface="Trebuchet MS"/>
                <a:cs typeface="Trebuchet MS"/>
              </a:rPr>
              <a:t> </a:t>
            </a:r>
            <a:r>
              <a:rPr lang="en-US" spc="-35" dirty="0">
                <a:latin typeface="Trebuchet MS"/>
                <a:cs typeface="Trebuchet MS"/>
              </a:rPr>
              <a:t>and</a:t>
            </a:r>
            <a:r>
              <a:rPr lang="en-US" spc="-65" dirty="0">
                <a:latin typeface="Trebuchet MS"/>
                <a:cs typeface="Trebuchet MS"/>
              </a:rPr>
              <a:t> </a:t>
            </a:r>
            <a:r>
              <a:rPr lang="en-US" spc="-15" dirty="0">
                <a:latin typeface="Trebuchet MS"/>
                <a:cs typeface="Trebuchet MS"/>
              </a:rPr>
              <a:t>SRM.</a:t>
            </a:r>
            <a:r>
              <a:rPr lang="en-US" spc="-70" dirty="0">
                <a:latin typeface="Trebuchet MS"/>
                <a:cs typeface="Trebuchet MS"/>
              </a:rPr>
              <a:t> </a:t>
            </a:r>
            <a:r>
              <a:rPr lang="en-US" spc="-35" dirty="0">
                <a:latin typeface="Trebuchet MS"/>
                <a:cs typeface="Trebuchet MS"/>
              </a:rPr>
              <a:t>CO2</a:t>
            </a:r>
            <a:r>
              <a:rPr lang="en-US" spc="-70" dirty="0">
                <a:latin typeface="Trebuchet MS"/>
                <a:cs typeface="Trebuchet MS"/>
              </a:rPr>
              <a:t> </a:t>
            </a:r>
            <a:r>
              <a:rPr lang="en-US" spc="-45" dirty="0">
                <a:latin typeface="Trebuchet MS"/>
                <a:cs typeface="Trebuchet MS"/>
              </a:rPr>
              <a:t>Intensity</a:t>
            </a:r>
            <a:r>
              <a:rPr lang="en-US" spc="-60" dirty="0">
                <a:latin typeface="Trebuchet MS"/>
                <a:cs typeface="Trebuchet MS"/>
              </a:rPr>
              <a:t> </a:t>
            </a:r>
            <a:r>
              <a:rPr lang="en-US" spc="-40" dirty="0">
                <a:latin typeface="Trebuchet MS"/>
                <a:cs typeface="Trebuchet MS"/>
              </a:rPr>
              <a:t>of</a:t>
            </a:r>
            <a:r>
              <a:rPr lang="en-US" spc="-75" dirty="0">
                <a:latin typeface="Trebuchet MS"/>
                <a:cs typeface="Trebuchet MS"/>
              </a:rPr>
              <a:t> </a:t>
            </a:r>
            <a:r>
              <a:rPr lang="en-US" spc="-30" dirty="0">
                <a:latin typeface="Trebuchet MS"/>
                <a:cs typeface="Trebuchet MS"/>
              </a:rPr>
              <a:t>our  </a:t>
            </a:r>
            <a:r>
              <a:rPr lang="en-US" spc="-55" dirty="0">
                <a:latin typeface="Trebuchet MS"/>
                <a:cs typeface="Trebuchet MS"/>
              </a:rPr>
              <a:t>steel </a:t>
            </a:r>
            <a:r>
              <a:rPr lang="en-US" spc="-45" dirty="0">
                <a:latin typeface="Trebuchet MS"/>
                <a:cs typeface="Trebuchet MS"/>
              </a:rPr>
              <a:t>making </a:t>
            </a:r>
            <a:r>
              <a:rPr lang="en-US" spc="-40" dirty="0">
                <a:latin typeface="Trebuchet MS"/>
                <a:cs typeface="Trebuchet MS"/>
              </a:rPr>
              <a:t>operation is </a:t>
            </a:r>
            <a:r>
              <a:rPr lang="en-US" spc="-55" dirty="0">
                <a:latin typeface="Trebuchet MS"/>
                <a:cs typeface="Trebuchet MS"/>
              </a:rPr>
              <a:t>1.05t </a:t>
            </a:r>
            <a:r>
              <a:rPr lang="en-US" spc="-65" dirty="0">
                <a:latin typeface="Trebuchet MS"/>
                <a:cs typeface="Trebuchet MS"/>
              </a:rPr>
              <a:t>CO2-e/t </a:t>
            </a:r>
            <a:r>
              <a:rPr lang="en-US" spc="-45" dirty="0">
                <a:latin typeface="Trebuchet MS"/>
                <a:cs typeface="Trebuchet MS"/>
              </a:rPr>
              <a:t>crude </a:t>
            </a:r>
            <a:r>
              <a:rPr lang="en-US" spc="-55" dirty="0">
                <a:latin typeface="Trebuchet MS"/>
                <a:cs typeface="Trebuchet MS"/>
              </a:rPr>
              <a:t>steel </a:t>
            </a:r>
            <a:r>
              <a:rPr lang="en-US" spc="-45" dirty="0">
                <a:latin typeface="Trebuchet MS"/>
                <a:cs typeface="Trebuchet MS"/>
              </a:rPr>
              <a:t>(scope </a:t>
            </a:r>
            <a:r>
              <a:rPr lang="en-US" spc="-20" dirty="0">
                <a:latin typeface="Trebuchet MS"/>
                <a:cs typeface="Trebuchet MS"/>
              </a:rPr>
              <a:t>1 </a:t>
            </a:r>
            <a:r>
              <a:rPr lang="en-US" spc="-40" dirty="0">
                <a:latin typeface="Trebuchet MS"/>
                <a:cs typeface="Trebuchet MS"/>
              </a:rPr>
              <a:t>+scope2)  </a:t>
            </a:r>
            <a:r>
              <a:rPr lang="en-US" spc="-45" dirty="0">
                <a:latin typeface="Trebuchet MS"/>
                <a:cs typeface="Trebuchet MS"/>
              </a:rPr>
              <a:t>which</a:t>
            </a:r>
            <a:r>
              <a:rPr lang="en-US" spc="-70" dirty="0">
                <a:latin typeface="Trebuchet MS"/>
                <a:cs typeface="Trebuchet MS"/>
              </a:rPr>
              <a:t> </a:t>
            </a:r>
            <a:r>
              <a:rPr lang="en-US" spc="-40" dirty="0">
                <a:latin typeface="Trebuchet MS"/>
                <a:cs typeface="Trebuchet MS"/>
              </a:rPr>
              <a:t>is</a:t>
            </a:r>
            <a:r>
              <a:rPr lang="en-US" spc="-80" dirty="0">
                <a:latin typeface="Trebuchet MS"/>
                <a:cs typeface="Trebuchet MS"/>
              </a:rPr>
              <a:t> </a:t>
            </a:r>
            <a:r>
              <a:rPr lang="en-US" spc="-30" dirty="0">
                <a:latin typeface="Trebuchet MS"/>
                <a:cs typeface="Trebuchet MS"/>
              </a:rPr>
              <a:t>one</a:t>
            </a:r>
            <a:r>
              <a:rPr lang="en-US" spc="-85" dirty="0">
                <a:latin typeface="Trebuchet MS"/>
                <a:cs typeface="Trebuchet MS"/>
              </a:rPr>
              <a:t> </a:t>
            </a:r>
            <a:r>
              <a:rPr lang="en-US" spc="-40" dirty="0">
                <a:latin typeface="Trebuchet MS"/>
                <a:cs typeface="Trebuchet MS"/>
              </a:rPr>
              <a:t>of</a:t>
            </a:r>
            <a:r>
              <a:rPr lang="en-US" spc="-80" dirty="0">
                <a:latin typeface="Trebuchet MS"/>
                <a:cs typeface="Trebuchet MS"/>
              </a:rPr>
              <a:t> </a:t>
            </a:r>
            <a:r>
              <a:rPr lang="en-US" spc="-45" dirty="0">
                <a:latin typeface="Trebuchet MS"/>
                <a:cs typeface="Trebuchet MS"/>
              </a:rPr>
              <a:t>the</a:t>
            </a:r>
            <a:r>
              <a:rPr lang="en-US" spc="-80" dirty="0">
                <a:latin typeface="Trebuchet MS"/>
                <a:cs typeface="Trebuchet MS"/>
              </a:rPr>
              <a:t> </a:t>
            </a:r>
            <a:r>
              <a:rPr lang="en-US" spc="-45" dirty="0">
                <a:latin typeface="Trebuchet MS"/>
                <a:cs typeface="Trebuchet MS"/>
              </a:rPr>
              <a:t>best</a:t>
            </a:r>
            <a:r>
              <a:rPr lang="en-US" spc="-55" dirty="0">
                <a:latin typeface="Trebuchet MS"/>
                <a:cs typeface="Trebuchet MS"/>
              </a:rPr>
              <a:t> </a:t>
            </a:r>
            <a:r>
              <a:rPr lang="en-US" spc="-40" dirty="0">
                <a:latin typeface="Trebuchet MS"/>
                <a:cs typeface="Trebuchet MS"/>
              </a:rPr>
              <a:t>CO2</a:t>
            </a:r>
            <a:r>
              <a:rPr lang="en-US" spc="-65" dirty="0">
                <a:latin typeface="Trebuchet MS"/>
                <a:cs typeface="Trebuchet MS"/>
              </a:rPr>
              <a:t> </a:t>
            </a:r>
            <a:r>
              <a:rPr lang="en-US" spc="-45" dirty="0">
                <a:latin typeface="Trebuchet MS"/>
                <a:cs typeface="Trebuchet MS"/>
              </a:rPr>
              <a:t>intensity</a:t>
            </a:r>
            <a:r>
              <a:rPr lang="en-US" spc="-65" dirty="0">
                <a:latin typeface="Trebuchet MS"/>
                <a:cs typeface="Trebuchet MS"/>
              </a:rPr>
              <a:t> </a:t>
            </a:r>
            <a:r>
              <a:rPr lang="en-US" spc="-50" dirty="0">
                <a:latin typeface="Trebuchet MS"/>
                <a:cs typeface="Trebuchet MS"/>
              </a:rPr>
              <a:t>value</a:t>
            </a:r>
            <a:r>
              <a:rPr lang="en-US" spc="-75" dirty="0">
                <a:latin typeface="Trebuchet MS"/>
                <a:cs typeface="Trebuchet MS"/>
              </a:rPr>
              <a:t> </a:t>
            </a:r>
            <a:r>
              <a:rPr lang="en-US" spc="-45" dirty="0">
                <a:latin typeface="Trebuchet MS"/>
                <a:cs typeface="Trebuchet MS"/>
              </a:rPr>
              <a:t>in</a:t>
            </a:r>
            <a:r>
              <a:rPr lang="en-US" spc="-85" dirty="0">
                <a:latin typeface="Trebuchet MS"/>
                <a:cs typeface="Trebuchet MS"/>
              </a:rPr>
              <a:t> </a:t>
            </a:r>
            <a:r>
              <a:rPr lang="en-US" spc="-45" dirty="0">
                <a:latin typeface="Trebuchet MS"/>
                <a:cs typeface="Trebuchet MS"/>
              </a:rPr>
              <a:t>the</a:t>
            </a:r>
            <a:r>
              <a:rPr lang="en-US" spc="-75" dirty="0">
                <a:latin typeface="Trebuchet MS"/>
                <a:cs typeface="Trebuchet MS"/>
              </a:rPr>
              <a:t> </a:t>
            </a:r>
            <a:r>
              <a:rPr lang="en-US" spc="-30" dirty="0">
                <a:latin typeface="Trebuchet MS"/>
                <a:cs typeface="Trebuchet MS"/>
              </a:rPr>
              <a:t>Iron</a:t>
            </a:r>
            <a:r>
              <a:rPr lang="en-US" spc="-70" dirty="0">
                <a:latin typeface="Trebuchet MS"/>
                <a:cs typeface="Trebuchet MS"/>
              </a:rPr>
              <a:t> </a:t>
            </a:r>
            <a:r>
              <a:rPr lang="en-US" spc="-35" dirty="0">
                <a:latin typeface="Trebuchet MS"/>
                <a:cs typeface="Trebuchet MS"/>
              </a:rPr>
              <a:t>and</a:t>
            </a:r>
            <a:r>
              <a:rPr lang="en-US" spc="-90" dirty="0">
                <a:latin typeface="Trebuchet MS"/>
                <a:cs typeface="Trebuchet MS"/>
              </a:rPr>
              <a:t> </a:t>
            </a:r>
            <a:r>
              <a:rPr lang="en-US" spc="-60" dirty="0">
                <a:latin typeface="Trebuchet MS"/>
                <a:cs typeface="Trebuchet MS"/>
              </a:rPr>
              <a:t>Steel</a:t>
            </a:r>
            <a:r>
              <a:rPr lang="en-US" spc="-50" dirty="0">
                <a:latin typeface="Trebuchet MS"/>
                <a:cs typeface="Trebuchet MS"/>
              </a:rPr>
              <a:t> Sector</a:t>
            </a:r>
            <a:endParaRPr lang="en-US" dirty="0">
              <a:latin typeface="Trebuchet MS"/>
              <a:cs typeface="Trebuchet MS"/>
            </a:endParaRPr>
          </a:p>
          <a:p>
            <a:pPr marL="355600" indent="-228600">
              <a:lnSpc>
                <a:spcPct val="100000"/>
              </a:lnSpc>
              <a:spcBef>
                <a:spcPts val="600"/>
              </a:spcBef>
              <a:buClr>
                <a:srgbClr val="50A941"/>
              </a:buClr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lang="en-US" spc="-55" dirty="0">
                <a:latin typeface="Trebuchet MS"/>
                <a:cs typeface="Trebuchet MS"/>
              </a:rPr>
              <a:t>First steel </a:t>
            </a:r>
            <a:r>
              <a:rPr lang="en-US" spc="-50" dirty="0">
                <a:latin typeface="Trebuchet MS"/>
                <a:cs typeface="Trebuchet MS"/>
              </a:rPr>
              <a:t>plant in </a:t>
            </a:r>
            <a:r>
              <a:rPr lang="en-US" spc="-35" dirty="0">
                <a:latin typeface="Trebuchet MS"/>
                <a:cs typeface="Trebuchet MS"/>
              </a:rPr>
              <a:t>Oman </a:t>
            </a:r>
            <a:r>
              <a:rPr lang="en-US" spc="-40" dirty="0">
                <a:latin typeface="Trebuchet MS"/>
                <a:cs typeface="Trebuchet MS"/>
              </a:rPr>
              <a:t>sharing </a:t>
            </a:r>
            <a:r>
              <a:rPr lang="en-US" spc="-55" dirty="0">
                <a:latin typeface="Trebuchet MS"/>
                <a:cs typeface="Trebuchet MS"/>
              </a:rPr>
              <a:t>real time </a:t>
            </a:r>
            <a:r>
              <a:rPr lang="en-US" spc="-45" dirty="0">
                <a:latin typeface="Trebuchet MS"/>
                <a:cs typeface="Trebuchet MS"/>
              </a:rPr>
              <a:t>Ambient Air </a:t>
            </a:r>
            <a:r>
              <a:rPr lang="en-US" spc="-20" dirty="0">
                <a:latin typeface="Trebuchet MS"/>
                <a:cs typeface="Trebuchet MS"/>
              </a:rPr>
              <a:t>Monitoring</a:t>
            </a:r>
            <a:r>
              <a:rPr lang="en-US" spc="15" dirty="0">
                <a:latin typeface="Trebuchet MS"/>
                <a:cs typeface="Trebuchet MS"/>
              </a:rPr>
              <a:t> </a:t>
            </a:r>
            <a:r>
              <a:rPr lang="en-US" spc="-45" dirty="0">
                <a:latin typeface="Trebuchet MS"/>
                <a:cs typeface="Trebuchet MS"/>
              </a:rPr>
              <a:t>Data </a:t>
            </a:r>
            <a:r>
              <a:rPr lang="en-US" spc="-50" dirty="0">
                <a:latin typeface="Trebuchet MS"/>
                <a:cs typeface="Trebuchet MS"/>
              </a:rPr>
              <a:t>with </a:t>
            </a:r>
            <a:r>
              <a:rPr lang="en-US" spc="-40" dirty="0">
                <a:latin typeface="Trebuchet MS"/>
                <a:cs typeface="Trebuchet MS"/>
              </a:rPr>
              <a:t>Environment</a:t>
            </a:r>
            <a:r>
              <a:rPr lang="en-US" spc="-100" dirty="0">
                <a:latin typeface="Trebuchet MS"/>
                <a:cs typeface="Trebuchet MS"/>
              </a:rPr>
              <a:t> </a:t>
            </a:r>
            <a:r>
              <a:rPr lang="en-US" spc="-40" dirty="0" smtClean="0">
                <a:latin typeface="Trebuchet MS"/>
                <a:cs typeface="Trebuchet MS"/>
              </a:rPr>
              <a:t>Authority</a:t>
            </a:r>
          </a:p>
          <a:p>
            <a:pPr marL="355600" indent="-228600">
              <a:spcBef>
                <a:spcPts val="600"/>
              </a:spcBef>
              <a:buClr>
                <a:srgbClr val="50A941"/>
              </a:buClr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lang="en-US" spc="-30" dirty="0">
                <a:latin typeface="Trebuchet MS"/>
                <a:cs typeface="Trebuchet MS"/>
              </a:rPr>
              <a:t>Maintaining </a:t>
            </a:r>
            <a:r>
              <a:rPr lang="en-US" spc="-40" dirty="0">
                <a:latin typeface="Trebuchet MS"/>
                <a:cs typeface="Trebuchet MS"/>
              </a:rPr>
              <a:t>15,000 </a:t>
            </a:r>
            <a:r>
              <a:rPr lang="en-US" spc="-45" dirty="0">
                <a:latin typeface="Trebuchet MS"/>
                <a:cs typeface="Trebuchet MS"/>
              </a:rPr>
              <a:t>trees </a:t>
            </a:r>
            <a:r>
              <a:rPr lang="en-US" spc="-40" dirty="0">
                <a:latin typeface="Trebuchet MS"/>
                <a:cs typeface="Trebuchet MS"/>
              </a:rPr>
              <a:t>encompassing </a:t>
            </a:r>
            <a:r>
              <a:rPr lang="en-US" spc="-50" dirty="0">
                <a:latin typeface="Trebuchet MS"/>
                <a:cs typeface="Trebuchet MS"/>
              </a:rPr>
              <a:t>a </a:t>
            </a:r>
            <a:r>
              <a:rPr lang="en-US" spc="-45" dirty="0">
                <a:latin typeface="Trebuchet MS"/>
                <a:cs typeface="Trebuchet MS"/>
              </a:rPr>
              <a:t>green </a:t>
            </a:r>
            <a:r>
              <a:rPr lang="en-US" spc="-50" dirty="0">
                <a:latin typeface="Trebuchet MS"/>
                <a:cs typeface="Trebuchet MS"/>
              </a:rPr>
              <a:t>area </a:t>
            </a:r>
            <a:r>
              <a:rPr lang="en-US" spc="-40" dirty="0">
                <a:latin typeface="Trebuchet MS"/>
                <a:cs typeface="Trebuchet MS"/>
              </a:rPr>
              <a:t>of </a:t>
            </a:r>
            <a:r>
              <a:rPr lang="en-US" spc="-35" dirty="0">
                <a:latin typeface="Trebuchet MS"/>
                <a:cs typeface="Trebuchet MS"/>
              </a:rPr>
              <a:t>85,000 </a:t>
            </a:r>
            <a:r>
              <a:rPr lang="en-US" spc="-55" dirty="0">
                <a:latin typeface="Trebuchet MS"/>
                <a:cs typeface="Trebuchet MS"/>
              </a:rPr>
              <a:t>m</a:t>
            </a:r>
            <a:r>
              <a:rPr lang="en-US" sz="1400" spc="-82" baseline="25641" dirty="0">
                <a:latin typeface="Trebuchet MS"/>
                <a:cs typeface="Trebuchet MS"/>
              </a:rPr>
              <a:t>2</a:t>
            </a:r>
            <a:r>
              <a:rPr lang="en-US" spc="-55" dirty="0">
                <a:latin typeface="Trebuchet MS"/>
                <a:cs typeface="Trebuchet MS"/>
              </a:rPr>
              <a:t>.  </a:t>
            </a:r>
            <a:r>
              <a:rPr lang="en-US" spc="-50" dirty="0">
                <a:latin typeface="Trebuchet MS"/>
                <a:cs typeface="Trebuchet MS"/>
              </a:rPr>
              <a:t>Entire plant </a:t>
            </a:r>
            <a:r>
              <a:rPr lang="en-US" spc="-45" dirty="0">
                <a:latin typeface="Trebuchet MS"/>
                <a:cs typeface="Trebuchet MS"/>
              </a:rPr>
              <a:t>periphery </a:t>
            </a:r>
            <a:r>
              <a:rPr lang="en-US" spc="-40" dirty="0">
                <a:latin typeface="Trebuchet MS"/>
                <a:cs typeface="Trebuchet MS"/>
              </a:rPr>
              <a:t>is </a:t>
            </a:r>
            <a:r>
              <a:rPr lang="en-US" spc="-45" dirty="0">
                <a:latin typeface="Trebuchet MS"/>
                <a:cs typeface="Trebuchet MS"/>
              </a:rPr>
              <a:t>covered with trees </a:t>
            </a:r>
            <a:r>
              <a:rPr lang="en-US" spc="-40" dirty="0">
                <a:latin typeface="Trebuchet MS"/>
                <a:cs typeface="Trebuchet MS"/>
              </a:rPr>
              <a:t>of </a:t>
            </a:r>
            <a:r>
              <a:rPr lang="en-US" spc="-30" dirty="0">
                <a:latin typeface="Trebuchet MS"/>
                <a:cs typeface="Trebuchet MS"/>
              </a:rPr>
              <a:t>~12m</a:t>
            </a:r>
            <a:r>
              <a:rPr lang="en-US" spc="-55" dirty="0">
                <a:latin typeface="Trebuchet MS"/>
                <a:cs typeface="Trebuchet MS"/>
              </a:rPr>
              <a:t> height.</a:t>
            </a:r>
            <a:endParaRPr lang="en-US" dirty="0">
              <a:latin typeface="Trebuchet MS"/>
              <a:cs typeface="Trebuchet MS"/>
            </a:endParaRPr>
          </a:p>
          <a:p>
            <a:pPr marL="355600" marR="134620" indent="-228600" algn="just">
              <a:lnSpc>
                <a:spcPct val="100000"/>
              </a:lnSpc>
              <a:spcBef>
                <a:spcPts val="95"/>
              </a:spcBef>
              <a:buClr>
                <a:srgbClr val="50A941"/>
              </a:buClr>
              <a:buFont typeface="Wingdings"/>
              <a:buChar char=""/>
              <a:tabLst>
                <a:tab pos="355600" algn="l"/>
              </a:tabLst>
            </a:pPr>
            <a:r>
              <a:rPr spc="-25" dirty="0" smtClean="0">
                <a:latin typeface="Trebuchet MS"/>
                <a:cs typeface="Trebuchet MS"/>
              </a:rPr>
              <a:t>ISO</a:t>
            </a:r>
            <a:r>
              <a:rPr spc="-204" dirty="0" smtClean="0">
                <a:latin typeface="Trebuchet MS"/>
                <a:cs typeface="Trebuchet MS"/>
              </a:rPr>
              <a:t> </a:t>
            </a:r>
            <a:r>
              <a:rPr spc="-35" dirty="0" smtClean="0">
                <a:latin typeface="Trebuchet MS"/>
                <a:cs typeface="Trebuchet MS"/>
              </a:rPr>
              <a:t>14001:2015</a:t>
            </a:r>
            <a:r>
              <a:rPr lang="en-US" spc="-35" dirty="0" smtClean="0">
                <a:latin typeface="Trebuchet MS"/>
                <a:cs typeface="Trebuchet MS"/>
              </a:rPr>
              <a:t> Certified Plant operations</a:t>
            </a:r>
            <a:endParaRPr dirty="0">
              <a:latin typeface="Trebuchet MS"/>
              <a:cs typeface="Trebuchet MS"/>
            </a:endParaRPr>
          </a:p>
          <a:p>
            <a:pPr marL="355600" marR="132715" indent="-228600" algn="just">
              <a:lnSpc>
                <a:spcPct val="100000"/>
              </a:lnSpc>
              <a:spcBef>
                <a:spcPts val="600"/>
              </a:spcBef>
              <a:buClr>
                <a:srgbClr val="50A941"/>
              </a:buClr>
              <a:buFont typeface="Wingdings"/>
              <a:buChar char=""/>
              <a:tabLst>
                <a:tab pos="355600" algn="l"/>
              </a:tabLst>
            </a:pPr>
            <a:r>
              <a:rPr spc="-40" dirty="0" smtClean="0">
                <a:latin typeface="Trebuchet MS"/>
                <a:cs typeface="Trebuchet MS"/>
              </a:rPr>
              <a:t>UK </a:t>
            </a:r>
            <a:r>
              <a:rPr spc="-45" dirty="0">
                <a:latin typeface="Trebuchet MS"/>
                <a:cs typeface="Trebuchet MS"/>
              </a:rPr>
              <a:t>CARES Sustainable </a:t>
            </a:r>
            <a:r>
              <a:rPr spc="-65" dirty="0">
                <a:latin typeface="Trebuchet MS"/>
                <a:cs typeface="Trebuchet MS"/>
              </a:rPr>
              <a:t>Certificate,  </a:t>
            </a:r>
            <a:r>
              <a:rPr spc="-40" dirty="0">
                <a:latin typeface="Trebuchet MS"/>
                <a:cs typeface="Trebuchet MS"/>
              </a:rPr>
              <a:t>Responsible Sourcing </a:t>
            </a:r>
            <a:r>
              <a:rPr spc="-60" dirty="0">
                <a:latin typeface="Trebuchet MS"/>
                <a:cs typeface="Trebuchet MS"/>
              </a:rPr>
              <a:t>Certificate </a:t>
            </a:r>
            <a:r>
              <a:rPr spc="-35" dirty="0">
                <a:latin typeface="Trebuchet MS"/>
                <a:cs typeface="Trebuchet MS"/>
              </a:rPr>
              <a:t>and </a:t>
            </a:r>
            <a:r>
              <a:rPr spc="-45" dirty="0">
                <a:latin typeface="Trebuchet MS"/>
                <a:cs typeface="Trebuchet MS"/>
              </a:rPr>
              <a:t>Environmental Product Declaration  </a:t>
            </a:r>
            <a:r>
              <a:rPr spc="-60" dirty="0">
                <a:latin typeface="Trebuchet MS"/>
                <a:cs typeface="Trebuchet MS"/>
              </a:rPr>
              <a:t>Certificate</a:t>
            </a:r>
            <a:endParaRPr dirty="0">
              <a:latin typeface="Trebuchet MS"/>
              <a:cs typeface="Trebuchet MS"/>
            </a:endParaRPr>
          </a:p>
          <a:p>
            <a:pPr marL="355600" marR="135890" indent="-228600" algn="just">
              <a:lnSpc>
                <a:spcPct val="100000"/>
              </a:lnSpc>
              <a:spcBef>
                <a:spcPts val="605"/>
              </a:spcBef>
              <a:buClr>
                <a:srgbClr val="50A941"/>
              </a:buClr>
              <a:buFont typeface="Wingdings"/>
              <a:buChar char=""/>
              <a:tabLst>
                <a:tab pos="355600" algn="l"/>
              </a:tabLst>
            </a:pPr>
            <a:r>
              <a:rPr spc="-60" dirty="0" smtClean="0">
                <a:latin typeface="Trebuchet MS"/>
                <a:cs typeface="Trebuchet MS"/>
              </a:rPr>
              <a:t>JSIS </a:t>
            </a:r>
            <a:r>
              <a:rPr spc="-40" dirty="0">
                <a:latin typeface="Trebuchet MS"/>
                <a:cs typeface="Trebuchet MS"/>
              </a:rPr>
              <a:t>is </a:t>
            </a:r>
            <a:r>
              <a:rPr spc="-45" dirty="0">
                <a:latin typeface="Trebuchet MS"/>
                <a:cs typeface="Trebuchet MS"/>
              </a:rPr>
              <a:t>the </a:t>
            </a:r>
            <a:r>
              <a:rPr spc="-40" dirty="0">
                <a:latin typeface="Trebuchet MS"/>
                <a:cs typeface="Trebuchet MS"/>
              </a:rPr>
              <a:t>only </a:t>
            </a:r>
            <a:r>
              <a:rPr spc="-55" dirty="0">
                <a:latin typeface="Trebuchet MS"/>
                <a:cs typeface="Trebuchet MS"/>
              </a:rPr>
              <a:t>Steel </a:t>
            </a:r>
            <a:r>
              <a:rPr spc="-50" dirty="0">
                <a:latin typeface="Trebuchet MS"/>
                <a:cs typeface="Trebuchet MS"/>
              </a:rPr>
              <a:t>Plant </a:t>
            </a:r>
            <a:r>
              <a:rPr spc="-45" dirty="0">
                <a:latin typeface="Trebuchet MS"/>
                <a:cs typeface="Trebuchet MS"/>
              </a:rPr>
              <a:t>in </a:t>
            </a:r>
            <a:r>
              <a:rPr spc="-35" dirty="0">
                <a:latin typeface="Trebuchet MS"/>
                <a:cs typeface="Trebuchet MS"/>
              </a:rPr>
              <a:t>Oman </a:t>
            </a:r>
            <a:r>
              <a:rPr spc="-50" dirty="0">
                <a:latin typeface="Trebuchet MS"/>
                <a:cs typeface="Trebuchet MS"/>
              </a:rPr>
              <a:t>treating </a:t>
            </a:r>
            <a:r>
              <a:rPr spc="-35" dirty="0">
                <a:latin typeface="Trebuchet MS"/>
                <a:cs typeface="Trebuchet MS"/>
              </a:rPr>
              <a:t>and </a:t>
            </a:r>
            <a:r>
              <a:rPr spc="-40" dirty="0">
                <a:latin typeface="Trebuchet MS"/>
                <a:cs typeface="Trebuchet MS"/>
              </a:rPr>
              <a:t>processing </a:t>
            </a:r>
            <a:r>
              <a:rPr spc="-45" dirty="0">
                <a:latin typeface="Trebuchet MS"/>
                <a:cs typeface="Trebuchet MS"/>
              </a:rPr>
              <a:t>slag generated  </a:t>
            </a:r>
            <a:r>
              <a:rPr spc="-40" dirty="0">
                <a:latin typeface="Trebuchet MS"/>
                <a:cs typeface="Trebuchet MS"/>
              </a:rPr>
              <a:t>from </a:t>
            </a:r>
            <a:r>
              <a:rPr spc="-45" dirty="0">
                <a:latin typeface="Trebuchet MS"/>
                <a:cs typeface="Trebuchet MS"/>
              </a:rPr>
              <a:t>the </a:t>
            </a:r>
            <a:r>
              <a:rPr spc="-60" dirty="0">
                <a:latin typeface="Trebuchet MS"/>
                <a:cs typeface="Trebuchet MS"/>
              </a:rPr>
              <a:t>Steel </a:t>
            </a:r>
            <a:r>
              <a:rPr spc="-15" dirty="0">
                <a:latin typeface="Trebuchet MS"/>
                <a:cs typeface="Trebuchet MS"/>
              </a:rPr>
              <a:t>Melt</a:t>
            </a:r>
            <a:r>
              <a:rPr spc="-135" dirty="0">
                <a:latin typeface="Trebuchet MS"/>
                <a:cs typeface="Trebuchet MS"/>
              </a:rPr>
              <a:t> </a:t>
            </a:r>
            <a:r>
              <a:rPr spc="-25" dirty="0">
                <a:latin typeface="Trebuchet MS"/>
                <a:cs typeface="Trebuchet MS"/>
              </a:rPr>
              <a:t>Shop</a:t>
            </a:r>
            <a:endParaRPr dirty="0">
              <a:latin typeface="Trebuchet MS"/>
              <a:cs typeface="Trebuchet MS"/>
            </a:endParaRPr>
          </a:p>
          <a:p>
            <a:pPr marL="355600" marR="132080" indent="-228600" algn="just">
              <a:lnSpc>
                <a:spcPct val="100000"/>
              </a:lnSpc>
              <a:spcBef>
                <a:spcPts val="600"/>
              </a:spcBef>
              <a:buClr>
                <a:srgbClr val="50A941"/>
              </a:buClr>
              <a:buFont typeface="Wingdings"/>
              <a:buChar char=""/>
              <a:tabLst>
                <a:tab pos="355600" algn="l"/>
              </a:tabLst>
            </a:pP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2628" y="803528"/>
            <a:ext cx="8229600" cy="4311015"/>
          </a:xfrm>
          <a:custGeom>
            <a:avLst/>
            <a:gdLst/>
            <a:ahLst/>
            <a:cxnLst/>
            <a:rect l="l" t="t" r="r" b="b"/>
            <a:pathLst>
              <a:path w="8229600" h="4311015">
                <a:moveTo>
                  <a:pt x="677100" y="0"/>
                </a:moveTo>
                <a:lnTo>
                  <a:pt x="622401" y="14732"/>
                </a:lnTo>
                <a:lnTo>
                  <a:pt x="588365" y="22136"/>
                </a:lnTo>
                <a:lnTo>
                  <a:pt x="560755" y="24434"/>
                </a:lnTo>
                <a:lnTo>
                  <a:pt x="525386" y="23876"/>
                </a:lnTo>
                <a:lnTo>
                  <a:pt x="481799" y="32626"/>
                </a:lnTo>
                <a:lnTo>
                  <a:pt x="446278" y="56476"/>
                </a:lnTo>
                <a:lnTo>
                  <a:pt x="422363" y="91871"/>
                </a:lnTo>
                <a:lnTo>
                  <a:pt x="413600" y="135255"/>
                </a:lnTo>
                <a:lnTo>
                  <a:pt x="414540" y="149606"/>
                </a:lnTo>
                <a:lnTo>
                  <a:pt x="417283" y="163385"/>
                </a:lnTo>
                <a:lnTo>
                  <a:pt x="421678" y="176517"/>
                </a:lnTo>
                <a:lnTo>
                  <a:pt x="427570" y="188849"/>
                </a:lnTo>
                <a:lnTo>
                  <a:pt x="433997" y="182283"/>
                </a:lnTo>
                <a:lnTo>
                  <a:pt x="440740" y="175666"/>
                </a:lnTo>
                <a:lnTo>
                  <a:pt x="474649" y="144284"/>
                </a:lnTo>
                <a:lnTo>
                  <a:pt x="515239" y="111264"/>
                </a:lnTo>
                <a:lnTo>
                  <a:pt x="537756" y="95123"/>
                </a:lnTo>
                <a:lnTo>
                  <a:pt x="544144" y="95123"/>
                </a:lnTo>
                <a:lnTo>
                  <a:pt x="547738" y="98679"/>
                </a:lnTo>
                <a:lnTo>
                  <a:pt x="547738" y="105791"/>
                </a:lnTo>
                <a:lnTo>
                  <a:pt x="546544" y="107823"/>
                </a:lnTo>
                <a:lnTo>
                  <a:pt x="516140" y="130822"/>
                </a:lnTo>
                <a:lnTo>
                  <a:pt x="485902" y="155829"/>
                </a:lnTo>
                <a:lnTo>
                  <a:pt x="456336" y="182753"/>
                </a:lnTo>
                <a:lnTo>
                  <a:pt x="425577" y="214757"/>
                </a:lnTo>
                <a:lnTo>
                  <a:pt x="401828" y="246888"/>
                </a:lnTo>
                <a:lnTo>
                  <a:pt x="393636" y="270764"/>
                </a:lnTo>
                <a:lnTo>
                  <a:pt x="417588" y="270764"/>
                </a:lnTo>
                <a:lnTo>
                  <a:pt x="420090" y="262369"/>
                </a:lnTo>
                <a:lnTo>
                  <a:pt x="427215" y="250748"/>
                </a:lnTo>
                <a:lnTo>
                  <a:pt x="438289" y="236537"/>
                </a:lnTo>
                <a:lnTo>
                  <a:pt x="452716" y="220345"/>
                </a:lnTo>
                <a:lnTo>
                  <a:pt x="468388" y="231521"/>
                </a:lnTo>
                <a:lnTo>
                  <a:pt x="485902" y="239864"/>
                </a:lnTo>
                <a:lnTo>
                  <a:pt x="504990" y="245084"/>
                </a:lnTo>
                <a:lnTo>
                  <a:pt x="525386" y="246888"/>
                </a:lnTo>
                <a:lnTo>
                  <a:pt x="540169" y="245948"/>
                </a:lnTo>
                <a:lnTo>
                  <a:pt x="554482" y="243166"/>
                </a:lnTo>
                <a:lnTo>
                  <a:pt x="568109" y="238594"/>
                </a:lnTo>
                <a:lnTo>
                  <a:pt x="580885" y="232283"/>
                </a:lnTo>
                <a:lnTo>
                  <a:pt x="597230" y="220345"/>
                </a:lnTo>
                <a:lnTo>
                  <a:pt x="617664" y="205422"/>
                </a:lnTo>
                <a:lnTo>
                  <a:pt x="643788" y="172745"/>
                </a:lnTo>
                <a:lnTo>
                  <a:pt x="661022" y="135051"/>
                </a:lnTo>
                <a:lnTo>
                  <a:pt x="670661" y="95123"/>
                </a:lnTo>
                <a:lnTo>
                  <a:pt x="675894" y="47879"/>
                </a:lnTo>
                <a:lnTo>
                  <a:pt x="676490" y="24434"/>
                </a:lnTo>
                <a:lnTo>
                  <a:pt x="677100" y="0"/>
                </a:lnTo>
                <a:close/>
              </a:path>
              <a:path w="8229600" h="4311015">
                <a:moveTo>
                  <a:pt x="8229600" y="4219575"/>
                </a:moveTo>
                <a:lnTo>
                  <a:pt x="0" y="4219575"/>
                </a:lnTo>
                <a:lnTo>
                  <a:pt x="0" y="4311015"/>
                </a:lnTo>
                <a:lnTo>
                  <a:pt x="8229600" y="4311015"/>
                </a:lnTo>
                <a:lnTo>
                  <a:pt x="8229600" y="4219575"/>
                </a:lnTo>
                <a:close/>
              </a:path>
            </a:pathLst>
          </a:custGeom>
          <a:solidFill>
            <a:srgbClr val="50A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5"/>
              </a:lnSpc>
            </a:pPr>
            <a:fld id="{81D60167-4931-47E6-BA6A-407CBD079E47}" type="slidenum">
              <a:rPr spc="-15" dirty="0"/>
              <a:t>15</a:t>
            </a:fld>
            <a:endParaRPr spc="-15" dirty="0"/>
          </a:p>
        </p:txBody>
      </p:sp>
    </p:spTree>
    <p:extLst>
      <p:ext uri="{BB962C8B-B14F-4D97-AF65-F5344CB8AC3E}">
        <p14:creationId xmlns:p14="http://schemas.microsoft.com/office/powerpoint/2010/main" val="20325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416" y="55912"/>
            <a:ext cx="836294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4"/>
              </a:lnSpc>
            </a:pPr>
            <a:r>
              <a:rPr sz="900" dirty="0">
                <a:solidFill>
                  <a:srgbClr val="A80000"/>
                </a:solidFill>
                <a:latin typeface="Arial"/>
                <a:cs typeface="Arial"/>
              </a:rPr>
              <a:t>C</a:t>
            </a:r>
            <a:r>
              <a:rPr sz="900" spc="-10" dirty="0">
                <a:solidFill>
                  <a:srgbClr val="A80000"/>
                </a:solidFill>
                <a:latin typeface="Arial"/>
                <a:cs typeface="Arial"/>
              </a:rPr>
              <a:t>O</a:t>
            </a:r>
            <a:r>
              <a:rPr sz="900" dirty="0">
                <a:solidFill>
                  <a:srgbClr val="A80000"/>
                </a:solidFill>
                <a:latin typeface="Arial"/>
                <a:cs typeface="Arial"/>
              </a:rPr>
              <a:t>NFIDEN</a:t>
            </a:r>
            <a:r>
              <a:rPr sz="900" spc="-15" dirty="0">
                <a:solidFill>
                  <a:srgbClr val="A80000"/>
                </a:solidFill>
                <a:latin typeface="Arial"/>
                <a:cs typeface="Arial"/>
              </a:rPr>
              <a:t>T</a:t>
            </a:r>
            <a:r>
              <a:rPr sz="900" dirty="0">
                <a:solidFill>
                  <a:srgbClr val="A80000"/>
                </a:solidFill>
                <a:latin typeface="Arial"/>
                <a:cs typeface="Arial"/>
              </a:rPr>
              <a:t>IAL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05840" cy="325120"/>
          </a:xfrm>
          <a:custGeom>
            <a:avLst/>
            <a:gdLst/>
            <a:ahLst/>
            <a:cxnLst/>
            <a:rect l="l" t="t" r="r" b="b"/>
            <a:pathLst>
              <a:path w="1005840" h="325120">
                <a:moveTo>
                  <a:pt x="1005840" y="0"/>
                </a:moveTo>
                <a:lnTo>
                  <a:pt x="0" y="0"/>
                </a:lnTo>
                <a:lnTo>
                  <a:pt x="0" y="324612"/>
                </a:lnTo>
                <a:lnTo>
                  <a:pt x="1005840" y="324612"/>
                </a:lnTo>
                <a:lnTo>
                  <a:pt x="10058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4500" y="202184"/>
            <a:ext cx="5499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Green </a:t>
            </a:r>
            <a:r>
              <a:rPr dirty="0"/>
              <a:t>Belt </a:t>
            </a:r>
            <a:r>
              <a:rPr spc="-5" dirty="0"/>
              <a:t>Development </a:t>
            </a:r>
            <a:r>
              <a:rPr dirty="0"/>
              <a:t>&amp; Air Quality</a:t>
            </a:r>
            <a:r>
              <a:rPr spc="-130" dirty="0"/>
              <a:t> </a:t>
            </a:r>
            <a:r>
              <a:rPr dirty="0"/>
              <a:t>Monitoring</a:t>
            </a:r>
          </a:p>
        </p:txBody>
      </p:sp>
      <p:sp>
        <p:nvSpPr>
          <p:cNvPr id="6" name="object 6"/>
          <p:cNvSpPr/>
          <p:nvPr/>
        </p:nvSpPr>
        <p:spPr>
          <a:xfrm>
            <a:off x="457200" y="952500"/>
            <a:ext cx="4023359" cy="1802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7200" y="952500"/>
            <a:ext cx="4023360" cy="182880"/>
          </a:xfrm>
          <a:prstGeom prst="rect">
            <a:avLst/>
          </a:prstGeom>
          <a:solidFill>
            <a:srgbClr val="316928">
              <a:alpha val="56077"/>
            </a:srgbClr>
          </a:solidFill>
        </p:spPr>
        <p:txBody>
          <a:bodyPr vert="horz" wrap="square" lIns="0" tIns="11430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90"/>
              </a:spcBef>
            </a:pPr>
            <a:r>
              <a:rPr sz="950" b="1" spc="-5" dirty="0">
                <a:solidFill>
                  <a:srgbClr val="FFFFFF"/>
                </a:solidFill>
                <a:latin typeface="Carlito"/>
                <a:cs typeface="Carlito"/>
              </a:rPr>
              <a:t>Tree </a:t>
            </a:r>
            <a:r>
              <a:rPr sz="950" b="1" spc="-10" dirty="0">
                <a:solidFill>
                  <a:srgbClr val="FFFFFF"/>
                </a:solidFill>
                <a:latin typeface="Carlito"/>
                <a:cs typeface="Carlito"/>
              </a:rPr>
              <a:t>plantation along </a:t>
            </a:r>
            <a:r>
              <a:rPr sz="950" b="1" spc="-5" dirty="0">
                <a:solidFill>
                  <a:srgbClr val="FFFFFF"/>
                </a:solidFill>
                <a:latin typeface="Carlito"/>
                <a:cs typeface="Carlito"/>
              </a:rPr>
              <a:t>the road near</a:t>
            </a:r>
            <a:r>
              <a:rPr sz="950" b="1" spc="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950" b="1" spc="-5" dirty="0">
                <a:solidFill>
                  <a:srgbClr val="FFFFFF"/>
                </a:solidFill>
                <a:latin typeface="Carlito"/>
                <a:cs typeface="Carlito"/>
              </a:rPr>
              <a:t>jetty</a:t>
            </a:r>
            <a:endParaRPr sz="95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63440" y="952500"/>
            <a:ext cx="4019353" cy="1798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63440" y="952500"/>
            <a:ext cx="4023360" cy="182880"/>
          </a:xfrm>
          <a:prstGeom prst="rect">
            <a:avLst/>
          </a:prstGeom>
          <a:solidFill>
            <a:srgbClr val="316928">
              <a:alpha val="56077"/>
            </a:srgbClr>
          </a:solidFill>
        </p:spPr>
        <p:txBody>
          <a:bodyPr vert="horz" wrap="square" lIns="0" tIns="11430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90"/>
              </a:spcBef>
            </a:pPr>
            <a:r>
              <a:rPr sz="950" b="1" spc="-5" dirty="0">
                <a:solidFill>
                  <a:srgbClr val="FFFFFF"/>
                </a:solidFill>
                <a:latin typeface="Carlito"/>
                <a:cs typeface="Carlito"/>
              </a:rPr>
              <a:t>View </a:t>
            </a:r>
            <a:r>
              <a:rPr sz="950" b="1" spc="-10" dirty="0">
                <a:solidFill>
                  <a:srgbClr val="FFFFFF"/>
                </a:solidFill>
                <a:latin typeface="Carlito"/>
                <a:cs typeface="Carlito"/>
              </a:rPr>
              <a:t>from </a:t>
            </a:r>
            <a:r>
              <a:rPr sz="950" b="1" spc="-5" dirty="0">
                <a:solidFill>
                  <a:srgbClr val="FFFFFF"/>
                </a:solidFill>
                <a:latin typeface="Carlito"/>
                <a:cs typeface="Carlito"/>
              </a:rPr>
              <a:t>the garden near Safety department </a:t>
            </a:r>
            <a:r>
              <a:rPr sz="950" b="1" spc="-10" dirty="0">
                <a:solidFill>
                  <a:srgbClr val="FFFFFF"/>
                </a:solidFill>
                <a:latin typeface="Carlito"/>
                <a:cs typeface="Carlito"/>
              </a:rPr>
              <a:t>covering </a:t>
            </a:r>
            <a:r>
              <a:rPr sz="950" b="1" spc="-5" dirty="0">
                <a:solidFill>
                  <a:srgbClr val="FFFFFF"/>
                </a:solidFill>
                <a:latin typeface="Carlito"/>
                <a:cs typeface="Carlito"/>
              </a:rPr>
              <a:t>DRI</a:t>
            </a:r>
            <a:r>
              <a:rPr sz="950" b="1" spc="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950" b="1" spc="-5" dirty="0">
                <a:solidFill>
                  <a:srgbClr val="FFFFFF"/>
                </a:solidFill>
                <a:latin typeface="Carlito"/>
                <a:cs typeface="Carlito"/>
              </a:rPr>
              <a:t>tower</a:t>
            </a:r>
            <a:endParaRPr sz="95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60320" y="3095289"/>
            <a:ext cx="4020576" cy="17392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560320" y="3095244"/>
            <a:ext cx="4023360" cy="182880"/>
          </a:xfrm>
          <a:prstGeom prst="rect">
            <a:avLst/>
          </a:prstGeom>
          <a:solidFill>
            <a:srgbClr val="316928">
              <a:alpha val="56077"/>
            </a:srgbClr>
          </a:solidFill>
        </p:spPr>
        <p:txBody>
          <a:bodyPr vert="horz" wrap="square" lIns="0" tIns="12700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00"/>
              </a:spcBef>
            </a:pPr>
            <a:r>
              <a:rPr sz="950" b="1" spc="-5" dirty="0">
                <a:solidFill>
                  <a:srgbClr val="FFFFFF"/>
                </a:solidFill>
                <a:latin typeface="Carlito"/>
                <a:cs typeface="Carlito"/>
              </a:rPr>
              <a:t>Air </a:t>
            </a:r>
            <a:r>
              <a:rPr sz="950" b="1" spc="-10" dirty="0">
                <a:solidFill>
                  <a:srgbClr val="FFFFFF"/>
                </a:solidFill>
                <a:latin typeface="Carlito"/>
                <a:cs typeface="Carlito"/>
              </a:rPr>
              <a:t>Monitoring</a:t>
            </a:r>
            <a:r>
              <a:rPr sz="950" b="1" spc="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950" b="1" spc="-10" dirty="0">
                <a:solidFill>
                  <a:srgbClr val="FFFFFF"/>
                </a:solidFill>
                <a:latin typeface="Carlito"/>
                <a:cs typeface="Carlito"/>
              </a:rPr>
              <a:t>Station</a:t>
            </a:r>
            <a:endParaRPr sz="950">
              <a:latin typeface="Carlito"/>
              <a:cs typeface="Carlit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7200" y="2772155"/>
            <a:ext cx="8229600" cy="274320"/>
          </a:xfrm>
          <a:custGeom>
            <a:avLst/>
            <a:gdLst/>
            <a:ahLst/>
            <a:cxnLst/>
            <a:rect l="l" t="t" r="r" b="b"/>
            <a:pathLst>
              <a:path w="8229600" h="274319">
                <a:moveTo>
                  <a:pt x="8229600" y="0"/>
                </a:moveTo>
                <a:lnTo>
                  <a:pt x="0" y="0"/>
                </a:lnTo>
                <a:lnTo>
                  <a:pt x="0" y="274319"/>
                </a:lnTo>
                <a:lnTo>
                  <a:pt x="8229600" y="274319"/>
                </a:lnTo>
                <a:lnTo>
                  <a:pt x="8229600" y="0"/>
                </a:lnTo>
                <a:close/>
              </a:path>
            </a:pathLst>
          </a:custGeom>
          <a:solidFill>
            <a:srgbClr val="F5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57200" y="2772155"/>
            <a:ext cx="8229600" cy="203902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sz="950" b="1" spc="-5" dirty="0">
                <a:solidFill>
                  <a:srgbClr val="FFFFFF"/>
                </a:solidFill>
                <a:latin typeface="Carlito"/>
                <a:cs typeface="Carlito"/>
              </a:rPr>
              <a:t>Jindal Shadeed has planted </a:t>
            </a:r>
            <a:r>
              <a:rPr sz="950" b="1" spc="-10" dirty="0">
                <a:solidFill>
                  <a:srgbClr val="FFFFFF"/>
                </a:solidFill>
                <a:latin typeface="Carlito"/>
                <a:cs typeface="Carlito"/>
              </a:rPr>
              <a:t>more </a:t>
            </a:r>
            <a:r>
              <a:rPr sz="950" b="1" spc="-5" dirty="0">
                <a:solidFill>
                  <a:srgbClr val="FFFFFF"/>
                </a:solidFill>
                <a:latin typeface="Carlito"/>
                <a:cs typeface="Carlito"/>
              </a:rPr>
              <a:t>than 15,000 trees and developed lawns over an </a:t>
            </a:r>
            <a:r>
              <a:rPr lang="en-US" sz="950" b="1" spc="-5" dirty="0" smtClean="0">
                <a:solidFill>
                  <a:srgbClr val="FFFFFF"/>
                </a:solidFill>
                <a:latin typeface="Carlito"/>
                <a:cs typeface="Carlito"/>
              </a:rPr>
              <a:t>area </a:t>
            </a:r>
            <a:r>
              <a:rPr sz="950" b="1" spc="-5" dirty="0" smtClean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950" b="1" spc="-10" dirty="0">
                <a:solidFill>
                  <a:srgbClr val="FFFFFF"/>
                </a:solidFill>
                <a:latin typeface="Carlito"/>
                <a:cs typeface="Carlito"/>
              </a:rPr>
              <a:t>more </a:t>
            </a:r>
            <a:r>
              <a:rPr sz="950" b="1" spc="-5" dirty="0">
                <a:solidFill>
                  <a:srgbClr val="FFFFFF"/>
                </a:solidFill>
                <a:latin typeface="Carlito"/>
                <a:cs typeface="Carlito"/>
              </a:rPr>
              <a:t>than 85,000</a:t>
            </a:r>
            <a:r>
              <a:rPr sz="950" b="1" spc="1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950" b="1" spc="15" dirty="0">
                <a:solidFill>
                  <a:srgbClr val="FFFFFF"/>
                </a:solidFill>
                <a:latin typeface="Carlito"/>
                <a:cs typeface="Carlito"/>
              </a:rPr>
              <a:t>m</a:t>
            </a:r>
            <a:r>
              <a:rPr sz="900" b="1" spc="22" baseline="27777" dirty="0">
                <a:solidFill>
                  <a:srgbClr val="FFFFFF"/>
                </a:solidFill>
                <a:latin typeface="Carlito"/>
                <a:cs typeface="Carlito"/>
              </a:rPr>
              <a:t>2</a:t>
            </a:r>
            <a:endParaRPr sz="900" baseline="27777" dirty="0"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49262" y="2764218"/>
            <a:ext cx="8245475" cy="290195"/>
            <a:chOff x="449262" y="2764218"/>
            <a:chExt cx="8245475" cy="290195"/>
          </a:xfrm>
        </p:grpSpPr>
        <p:sp>
          <p:nvSpPr>
            <p:cNvPr id="15" name="object 15"/>
            <p:cNvSpPr/>
            <p:nvPr/>
          </p:nvSpPr>
          <p:spPr>
            <a:xfrm>
              <a:off x="457200" y="2772155"/>
              <a:ext cx="182880" cy="274320"/>
            </a:xfrm>
            <a:custGeom>
              <a:avLst/>
              <a:gdLst/>
              <a:ahLst/>
              <a:cxnLst/>
              <a:rect l="l" t="t" r="r" b="b"/>
              <a:pathLst>
                <a:path w="182879" h="274319">
                  <a:moveTo>
                    <a:pt x="91440" y="0"/>
                  </a:moveTo>
                  <a:lnTo>
                    <a:pt x="0" y="0"/>
                  </a:lnTo>
                  <a:lnTo>
                    <a:pt x="0" y="274319"/>
                  </a:lnTo>
                  <a:lnTo>
                    <a:pt x="91440" y="274319"/>
                  </a:lnTo>
                  <a:lnTo>
                    <a:pt x="182879" y="137160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rgbClr val="316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7200" y="2772155"/>
              <a:ext cx="182880" cy="274320"/>
            </a:xfrm>
            <a:custGeom>
              <a:avLst/>
              <a:gdLst/>
              <a:ahLst/>
              <a:cxnLst/>
              <a:rect l="l" t="t" r="r" b="b"/>
              <a:pathLst>
                <a:path w="182879" h="274319">
                  <a:moveTo>
                    <a:pt x="0" y="0"/>
                  </a:moveTo>
                  <a:lnTo>
                    <a:pt x="91440" y="0"/>
                  </a:lnTo>
                  <a:lnTo>
                    <a:pt x="182879" y="137160"/>
                  </a:lnTo>
                  <a:lnTo>
                    <a:pt x="91440" y="274319"/>
                  </a:lnTo>
                  <a:lnTo>
                    <a:pt x="0" y="274319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503919" y="2772155"/>
              <a:ext cx="182880" cy="274320"/>
            </a:xfrm>
            <a:custGeom>
              <a:avLst/>
              <a:gdLst/>
              <a:ahLst/>
              <a:cxnLst/>
              <a:rect l="l" t="t" r="r" b="b"/>
              <a:pathLst>
                <a:path w="182879" h="274319">
                  <a:moveTo>
                    <a:pt x="182879" y="0"/>
                  </a:moveTo>
                  <a:lnTo>
                    <a:pt x="91439" y="0"/>
                  </a:lnTo>
                  <a:lnTo>
                    <a:pt x="0" y="137160"/>
                  </a:lnTo>
                  <a:lnTo>
                    <a:pt x="91439" y="274319"/>
                  </a:lnTo>
                  <a:lnTo>
                    <a:pt x="182879" y="274319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316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503919" y="2772155"/>
              <a:ext cx="182880" cy="274320"/>
            </a:xfrm>
            <a:custGeom>
              <a:avLst/>
              <a:gdLst/>
              <a:ahLst/>
              <a:cxnLst/>
              <a:rect l="l" t="t" r="r" b="b"/>
              <a:pathLst>
                <a:path w="182879" h="274319">
                  <a:moveTo>
                    <a:pt x="182879" y="0"/>
                  </a:moveTo>
                  <a:lnTo>
                    <a:pt x="91439" y="0"/>
                  </a:lnTo>
                  <a:lnTo>
                    <a:pt x="0" y="137160"/>
                  </a:lnTo>
                  <a:lnTo>
                    <a:pt x="91439" y="274319"/>
                  </a:lnTo>
                  <a:lnTo>
                    <a:pt x="182879" y="274319"/>
                  </a:lnTo>
                  <a:lnTo>
                    <a:pt x="182879" y="0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457200" y="4856988"/>
            <a:ext cx="8229600" cy="274320"/>
          </a:xfrm>
          <a:custGeom>
            <a:avLst/>
            <a:gdLst/>
            <a:ahLst/>
            <a:cxnLst/>
            <a:rect l="l" t="t" r="r" b="b"/>
            <a:pathLst>
              <a:path w="8229600" h="274320">
                <a:moveTo>
                  <a:pt x="8229600" y="0"/>
                </a:moveTo>
                <a:lnTo>
                  <a:pt x="0" y="0"/>
                </a:lnTo>
                <a:lnTo>
                  <a:pt x="0" y="274320"/>
                </a:lnTo>
                <a:lnTo>
                  <a:pt x="8229600" y="274320"/>
                </a:lnTo>
                <a:lnTo>
                  <a:pt x="8229600" y="0"/>
                </a:lnTo>
                <a:close/>
              </a:path>
            </a:pathLst>
          </a:custGeom>
          <a:solidFill>
            <a:srgbClr val="F5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57200" y="4856988"/>
            <a:ext cx="8229600" cy="27432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65"/>
              </a:spcBef>
            </a:pPr>
            <a:r>
              <a:rPr sz="950" b="1" spc="-5" dirty="0">
                <a:solidFill>
                  <a:srgbClr val="FFFFFF"/>
                </a:solidFill>
                <a:latin typeface="Carlito"/>
                <a:cs typeface="Carlito"/>
              </a:rPr>
              <a:t>Jindal</a:t>
            </a:r>
            <a:r>
              <a:rPr sz="950" b="1" spc="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950" b="1" spc="-5" dirty="0">
                <a:solidFill>
                  <a:srgbClr val="FFFFFF"/>
                </a:solidFill>
                <a:latin typeface="Carlito"/>
                <a:cs typeface="Carlito"/>
              </a:rPr>
              <a:t>Shadeed</a:t>
            </a:r>
            <a:r>
              <a:rPr sz="950" b="1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950" b="1" spc="-5" dirty="0">
                <a:solidFill>
                  <a:srgbClr val="FFFFFF"/>
                </a:solidFill>
                <a:latin typeface="Carlito"/>
                <a:cs typeface="Carlito"/>
              </a:rPr>
              <a:t>is</a:t>
            </a:r>
            <a:r>
              <a:rPr sz="950" b="1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950" b="1" spc="-5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950" b="1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950" b="1" spc="-5" dirty="0">
                <a:solidFill>
                  <a:srgbClr val="FFFFFF"/>
                </a:solidFill>
                <a:latin typeface="Carlito"/>
                <a:cs typeface="Carlito"/>
              </a:rPr>
              <a:t>first</a:t>
            </a:r>
            <a:r>
              <a:rPr sz="950" b="1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950" b="1" spc="-10" dirty="0">
                <a:solidFill>
                  <a:srgbClr val="FFFFFF"/>
                </a:solidFill>
                <a:latin typeface="Carlito"/>
                <a:cs typeface="Carlito"/>
              </a:rPr>
              <a:t>company</a:t>
            </a:r>
            <a:r>
              <a:rPr sz="950" b="1" spc="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950" b="1" spc="-5" dirty="0">
                <a:solidFill>
                  <a:srgbClr val="FFFFFF"/>
                </a:solidFill>
                <a:latin typeface="Carlito"/>
                <a:cs typeface="Carlito"/>
              </a:rPr>
              <a:t>in</a:t>
            </a:r>
            <a:r>
              <a:rPr sz="950" b="1" spc="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950" b="1" spc="-5" dirty="0">
                <a:solidFill>
                  <a:srgbClr val="FFFFFF"/>
                </a:solidFill>
                <a:latin typeface="Carlito"/>
                <a:cs typeface="Carlito"/>
              </a:rPr>
              <a:t>Oman</a:t>
            </a:r>
            <a:r>
              <a:rPr sz="950" b="1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950" b="1" spc="-5" dirty="0">
                <a:solidFill>
                  <a:srgbClr val="FFFFFF"/>
                </a:solidFill>
                <a:latin typeface="Carlito"/>
                <a:cs typeface="Carlito"/>
              </a:rPr>
              <a:t>sharing</a:t>
            </a:r>
            <a:r>
              <a:rPr sz="950" b="1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950" b="1" spc="-5" dirty="0">
                <a:solidFill>
                  <a:srgbClr val="FFFFFF"/>
                </a:solidFill>
                <a:latin typeface="Carlito"/>
                <a:cs typeface="Carlito"/>
              </a:rPr>
              <a:t>real</a:t>
            </a:r>
            <a:r>
              <a:rPr sz="950" b="1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950" b="1" spc="-5" dirty="0">
                <a:solidFill>
                  <a:srgbClr val="FFFFFF"/>
                </a:solidFill>
                <a:latin typeface="Carlito"/>
                <a:cs typeface="Carlito"/>
              </a:rPr>
              <a:t>time</a:t>
            </a:r>
            <a:r>
              <a:rPr sz="950" b="1" spc="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950" b="1" spc="-5" dirty="0">
                <a:solidFill>
                  <a:srgbClr val="FFFFFF"/>
                </a:solidFill>
                <a:latin typeface="Carlito"/>
                <a:cs typeface="Carlito"/>
              </a:rPr>
              <a:t>air</a:t>
            </a:r>
            <a:r>
              <a:rPr sz="950" b="1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950" b="1" spc="-10" dirty="0">
                <a:solidFill>
                  <a:srgbClr val="FFFFFF"/>
                </a:solidFill>
                <a:latin typeface="Carlito"/>
                <a:cs typeface="Carlito"/>
              </a:rPr>
              <a:t>quality</a:t>
            </a:r>
            <a:r>
              <a:rPr sz="950" b="1" spc="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950" b="1" spc="-10" dirty="0">
                <a:solidFill>
                  <a:srgbClr val="FFFFFF"/>
                </a:solidFill>
                <a:latin typeface="Carlito"/>
                <a:cs typeface="Carlito"/>
              </a:rPr>
              <a:t>monitoring</a:t>
            </a:r>
            <a:r>
              <a:rPr sz="950" b="1" spc="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950" b="1" spc="-5" dirty="0">
                <a:solidFill>
                  <a:srgbClr val="FFFFFF"/>
                </a:solidFill>
                <a:latin typeface="Carlito"/>
                <a:cs typeface="Carlito"/>
              </a:rPr>
              <a:t>data</a:t>
            </a:r>
            <a:r>
              <a:rPr sz="950" b="1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950" b="1" spc="-5" dirty="0">
                <a:solidFill>
                  <a:srgbClr val="FFFFFF"/>
                </a:solidFill>
                <a:latin typeface="Carlito"/>
                <a:cs typeface="Carlito"/>
              </a:rPr>
              <a:t>with</a:t>
            </a:r>
            <a:r>
              <a:rPr sz="950" b="1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950" b="1" spc="-5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950" b="1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950" b="1" spc="-10" dirty="0">
                <a:solidFill>
                  <a:srgbClr val="FFFFFF"/>
                </a:solidFill>
                <a:latin typeface="Carlito"/>
                <a:cs typeface="Carlito"/>
              </a:rPr>
              <a:t>Environment</a:t>
            </a:r>
            <a:r>
              <a:rPr sz="950" b="1" spc="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950" b="1" spc="-10" dirty="0">
                <a:solidFill>
                  <a:srgbClr val="FFFFFF"/>
                </a:solidFill>
                <a:latin typeface="Carlito"/>
                <a:cs typeface="Carlito"/>
              </a:rPr>
              <a:t>Authority</a:t>
            </a:r>
            <a:endParaRPr sz="950" dirty="0">
              <a:latin typeface="Carlito"/>
              <a:cs typeface="Carlito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49262" y="4849050"/>
            <a:ext cx="8245475" cy="290195"/>
            <a:chOff x="449262" y="4849050"/>
            <a:chExt cx="8245475" cy="290195"/>
          </a:xfrm>
        </p:grpSpPr>
        <p:sp>
          <p:nvSpPr>
            <p:cNvPr id="22" name="object 22"/>
            <p:cNvSpPr/>
            <p:nvPr/>
          </p:nvSpPr>
          <p:spPr>
            <a:xfrm>
              <a:off x="457200" y="4856988"/>
              <a:ext cx="182880" cy="274320"/>
            </a:xfrm>
            <a:custGeom>
              <a:avLst/>
              <a:gdLst/>
              <a:ahLst/>
              <a:cxnLst/>
              <a:rect l="l" t="t" r="r" b="b"/>
              <a:pathLst>
                <a:path w="182879" h="274320">
                  <a:moveTo>
                    <a:pt x="91440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91440" y="274320"/>
                  </a:lnTo>
                  <a:lnTo>
                    <a:pt x="182879" y="137160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rgbClr val="316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7200" y="4856988"/>
              <a:ext cx="182880" cy="274320"/>
            </a:xfrm>
            <a:custGeom>
              <a:avLst/>
              <a:gdLst/>
              <a:ahLst/>
              <a:cxnLst/>
              <a:rect l="l" t="t" r="r" b="b"/>
              <a:pathLst>
                <a:path w="182879" h="274320">
                  <a:moveTo>
                    <a:pt x="0" y="0"/>
                  </a:moveTo>
                  <a:lnTo>
                    <a:pt x="91440" y="0"/>
                  </a:lnTo>
                  <a:lnTo>
                    <a:pt x="182879" y="137160"/>
                  </a:lnTo>
                  <a:lnTo>
                    <a:pt x="91440" y="274320"/>
                  </a:lnTo>
                  <a:lnTo>
                    <a:pt x="0" y="274320"/>
                  </a:lnTo>
                  <a:lnTo>
                    <a:pt x="0" y="0"/>
                  </a:lnTo>
                  <a:close/>
                </a:path>
              </a:pathLst>
            </a:custGeom>
            <a:ln w="158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503919" y="4856988"/>
              <a:ext cx="182880" cy="274320"/>
            </a:xfrm>
            <a:custGeom>
              <a:avLst/>
              <a:gdLst/>
              <a:ahLst/>
              <a:cxnLst/>
              <a:rect l="l" t="t" r="r" b="b"/>
              <a:pathLst>
                <a:path w="182879" h="274320">
                  <a:moveTo>
                    <a:pt x="182879" y="0"/>
                  </a:moveTo>
                  <a:lnTo>
                    <a:pt x="91439" y="0"/>
                  </a:lnTo>
                  <a:lnTo>
                    <a:pt x="0" y="137160"/>
                  </a:lnTo>
                  <a:lnTo>
                    <a:pt x="91439" y="274320"/>
                  </a:lnTo>
                  <a:lnTo>
                    <a:pt x="182879" y="274320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316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503919" y="4856988"/>
              <a:ext cx="182880" cy="274320"/>
            </a:xfrm>
            <a:custGeom>
              <a:avLst/>
              <a:gdLst/>
              <a:ahLst/>
              <a:cxnLst/>
              <a:rect l="l" t="t" r="r" b="b"/>
              <a:pathLst>
                <a:path w="182879" h="274320">
                  <a:moveTo>
                    <a:pt x="182879" y="0"/>
                  </a:moveTo>
                  <a:lnTo>
                    <a:pt x="91439" y="0"/>
                  </a:lnTo>
                  <a:lnTo>
                    <a:pt x="0" y="137160"/>
                  </a:lnTo>
                  <a:lnTo>
                    <a:pt x="91439" y="274320"/>
                  </a:lnTo>
                  <a:lnTo>
                    <a:pt x="182879" y="274320"/>
                  </a:lnTo>
                  <a:lnTo>
                    <a:pt x="182879" y="0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5"/>
              </a:lnSpc>
            </a:pPr>
            <a:fld id="{81D60167-4931-47E6-BA6A-407CBD079E47}" type="slidenum">
              <a:rPr spc="-15" dirty="0"/>
              <a:t>16</a:t>
            </a:fld>
            <a:endParaRPr spc="-15" dirty="0"/>
          </a:p>
        </p:txBody>
      </p:sp>
    </p:spTree>
    <p:extLst>
      <p:ext uri="{BB962C8B-B14F-4D97-AF65-F5344CB8AC3E}">
        <p14:creationId xmlns:p14="http://schemas.microsoft.com/office/powerpoint/2010/main" val="110456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416" y="55912"/>
            <a:ext cx="836294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4"/>
              </a:lnSpc>
            </a:pPr>
            <a:r>
              <a:rPr sz="900" dirty="0">
                <a:solidFill>
                  <a:srgbClr val="A80000"/>
                </a:solidFill>
                <a:latin typeface="Arial"/>
                <a:cs typeface="Arial"/>
              </a:rPr>
              <a:t>C</a:t>
            </a:r>
            <a:r>
              <a:rPr sz="900" spc="-10" dirty="0">
                <a:solidFill>
                  <a:srgbClr val="A80000"/>
                </a:solidFill>
                <a:latin typeface="Arial"/>
                <a:cs typeface="Arial"/>
              </a:rPr>
              <a:t>O</a:t>
            </a:r>
            <a:r>
              <a:rPr sz="900" dirty="0">
                <a:solidFill>
                  <a:srgbClr val="A80000"/>
                </a:solidFill>
                <a:latin typeface="Arial"/>
                <a:cs typeface="Arial"/>
              </a:rPr>
              <a:t>NFIDEN</a:t>
            </a:r>
            <a:r>
              <a:rPr sz="900" spc="-15" dirty="0">
                <a:solidFill>
                  <a:srgbClr val="A80000"/>
                </a:solidFill>
                <a:latin typeface="Arial"/>
                <a:cs typeface="Arial"/>
              </a:rPr>
              <a:t>T</a:t>
            </a:r>
            <a:r>
              <a:rPr sz="900" dirty="0">
                <a:solidFill>
                  <a:srgbClr val="A80000"/>
                </a:solidFill>
                <a:latin typeface="Arial"/>
                <a:cs typeface="Arial"/>
              </a:rPr>
              <a:t>IAL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05840" cy="325120"/>
          </a:xfrm>
          <a:custGeom>
            <a:avLst/>
            <a:gdLst/>
            <a:ahLst/>
            <a:cxnLst/>
            <a:rect l="l" t="t" r="r" b="b"/>
            <a:pathLst>
              <a:path w="1005840" h="325120">
                <a:moveTo>
                  <a:pt x="1005840" y="0"/>
                </a:moveTo>
                <a:lnTo>
                  <a:pt x="0" y="0"/>
                </a:lnTo>
                <a:lnTo>
                  <a:pt x="0" y="324612"/>
                </a:lnTo>
                <a:lnTo>
                  <a:pt x="1005840" y="324612"/>
                </a:lnTo>
                <a:lnTo>
                  <a:pt x="10058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4500" y="202184"/>
            <a:ext cx="5499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Greenhouse </a:t>
            </a:r>
            <a:r>
              <a:rPr dirty="0"/>
              <a:t>Gas </a:t>
            </a:r>
            <a:r>
              <a:rPr spc="-5" dirty="0"/>
              <a:t>reduction measures </a:t>
            </a:r>
            <a:r>
              <a:rPr dirty="0"/>
              <a:t>–</a:t>
            </a:r>
            <a:r>
              <a:rPr spc="-95" dirty="0"/>
              <a:t> </a:t>
            </a:r>
            <a:r>
              <a:rPr spc="-5" dirty="0"/>
              <a:t>Proposed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222502" y="1051813"/>
            <a:ext cx="7193280" cy="691515"/>
            <a:chOff x="1222502" y="1051813"/>
            <a:chExt cx="7193280" cy="691515"/>
          </a:xfrm>
        </p:grpSpPr>
        <p:sp>
          <p:nvSpPr>
            <p:cNvPr id="7" name="object 7"/>
            <p:cNvSpPr/>
            <p:nvPr/>
          </p:nvSpPr>
          <p:spPr>
            <a:xfrm>
              <a:off x="1235202" y="1064513"/>
              <a:ext cx="7167880" cy="666115"/>
            </a:xfrm>
            <a:custGeom>
              <a:avLst/>
              <a:gdLst/>
              <a:ahLst/>
              <a:cxnLst/>
              <a:rect l="l" t="t" r="r" b="b"/>
              <a:pathLst>
                <a:path w="7167880" h="666114">
                  <a:moveTo>
                    <a:pt x="7056374" y="0"/>
                  </a:moveTo>
                  <a:lnTo>
                    <a:pt x="110997" y="0"/>
                  </a:lnTo>
                  <a:lnTo>
                    <a:pt x="67776" y="8717"/>
                  </a:lnTo>
                  <a:lnTo>
                    <a:pt x="32496" y="32496"/>
                  </a:lnTo>
                  <a:lnTo>
                    <a:pt x="8717" y="67776"/>
                  </a:lnTo>
                  <a:lnTo>
                    <a:pt x="0" y="110998"/>
                  </a:lnTo>
                  <a:lnTo>
                    <a:pt x="0" y="554989"/>
                  </a:lnTo>
                  <a:lnTo>
                    <a:pt x="8717" y="598211"/>
                  </a:lnTo>
                  <a:lnTo>
                    <a:pt x="32496" y="633491"/>
                  </a:lnTo>
                  <a:lnTo>
                    <a:pt x="67776" y="657270"/>
                  </a:lnTo>
                  <a:lnTo>
                    <a:pt x="110997" y="665988"/>
                  </a:lnTo>
                  <a:lnTo>
                    <a:pt x="7056374" y="665988"/>
                  </a:lnTo>
                  <a:lnTo>
                    <a:pt x="7099595" y="657270"/>
                  </a:lnTo>
                  <a:lnTo>
                    <a:pt x="7134875" y="633491"/>
                  </a:lnTo>
                  <a:lnTo>
                    <a:pt x="7158654" y="598211"/>
                  </a:lnTo>
                  <a:lnTo>
                    <a:pt x="7167372" y="554989"/>
                  </a:lnTo>
                  <a:lnTo>
                    <a:pt x="7167372" y="110998"/>
                  </a:lnTo>
                  <a:lnTo>
                    <a:pt x="7158654" y="67776"/>
                  </a:lnTo>
                  <a:lnTo>
                    <a:pt x="7134875" y="32496"/>
                  </a:lnTo>
                  <a:lnTo>
                    <a:pt x="7099595" y="8717"/>
                  </a:lnTo>
                  <a:lnTo>
                    <a:pt x="7056374" y="0"/>
                  </a:lnTo>
                  <a:close/>
                </a:path>
              </a:pathLst>
            </a:custGeom>
            <a:solidFill>
              <a:srgbClr val="DBE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35202" y="1064513"/>
              <a:ext cx="7167880" cy="666115"/>
            </a:xfrm>
            <a:custGeom>
              <a:avLst/>
              <a:gdLst/>
              <a:ahLst/>
              <a:cxnLst/>
              <a:rect l="l" t="t" r="r" b="b"/>
              <a:pathLst>
                <a:path w="7167880" h="666114">
                  <a:moveTo>
                    <a:pt x="0" y="110998"/>
                  </a:moveTo>
                  <a:lnTo>
                    <a:pt x="8717" y="67776"/>
                  </a:lnTo>
                  <a:lnTo>
                    <a:pt x="32496" y="32496"/>
                  </a:lnTo>
                  <a:lnTo>
                    <a:pt x="67776" y="8717"/>
                  </a:lnTo>
                  <a:lnTo>
                    <a:pt x="110997" y="0"/>
                  </a:lnTo>
                  <a:lnTo>
                    <a:pt x="7056374" y="0"/>
                  </a:lnTo>
                  <a:lnTo>
                    <a:pt x="7099595" y="8717"/>
                  </a:lnTo>
                  <a:lnTo>
                    <a:pt x="7134875" y="32496"/>
                  </a:lnTo>
                  <a:lnTo>
                    <a:pt x="7158654" y="67776"/>
                  </a:lnTo>
                  <a:lnTo>
                    <a:pt x="7167372" y="110998"/>
                  </a:lnTo>
                  <a:lnTo>
                    <a:pt x="7167372" y="554989"/>
                  </a:lnTo>
                  <a:lnTo>
                    <a:pt x="7158654" y="598211"/>
                  </a:lnTo>
                  <a:lnTo>
                    <a:pt x="7134875" y="633491"/>
                  </a:lnTo>
                  <a:lnTo>
                    <a:pt x="7099595" y="657270"/>
                  </a:lnTo>
                  <a:lnTo>
                    <a:pt x="7056374" y="665988"/>
                  </a:lnTo>
                  <a:lnTo>
                    <a:pt x="110997" y="665988"/>
                  </a:lnTo>
                  <a:lnTo>
                    <a:pt x="67776" y="657270"/>
                  </a:lnTo>
                  <a:lnTo>
                    <a:pt x="32496" y="633491"/>
                  </a:lnTo>
                  <a:lnTo>
                    <a:pt x="8717" y="598211"/>
                  </a:lnTo>
                  <a:lnTo>
                    <a:pt x="0" y="554989"/>
                  </a:lnTo>
                  <a:lnTo>
                    <a:pt x="0" y="110998"/>
                  </a:lnTo>
                  <a:close/>
                </a:path>
              </a:pathLst>
            </a:custGeom>
            <a:ln w="25400">
              <a:solidFill>
                <a:srgbClr val="50A9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345819" y="1265047"/>
            <a:ext cx="5740781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316928"/>
                </a:solidFill>
                <a:latin typeface="Carlito"/>
                <a:cs typeface="Carlito"/>
              </a:rPr>
              <a:t>Proposed </a:t>
            </a:r>
            <a:r>
              <a:rPr sz="1400" b="1" dirty="0">
                <a:solidFill>
                  <a:srgbClr val="316928"/>
                </a:solidFill>
                <a:latin typeface="Carlito"/>
                <a:cs typeface="Carlito"/>
              </a:rPr>
              <a:t>project </a:t>
            </a:r>
            <a:r>
              <a:rPr sz="1400" b="1" spc="-10" dirty="0">
                <a:solidFill>
                  <a:srgbClr val="316928"/>
                </a:solidFill>
                <a:latin typeface="Carlito"/>
                <a:cs typeface="Carlito"/>
              </a:rPr>
              <a:t>for </a:t>
            </a:r>
            <a:r>
              <a:rPr sz="1400" b="1" dirty="0">
                <a:solidFill>
                  <a:srgbClr val="316928"/>
                </a:solidFill>
                <a:latin typeface="Carlito"/>
                <a:cs typeface="Carlito"/>
              </a:rPr>
              <a:t>use of </a:t>
            </a:r>
            <a:r>
              <a:rPr sz="1400" b="1" spc="-5" dirty="0">
                <a:solidFill>
                  <a:srgbClr val="316928"/>
                </a:solidFill>
                <a:latin typeface="Carlito"/>
                <a:cs typeface="Carlito"/>
              </a:rPr>
              <a:t>Hydrogen </a:t>
            </a:r>
            <a:r>
              <a:rPr sz="1400" b="1" dirty="0">
                <a:solidFill>
                  <a:srgbClr val="316928"/>
                </a:solidFill>
                <a:latin typeface="Carlito"/>
                <a:cs typeface="Carlito"/>
              </a:rPr>
              <a:t>in the DRI</a:t>
            </a:r>
            <a:r>
              <a:rPr sz="1400" b="1" spc="-185" dirty="0">
                <a:solidFill>
                  <a:srgbClr val="316928"/>
                </a:solidFill>
                <a:latin typeface="Carlito"/>
                <a:cs typeface="Carlito"/>
              </a:rPr>
              <a:t> </a:t>
            </a:r>
            <a:r>
              <a:rPr sz="1400" b="1" spc="-5" dirty="0" smtClean="0">
                <a:solidFill>
                  <a:srgbClr val="316928"/>
                </a:solidFill>
                <a:latin typeface="Carlito"/>
                <a:cs typeface="Carlito"/>
              </a:rPr>
              <a:t>plant</a:t>
            </a:r>
            <a:r>
              <a:rPr lang="en-US" sz="1400" b="1" spc="-5" dirty="0" smtClean="0">
                <a:solidFill>
                  <a:srgbClr val="316928"/>
                </a:solidFill>
                <a:latin typeface="Carlito"/>
                <a:cs typeface="Carlito"/>
              </a:rPr>
              <a:t>, under advanced stage of project structure formulation </a:t>
            </a:r>
            <a:endParaRPr sz="1400" dirty="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18159" y="1159763"/>
            <a:ext cx="486409" cy="475615"/>
            <a:chOff x="518159" y="1159763"/>
            <a:chExt cx="486409" cy="475615"/>
          </a:xfrm>
        </p:grpSpPr>
        <p:sp>
          <p:nvSpPr>
            <p:cNvPr id="11" name="object 11"/>
            <p:cNvSpPr/>
            <p:nvPr/>
          </p:nvSpPr>
          <p:spPr>
            <a:xfrm>
              <a:off x="518159" y="1159763"/>
              <a:ext cx="486409" cy="475615"/>
            </a:xfrm>
            <a:custGeom>
              <a:avLst/>
              <a:gdLst/>
              <a:ahLst/>
              <a:cxnLst/>
              <a:rect l="l" t="t" r="r" b="b"/>
              <a:pathLst>
                <a:path w="486409" h="475614">
                  <a:moveTo>
                    <a:pt x="405345" y="0"/>
                  </a:moveTo>
                  <a:lnTo>
                    <a:pt x="81457" y="0"/>
                  </a:lnTo>
                  <a:lnTo>
                    <a:pt x="49913" y="6316"/>
                  </a:lnTo>
                  <a:lnTo>
                    <a:pt x="24002" y="23479"/>
                  </a:lnTo>
                  <a:lnTo>
                    <a:pt x="6455" y="48809"/>
                  </a:lnTo>
                  <a:lnTo>
                    <a:pt x="0" y="79628"/>
                  </a:lnTo>
                  <a:lnTo>
                    <a:pt x="0" y="396494"/>
                  </a:lnTo>
                  <a:lnTo>
                    <a:pt x="6455" y="427214"/>
                  </a:lnTo>
                  <a:lnTo>
                    <a:pt x="24003" y="452326"/>
                  </a:lnTo>
                  <a:lnTo>
                    <a:pt x="49913" y="469270"/>
                  </a:lnTo>
                  <a:lnTo>
                    <a:pt x="81457" y="475488"/>
                  </a:lnTo>
                  <a:lnTo>
                    <a:pt x="405345" y="475488"/>
                  </a:lnTo>
                  <a:lnTo>
                    <a:pt x="436789" y="469270"/>
                  </a:lnTo>
                  <a:lnTo>
                    <a:pt x="462476" y="452326"/>
                  </a:lnTo>
                  <a:lnTo>
                    <a:pt x="479801" y="427214"/>
                  </a:lnTo>
                  <a:lnTo>
                    <a:pt x="486156" y="396494"/>
                  </a:lnTo>
                  <a:lnTo>
                    <a:pt x="486156" y="79628"/>
                  </a:lnTo>
                  <a:lnTo>
                    <a:pt x="479801" y="48809"/>
                  </a:lnTo>
                  <a:lnTo>
                    <a:pt x="462476" y="23479"/>
                  </a:lnTo>
                  <a:lnTo>
                    <a:pt x="436789" y="6316"/>
                  </a:lnTo>
                  <a:lnTo>
                    <a:pt x="405345" y="0"/>
                  </a:lnTo>
                  <a:close/>
                </a:path>
              </a:pathLst>
            </a:custGeom>
            <a:solidFill>
              <a:srgbClr val="50A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9119" y="1220723"/>
              <a:ext cx="363220" cy="353695"/>
            </a:xfrm>
            <a:custGeom>
              <a:avLst/>
              <a:gdLst/>
              <a:ahLst/>
              <a:cxnLst/>
              <a:rect l="l" t="t" r="r" b="b"/>
              <a:pathLst>
                <a:path w="363219" h="353694">
                  <a:moveTo>
                    <a:pt x="302475" y="0"/>
                  </a:moveTo>
                  <a:lnTo>
                    <a:pt x="60883" y="0"/>
                  </a:lnTo>
                  <a:lnTo>
                    <a:pt x="37161" y="4659"/>
                  </a:lnTo>
                  <a:lnTo>
                    <a:pt x="17811" y="17367"/>
                  </a:lnTo>
                  <a:lnTo>
                    <a:pt x="4776" y="36218"/>
                  </a:lnTo>
                  <a:lnTo>
                    <a:pt x="0" y="59309"/>
                  </a:lnTo>
                  <a:lnTo>
                    <a:pt x="0" y="294893"/>
                  </a:lnTo>
                  <a:lnTo>
                    <a:pt x="4776" y="317884"/>
                  </a:lnTo>
                  <a:lnTo>
                    <a:pt x="17811" y="336518"/>
                  </a:lnTo>
                  <a:lnTo>
                    <a:pt x="37161" y="349007"/>
                  </a:lnTo>
                  <a:lnTo>
                    <a:pt x="60883" y="353567"/>
                  </a:lnTo>
                  <a:lnTo>
                    <a:pt x="302475" y="353567"/>
                  </a:lnTo>
                  <a:lnTo>
                    <a:pt x="326096" y="349007"/>
                  </a:lnTo>
                  <a:lnTo>
                    <a:pt x="345224" y="336518"/>
                  </a:lnTo>
                  <a:lnTo>
                    <a:pt x="358036" y="317884"/>
                  </a:lnTo>
                  <a:lnTo>
                    <a:pt x="362711" y="294893"/>
                  </a:lnTo>
                  <a:lnTo>
                    <a:pt x="362711" y="59309"/>
                  </a:lnTo>
                  <a:lnTo>
                    <a:pt x="358036" y="36218"/>
                  </a:lnTo>
                  <a:lnTo>
                    <a:pt x="345224" y="17367"/>
                  </a:lnTo>
                  <a:lnTo>
                    <a:pt x="326096" y="4659"/>
                  </a:lnTo>
                  <a:lnTo>
                    <a:pt x="3024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222502" y="2069845"/>
            <a:ext cx="7193280" cy="691515"/>
            <a:chOff x="1222502" y="2069845"/>
            <a:chExt cx="7193280" cy="691515"/>
          </a:xfrm>
        </p:grpSpPr>
        <p:sp>
          <p:nvSpPr>
            <p:cNvPr id="14" name="object 14"/>
            <p:cNvSpPr/>
            <p:nvPr/>
          </p:nvSpPr>
          <p:spPr>
            <a:xfrm>
              <a:off x="1235202" y="2082545"/>
              <a:ext cx="7167880" cy="666115"/>
            </a:xfrm>
            <a:custGeom>
              <a:avLst/>
              <a:gdLst/>
              <a:ahLst/>
              <a:cxnLst/>
              <a:rect l="l" t="t" r="r" b="b"/>
              <a:pathLst>
                <a:path w="7167880" h="666114">
                  <a:moveTo>
                    <a:pt x="7056374" y="0"/>
                  </a:moveTo>
                  <a:lnTo>
                    <a:pt x="110997" y="0"/>
                  </a:lnTo>
                  <a:lnTo>
                    <a:pt x="67776" y="8717"/>
                  </a:lnTo>
                  <a:lnTo>
                    <a:pt x="32496" y="32496"/>
                  </a:lnTo>
                  <a:lnTo>
                    <a:pt x="8717" y="67776"/>
                  </a:lnTo>
                  <a:lnTo>
                    <a:pt x="0" y="110998"/>
                  </a:lnTo>
                  <a:lnTo>
                    <a:pt x="0" y="554989"/>
                  </a:lnTo>
                  <a:lnTo>
                    <a:pt x="8717" y="598211"/>
                  </a:lnTo>
                  <a:lnTo>
                    <a:pt x="32496" y="633491"/>
                  </a:lnTo>
                  <a:lnTo>
                    <a:pt x="67776" y="657270"/>
                  </a:lnTo>
                  <a:lnTo>
                    <a:pt x="110997" y="665987"/>
                  </a:lnTo>
                  <a:lnTo>
                    <a:pt x="7056374" y="665987"/>
                  </a:lnTo>
                  <a:lnTo>
                    <a:pt x="7099595" y="657270"/>
                  </a:lnTo>
                  <a:lnTo>
                    <a:pt x="7134875" y="633491"/>
                  </a:lnTo>
                  <a:lnTo>
                    <a:pt x="7158654" y="598211"/>
                  </a:lnTo>
                  <a:lnTo>
                    <a:pt x="7167372" y="554989"/>
                  </a:lnTo>
                  <a:lnTo>
                    <a:pt x="7167372" y="110998"/>
                  </a:lnTo>
                  <a:lnTo>
                    <a:pt x="7158654" y="67776"/>
                  </a:lnTo>
                  <a:lnTo>
                    <a:pt x="7134875" y="32496"/>
                  </a:lnTo>
                  <a:lnTo>
                    <a:pt x="7099595" y="8717"/>
                  </a:lnTo>
                  <a:lnTo>
                    <a:pt x="7056374" y="0"/>
                  </a:lnTo>
                  <a:close/>
                </a:path>
              </a:pathLst>
            </a:custGeom>
            <a:solidFill>
              <a:srgbClr val="DBE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35202" y="2082545"/>
              <a:ext cx="7167880" cy="666115"/>
            </a:xfrm>
            <a:custGeom>
              <a:avLst/>
              <a:gdLst/>
              <a:ahLst/>
              <a:cxnLst/>
              <a:rect l="l" t="t" r="r" b="b"/>
              <a:pathLst>
                <a:path w="7167880" h="666114">
                  <a:moveTo>
                    <a:pt x="0" y="110998"/>
                  </a:moveTo>
                  <a:lnTo>
                    <a:pt x="8717" y="67776"/>
                  </a:lnTo>
                  <a:lnTo>
                    <a:pt x="32496" y="32496"/>
                  </a:lnTo>
                  <a:lnTo>
                    <a:pt x="67776" y="8717"/>
                  </a:lnTo>
                  <a:lnTo>
                    <a:pt x="110997" y="0"/>
                  </a:lnTo>
                  <a:lnTo>
                    <a:pt x="7056374" y="0"/>
                  </a:lnTo>
                  <a:lnTo>
                    <a:pt x="7099595" y="8717"/>
                  </a:lnTo>
                  <a:lnTo>
                    <a:pt x="7134875" y="32496"/>
                  </a:lnTo>
                  <a:lnTo>
                    <a:pt x="7158654" y="67776"/>
                  </a:lnTo>
                  <a:lnTo>
                    <a:pt x="7167372" y="110998"/>
                  </a:lnTo>
                  <a:lnTo>
                    <a:pt x="7167372" y="554989"/>
                  </a:lnTo>
                  <a:lnTo>
                    <a:pt x="7158654" y="598211"/>
                  </a:lnTo>
                  <a:lnTo>
                    <a:pt x="7134875" y="633491"/>
                  </a:lnTo>
                  <a:lnTo>
                    <a:pt x="7099595" y="657270"/>
                  </a:lnTo>
                  <a:lnTo>
                    <a:pt x="7056374" y="665987"/>
                  </a:lnTo>
                  <a:lnTo>
                    <a:pt x="110997" y="665987"/>
                  </a:lnTo>
                  <a:lnTo>
                    <a:pt x="67776" y="657270"/>
                  </a:lnTo>
                  <a:lnTo>
                    <a:pt x="32496" y="633491"/>
                  </a:lnTo>
                  <a:lnTo>
                    <a:pt x="8717" y="598211"/>
                  </a:lnTo>
                  <a:lnTo>
                    <a:pt x="0" y="554989"/>
                  </a:lnTo>
                  <a:lnTo>
                    <a:pt x="0" y="110998"/>
                  </a:lnTo>
                  <a:close/>
                </a:path>
              </a:pathLst>
            </a:custGeom>
            <a:ln w="25400">
              <a:solidFill>
                <a:srgbClr val="50A9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345818" y="2283028"/>
            <a:ext cx="5207381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400" b="1" dirty="0" smtClean="0">
                <a:solidFill>
                  <a:srgbClr val="316928"/>
                </a:solidFill>
                <a:latin typeface="Carlito"/>
                <a:cs typeface="Carlito"/>
              </a:rPr>
              <a:t>Solar Energy project for replacing part electricity, applied for land.</a:t>
            </a:r>
            <a:endParaRPr sz="1400" dirty="0">
              <a:latin typeface="Carlito"/>
              <a:cs typeface="Carlit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18159" y="2188464"/>
            <a:ext cx="486409" cy="475615"/>
            <a:chOff x="518159" y="2188464"/>
            <a:chExt cx="486409" cy="475615"/>
          </a:xfrm>
        </p:grpSpPr>
        <p:sp>
          <p:nvSpPr>
            <p:cNvPr id="18" name="object 18"/>
            <p:cNvSpPr/>
            <p:nvPr/>
          </p:nvSpPr>
          <p:spPr>
            <a:xfrm>
              <a:off x="518159" y="2188464"/>
              <a:ext cx="486409" cy="475615"/>
            </a:xfrm>
            <a:custGeom>
              <a:avLst/>
              <a:gdLst/>
              <a:ahLst/>
              <a:cxnLst/>
              <a:rect l="l" t="t" r="r" b="b"/>
              <a:pathLst>
                <a:path w="486409" h="475614">
                  <a:moveTo>
                    <a:pt x="405345" y="0"/>
                  </a:moveTo>
                  <a:lnTo>
                    <a:pt x="81457" y="0"/>
                  </a:lnTo>
                  <a:lnTo>
                    <a:pt x="49913" y="6316"/>
                  </a:lnTo>
                  <a:lnTo>
                    <a:pt x="24002" y="23479"/>
                  </a:lnTo>
                  <a:lnTo>
                    <a:pt x="6455" y="48809"/>
                  </a:lnTo>
                  <a:lnTo>
                    <a:pt x="0" y="79628"/>
                  </a:lnTo>
                  <a:lnTo>
                    <a:pt x="0" y="396494"/>
                  </a:lnTo>
                  <a:lnTo>
                    <a:pt x="6455" y="427214"/>
                  </a:lnTo>
                  <a:lnTo>
                    <a:pt x="24003" y="452326"/>
                  </a:lnTo>
                  <a:lnTo>
                    <a:pt x="49913" y="469270"/>
                  </a:lnTo>
                  <a:lnTo>
                    <a:pt x="81457" y="475488"/>
                  </a:lnTo>
                  <a:lnTo>
                    <a:pt x="405345" y="475488"/>
                  </a:lnTo>
                  <a:lnTo>
                    <a:pt x="436789" y="469270"/>
                  </a:lnTo>
                  <a:lnTo>
                    <a:pt x="462476" y="452326"/>
                  </a:lnTo>
                  <a:lnTo>
                    <a:pt x="479801" y="427214"/>
                  </a:lnTo>
                  <a:lnTo>
                    <a:pt x="486156" y="396494"/>
                  </a:lnTo>
                  <a:lnTo>
                    <a:pt x="486156" y="79628"/>
                  </a:lnTo>
                  <a:lnTo>
                    <a:pt x="479801" y="48809"/>
                  </a:lnTo>
                  <a:lnTo>
                    <a:pt x="462476" y="23479"/>
                  </a:lnTo>
                  <a:lnTo>
                    <a:pt x="436789" y="6316"/>
                  </a:lnTo>
                  <a:lnTo>
                    <a:pt x="405345" y="0"/>
                  </a:lnTo>
                  <a:close/>
                </a:path>
              </a:pathLst>
            </a:custGeom>
            <a:solidFill>
              <a:srgbClr val="50A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9119" y="2249424"/>
              <a:ext cx="363220" cy="353695"/>
            </a:xfrm>
            <a:custGeom>
              <a:avLst/>
              <a:gdLst/>
              <a:ahLst/>
              <a:cxnLst/>
              <a:rect l="l" t="t" r="r" b="b"/>
              <a:pathLst>
                <a:path w="363219" h="353694">
                  <a:moveTo>
                    <a:pt x="302475" y="0"/>
                  </a:moveTo>
                  <a:lnTo>
                    <a:pt x="60883" y="0"/>
                  </a:lnTo>
                  <a:lnTo>
                    <a:pt x="37161" y="4659"/>
                  </a:lnTo>
                  <a:lnTo>
                    <a:pt x="17811" y="17367"/>
                  </a:lnTo>
                  <a:lnTo>
                    <a:pt x="4776" y="36218"/>
                  </a:lnTo>
                  <a:lnTo>
                    <a:pt x="0" y="59309"/>
                  </a:lnTo>
                  <a:lnTo>
                    <a:pt x="0" y="294894"/>
                  </a:lnTo>
                  <a:lnTo>
                    <a:pt x="4776" y="317884"/>
                  </a:lnTo>
                  <a:lnTo>
                    <a:pt x="17811" y="336518"/>
                  </a:lnTo>
                  <a:lnTo>
                    <a:pt x="37161" y="349007"/>
                  </a:lnTo>
                  <a:lnTo>
                    <a:pt x="60883" y="353568"/>
                  </a:lnTo>
                  <a:lnTo>
                    <a:pt x="302475" y="353568"/>
                  </a:lnTo>
                  <a:lnTo>
                    <a:pt x="326096" y="349007"/>
                  </a:lnTo>
                  <a:lnTo>
                    <a:pt x="345224" y="336518"/>
                  </a:lnTo>
                  <a:lnTo>
                    <a:pt x="358036" y="317884"/>
                  </a:lnTo>
                  <a:lnTo>
                    <a:pt x="362711" y="294894"/>
                  </a:lnTo>
                  <a:lnTo>
                    <a:pt x="362711" y="59309"/>
                  </a:lnTo>
                  <a:lnTo>
                    <a:pt x="358036" y="36218"/>
                  </a:lnTo>
                  <a:lnTo>
                    <a:pt x="345224" y="17367"/>
                  </a:lnTo>
                  <a:lnTo>
                    <a:pt x="326096" y="4659"/>
                  </a:lnTo>
                  <a:lnTo>
                    <a:pt x="3024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222502" y="3087877"/>
            <a:ext cx="7193280" cy="691515"/>
            <a:chOff x="1222502" y="3087877"/>
            <a:chExt cx="7193280" cy="691515"/>
          </a:xfrm>
        </p:grpSpPr>
        <p:sp>
          <p:nvSpPr>
            <p:cNvPr id="21" name="object 21"/>
            <p:cNvSpPr/>
            <p:nvPr/>
          </p:nvSpPr>
          <p:spPr>
            <a:xfrm>
              <a:off x="1235202" y="3100577"/>
              <a:ext cx="7167880" cy="666115"/>
            </a:xfrm>
            <a:custGeom>
              <a:avLst/>
              <a:gdLst/>
              <a:ahLst/>
              <a:cxnLst/>
              <a:rect l="l" t="t" r="r" b="b"/>
              <a:pathLst>
                <a:path w="7167880" h="666114">
                  <a:moveTo>
                    <a:pt x="7056374" y="0"/>
                  </a:moveTo>
                  <a:lnTo>
                    <a:pt x="110997" y="0"/>
                  </a:lnTo>
                  <a:lnTo>
                    <a:pt x="67776" y="8717"/>
                  </a:lnTo>
                  <a:lnTo>
                    <a:pt x="32496" y="32496"/>
                  </a:lnTo>
                  <a:lnTo>
                    <a:pt x="8717" y="67776"/>
                  </a:lnTo>
                  <a:lnTo>
                    <a:pt x="0" y="110998"/>
                  </a:lnTo>
                  <a:lnTo>
                    <a:pt x="0" y="554990"/>
                  </a:lnTo>
                  <a:lnTo>
                    <a:pt x="8717" y="598211"/>
                  </a:lnTo>
                  <a:lnTo>
                    <a:pt x="32496" y="633491"/>
                  </a:lnTo>
                  <a:lnTo>
                    <a:pt x="67776" y="657270"/>
                  </a:lnTo>
                  <a:lnTo>
                    <a:pt x="110997" y="665988"/>
                  </a:lnTo>
                  <a:lnTo>
                    <a:pt x="7056374" y="665988"/>
                  </a:lnTo>
                  <a:lnTo>
                    <a:pt x="7099595" y="657270"/>
                  </a:lnTo>
                  <a:lnTo>
                    <a:pt x="7134875" y="633491"/>
                  </a:lnTo>
                  <a:lnTo>
                    <a:pt x="7158654" y="598211"/>
                  </a:lnTo>
                  <a:lnTo>
                    <a:pt x="7167372" y="554990"/>
                  </a:lnTo>
                  <a:lnTo>
                    <a:pt x="7167372" y="110998"/>
                  </a:lnTo>
                  <a:lnTo>
                    <a:pt x="7158654" y="67776"/>
                  </a:lnTo>
                  <a:lnTo>
                    <a:pt x="7134875" y="32496"/>
                  </a:lnTo>
                  <a:lnTo>
                    <a:pt x="7099595" y="8717"/>
                  </a:lnTo>
                  <a:lnTo>
                    <a:pt x="7056374" y="0"/>
                  </a:lnTo>
                  <a:close/>
                </a:path>
              </a:pathLst>
            </a:custGeom>
            <a:solidFill>
              <a:srgbClr val="DBE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35202" y="3100577"/>
              <a:ext cx="7167880" cy="666115"/>
            </a:xfrm>
            <a:custGeom>
              <a:avLst/>
              <a:gdLst/>
              <a:ahLst/>
              <a:cxnLst/>
              <a:rect l="l" t="t" r="r" b="b"/>
              <a:pathLst>
                <a:path w="7167880" h="666114">
                  <a:moveTo>
                    <a:pt x="0" y="110998"/>
                  </a:moveTo>
                  <a:lnTo>
                    <a:pt x="8717" y="67776"/>
                  </a:lnTo>
                  <a:lnTo>
                    <a:pt x="32496" y="32496"/>
                  </a:lnTo>
                  <a:lnTo>
                    <a:pt x="67776" y="8717"/>
                  </a:lnTo>
                  <a:lnTo>
                    <a:pt x="110997" y="0"/>
                  </a:lnTo>
                  <a:lnTo>
                    <a:pt x="7056374" y="0"/>
                  </a:lnTo>
                  <a:lnTo>
                    <a:pt x="7099595" y="8717"/>
                  </a:lnTo>
                  <a:lnTo>
                    <a:pt x="7134875" y="32496"/>
                  </a:lnTo>
                  <a:lnTo>
                    <a:pt x="7158654" y="67776"/>
                  </a:lnTo>
                  <a:lnTo>
                    <a:pt x="7167372" y="110998"/>
                  </a:lnTo>
                  <a:lnTo>
                    <a:pt x="7167372" y="554990"/>
                  </a:lnTo>
                  <a:lnTo>
                    <a:pt x="7158654" y="598211"/>
                  </a:lnTo>
                  <a:lnTo>
                    <a:pt x="7134875" y="633491"/>
                  </a:lnTo>
                  <a:lnTo>
                    <a:pt x="7099595" y="657270"/>
                  </a:lnTo>
                  <a:lnTo>
                    <a:pt x="7056374" y="665988"/>
                  </a:lnTo>
                  <a:lnTo>
                    <a:pt x="110997" y="665988"/>
                  </a:lnTo>
                  <a:lnTo>
                    <a:pt x="67776" y="657270"/>
                  </a:lnTo>
                  <a:lnTo>
                    <a:pt x="32496" y="633491"/>
                  </a:lnTo>
                  <a:lnTo>
                    <a:pt x="8717" y="598211"/>
                  </a:lnTo>
                  <a:lnTo>
                    <a:pt x="0" y="554990"/>
                  </a:lnTo>
                  <a:lnTo>
                    <a:pt x="0" y="110998"/>
                  </a:lnTo>
                  <a:close/>
                </a:path>
              </a:pathLst>
            </a:custGeom>
            <a:ln w="25400">
              <a:solidFill>
                <a:srgbClr val="50A9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345819" y="3195320"/>
            <a:ext cx="69469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316928"/>
                </a:solidFill>
                <a:latin typeface="Carlito"/>
                <a:cs typeface="Carlito"/>
              </a:rPr>
              <a:t>AI </a:t>
            </a:r>
            <a:r>
              <a:rPr sz="1400" b="1" spc="-5" dirty="0">
                <a:solidFill>
                  <a:srgbClr val="316928"/>
                </a:solidFill>
                <a:latin typeface="Carlito"/>
                <a:cs typeface="Carlito"/>
              </a:rPr>
              <a:t>and Machine Learning </a:t>
            </a:r>
            <a:r>
              <a:rPr sz="1400" b="1" spc="-15" dirty="0">
                <a:solidFill>
                  <a:srgbClr val="316928"/>
                </a:solidFill>
                <a:latin typeface="Carlito"/>
                <a:cs typeface="Carlito"/>
              </a:rPr>
              <a:t>Technologies for </a:t>
            </a:r>
            <a:r>
              <a:rPr sz="1400" b="1" spc="-10" dirty="0">
                <a:solidFill>
                  <a:srgbClr val="316928"/>
                </a:solidFill>
                <a:latin typeface="Carlito"/>
                <a:cs typeface="Carlito"/>
              </a:rPr>
              <a:t>automatic </a:t>
            </a:r>
            <a:r>
              <a:rPr sz="1400" b="1" spc="-5" dirty="0">
                <a:solidFill>
                  <a:srgbClr val="316928"/>
                </a:solidFill>
                <a:latin typeface="Carlito"/>
                <a:cs typeface="Carlito"/>
              </a:rPr>
              <a:t>and dynamic process </a:t>
            </a:r>
            <a:r>
              <a:rPr sz="1400" b="1" spc="-10" dirty="0">
                <a:solidFill>
                  <a:srgbClr val="316928"/>
                </a:solidFill>
                <a:latin typeface="Carlito"/>
                <a:cs typeface="Carlito"/>
              </a:rPr>
              <a:t>control system for  </a:t>
            </a:r>
            <a:r>
              <a:rPr sz="1400" b="1" spc="-5" dirty="0">
                <a:solidFill>
                  <a:srgbClr val="316928"/>
                </a:solidFill>
                <a:latin typeface="Carlito"/>
                <a:cs typeface="Carlito"/>
              </a:rPr>
              <a:t>EAF </a:t>
            </a:r>
            <a:r>
              <a:rPr sz="1400" b="1" dirty="0">
                <a:solidFill>
                  <a:srgbClr val="316928"/>
                </a:solidFill>
                <a:latin typeface="Carlito"/>
                <a:cs typeface="Carlito"/>
              </a:rPr>
              <a:t>based </a:t>
            </a:r>
            <a:r>
              <a:rPr sz="1400" b="1" dirty="0" smtClean="0">
                <a:solidFill>
                  <a:srgbClr val="316928"/>
                </a:solidFill>
                <a:latin typeface="Carlito"/>
                <a:cs typeface="Carlito"/>
              </a:rPr>
              <a:t>off </a:t>
            </a:r>
            <a:r>
              <a:rPr sz="1400" b="1" spc="-10" dirty="0">
                <a:solidFill>
                  <a:srgbClr val="316928"/>
                </a:solidFill>
                <a:latin typeface="Carlito"/>
                <a:cs typeface="Carlito"/>
              </a:rPr>
              <a:t>gas</a:t>
            </a:r>
            <a:r>
              <a:rPr sz="1400" b="1" spc="-105" dirty="0">
                <a:solidFill>
                  <a:srgbClr val="316928"/>
                </a:solidFill>
                <a:latin typeface="Carlito"/>
                <a:cs typeface="Carlito"/>
              </a:rPr>
              <a:t> </a:t>
            </a:r>
            <a:r>
              <a:rPr sz="1400" b="1" spc="-5" dirty="0" smtClean="0">
                <a:solidFill>
                  <a:srgbClr val="316928"/>
                </a:solidFill>
                <a:latin typeface="Carlito"/>
                <a:cs typeface="Carlito"/>
              </a:rPr>
              <a:t>analysis</a:t>
            </a:r>
            <a:r>
              <a:rPr lang="en-US" sz="1400" b="1" spc="-5" dirty="0" smtClean="0">
                <a:solidFill>
                  <a:srgbClr val="316928"/>
                </a:solidFill>
                <a:latin typeface="Carlito"/>
                <a:cs typeface="Carlito"/>
              </a:rPr>
              <a:t>, implemented in July ‘22.</a:t>
            </a:r>
            <a:endParaRPr sz="1400" dirty="0">
              <a:latin typeface="Carlito"/>
              <a:cs typeface="Carlito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18159" y="3201923"/>
            <a:ext cx="486409" cy="475615"/>
            <a:chOff x="518159" y="3201923"/>
            <a:chExt cx="486409" cy="475615"/>
          </a:xfrm>
        </p:grpSpPr>
        <p:sp>
          <p:nvSpPr>
            <p:cNvPr id="25" name="object 25"/>
            <p:cNvSpPr/>
            <p:nvPr/>
          </p:nvSpPr>
          <p:spPr>
            <a:xfrm>
              <a:off x="518159" y="3201923"/>
              <a:ext cx="486409" cy="475615"/>
            </a:xfrm>
            <a:custGeom>
              <a:avLst/>
              <a:gdLst/>
              <a:ahLst/>
              <a:cxnLst/>
              <a:rect l="l" t="t" r="r" b="b"/>
              <a:pathLst>
                <a:path w="486409" h="475614">
                  <a:moveTo>
                    <a:pt x="405345" y="0"/>
                  </a:moveTo>
                  <a:lnTo>
                    <a:pt x="81457" y="0"/>
                  </a:lnTo>
                  <a:lnTo>
                    <a:pt x="49913" y="6316"/>
                  </a:lnTo>
                  <a:lnTo>
                    <a:pt x="24003" y="23479"/>
                  </a:lnTo>
                  <a:lnTo>
                    <a:pt x="6455" y="48809"/>
                  </a:lnTo>
                  <a:lnTo>
                    <a:pt x="0" y="79628"/>
                  </a:lnTo>
                  <a:lnTo>
                    <a:pt x="0" y="396494"/>
                  </a:lnTo>
                  <a:lnTo>
                    <a:pt x="6455" y="427214"/>
                  </a:lnTo>
                  <a:lnTo>
                    <a:pt x="24003" y="452326"/>
                  </a:lnTo>
                  <a:lnTo>
                    <a:pt x="49913" y="469270"/>
                  </a:lnTo>
                  <a:lnTo>
                    <a:pt x="81457" y="475488"/>
                  </a:lnTo>
                  <a:lnTo>
                    <a:pt x="405345" y="475488"/>
                  </a:lnTo>
                  <a:lnTo>
                    <a:pt x="436789" y="469270"/>
                  </a:lnTo>
                  <a:lnTo>
                    <a:pt x="462476" y="452326"/>
                  </a:lnTo>
                  <a:lnTo>
                    <a:pt x="479801" y="427214"/>
                  </a:lnTo>
                  <a:lnTo>
                    <a:pt x="486156" y="396494"/>
                  </a:lnTo>
                  <a:lnTo>
                    <a:pt x="486156" y="79628"/>
                  </a:lnTo>
                  <a:lnTo>
                    <a:pt x="479801" y="48809"/>
                  </a:lnTo>
                  <a:lnTo>
                    <a:pt x="462476" y="23479"/>
                  </a:lnTo>
                  <a:lnTo>
                    <a:pt x="436789" y="6316"/>
                  </a:lnTo>
                  <a:lnTo>
                    <a:pt x="405345" y="0"/>
                  </a:lnTo>
                  <a:close/>
                </a:path>
              </a:pathLst>
            </a:custGeom>
            <a:solidFill>
              <a:srgbClr val="50A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9119" y="3262883"/>
              <a:ext cx="363220" cy="353695"/>
            </a:xfrm>
            <a:custGeom>
              <a:avLst/>
              <a:gdLst/>
              <a:ahLst/>
              <a:cxnLst/>
              <a:rect l="l" t="t" r="r" b="b"/>
              <a:pathLst>
                <a:path w="363219" h="353695">
                  <a:moveTo>
                    <a:pt x="302475" y="0"/>
                  </a:moveTo>
                  <a:lnTo>
                    <a:pt x="60883" y="0"/>
                  </a:lnTo>
                  <a:lnTo>
                    <a:pt x="37161" y="4659"/>
                  </a:lnTo>
                  <a:lnTo>
                    <a:pt x="17811" y="17367"/>
                  </a:lnTo>
                  <a:lnTo>
                    <a:pt x="4776" y="36218"/>
                  </a:lnTo>
                  <a:lnTo>
                    <a:pt x="0" y="59309"/>
                  </a:lnTo>
                  <a:lnTo>
                    <a:pt x="0" y="294894"/>
                  </a:lnTo>
                  <a:lnTo>
                    <a:pt x="4776" y="317884"/>
                  </a:lnTo>
                  <a:lnTo>
                    <a:pt x="17811" y="336518"/>
                  </a:lnTo>
                  <a:lnTo>
                    <a:pt x="37161" y="349007"/>
                  </a:lnTo>
                  <a:lnTo>
                    <a:pt x="60883" y="353568"/>
                  </a:lnTo>
                  <a:lnTo>
                    <a:pt x="302475" y="353568"/>
                  </a:lnTo>
                  <a:lnTo>
                    <a:pt x="326096" y="349007"/>
                  </a:lnTo>
                  <a:lnTo>
                    <a:pt x="345224" y="336518"/>
                  </a:lnTo>
                  <a:lnTo>
                    <a:pt x="358036" y="317884"/>
                  </a:lnTo>
                  <a:lnTo>
                    <a:pt x="362711" y="294894"/>
                  </a:lnTo>
                  <a:lnTo>
                    <a:pt x="362711" y="59309"/>
                  </a:lnTo>
                  <a:lnTo>
                    <a:pt x="358036" y="36218"/>
                  </a:lnTo>
                  <a:lnTo>
                    <a:pt x="345224" y="17367"/>
                  </a:lnTo>
                  <a:lnTo>
                    <a:pt x="326096" y="4659"/>
                  </a:lnTo>
                  <a:lnTo>
                    <a:pt x="3024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1222502" y="4105909"/>
            <a:ext cx="7193280" cy="691515"/>
            <a:chOff x="1222502" y="4105909"/>
            <a:chExt cx="7193280" cy="691515"/>
          </a:xfrm>
        </p:grpSpPr>
        <p:sp>
          <p:nvSpPr>
            <p:cNvPr id="28" name="object 28"/>
            <p:cNvSpPr/>
            <p:nvPr/>
          </p:nvSpPr>
          <p:spPr>
            <a:xfrm>
              <a:off x="1235202" y="4118609"/>
              <a:ext cx="7167880" cy="666115"/>
            </a:xfrm>
            <a:custGeom>
              <a:avLst/>
              <a:gdLst/>
              <a:ahLst/>
              <a:cxnLst/>
              <a:rect l="l" t="t" r="r" b="b"/>
              <a:pathLst>
                <a:path w="7167880" h="666114">
                  <a:moveTo>
                    <a:pt x="7056374" y="0"/>
                  </a:moveTo>
                  <a:lnTo>
                    <a:pt x="110997" y="0"/>
                  </a:lnTo>
                  <a:lnTo>
                    <a:pt x="67776" y="8717"/>
                  </a:lnTo>
                  <a:lnTo>
                    <a:pt x="32496" y="32496"/>
                  </a:lnTo>
                  <a:lnTo>
                    <a:pt x="8717" y="67776"/>
                  </a:lnTo>
                  <a:lnTo>
                    <a:pt x="0" y="110997"/>
                  </a:lnTo>
                  <a:lnTo>
                    <a:pt x="0" y="554989"/>
                  </a:lnTo>
                  <a:lnTo>
                    <a:pt x="8717" y="598195"/>
                  </a:lnTo>
                  <a:lnTo>
                    <a:pt x="32496" y="633477"/>
                  </a:lnTo>
                  <a:lnTo>
                    <a:pt x="67776" y="657265"/>
                  </a:lnTo>
                  <a:lnTo>
                    <a:pt x="110997" y="665987"/>
                  </a:lnTo>
                  <a:lnTo>
                    <a:pt x="7056374" y="665987"/>
                  </a:lnTo>
                  <a:lnTo>
                    <a:pt x="7099595" y="657265"/>
                  </a:lnTo>
                  <a:lnTo>
                    <a:pt x="7134875" y="633477"/>
                  </a:lnTo>
                  <a:lnTo>
                    <a:pt x="7158654" y="598195"/>
                  </a:lnTo>
                  <a:lnTo>
                    <a:pt x="7167372" y="554989"/>
                  </a:lnTo>
                  <a:lnTo>
                    <a:pt x="7167372" y="110997"/>
                  </a:lnTo>
                  <a:lnTo>
                    <a:pt x="7158654" y="67776"/>
                  </a:lnTo>
                  <a:lnTo>
                    <a:pt x="7134875" y="32496"/>
                  </a:lnTo>
                  <a:lnTo>
                    <a:pt x="7099595" y="8717"/>
                  </a:lnTo>
                  <a:lnTo>
                    <a:pt x="7056374" y="0"/>
                  </a:lnTo>
                  <a:close/>
                </a:path>
              </a:pathLst>
            </a:custGeom>
            <a:solidFill>
              <a:srgbClr val="DBE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35202" y="4118609"/>
              <a:ext cx="7167880" cy="666115"/>
            </a:xfrm>
            <a:custGeom>
              <a:avLst/>
              <a:gdLst/>
              <a:ahLst/>
              <a:cxnLst/>
              <a:rect l="l" t="t" r="r" b="b"/>
              <a:pathLst>
                <a:path w="7167880" h="666114">
                  <a:moveTo>
                    <a:pt x="0" y="110997"/>
                  </a:moveTo>
                  <a:lnTo>
                    <a:pt x="8717" y="67776"/>
                  </a:lnTo>
                  <a:lnTo>
                    <a:pt x="32496" y="32496"/>
                  </a:lnTo>
                  <a:lnTo>
                    <a:pt x="67776" y="8717"/>
                  </a:lnTo>
                  <a:lnTo>
                    <a:pt x="110997" y="0"/>
                  </a:lnTo>
                  <a:lnTo>
                    <a:pt x="7056374" y="0"/>
                  </a:lnTo>
                  <a:lnTo>
                    <a:pt x="7099595" y="8717"/>
                  </a:lnTo>
                  <a:lnTo>
                    <a:pt x="7134875" y="32496"/>
                  </a:lnTo>
                  <a:lnTo>
                    <a:pt x="7158654" y="67776"/>
                  </a:lnTo>
                  <a:lnTo>
                    <a:pt x="7167372" y="110997"/>
                  </a:lnTo>
                  <a:lnTo>
                    <a:pt x="7167372" y="554989"/>
                  </a:lnTo>
                  <a:lnTo>
                    <a:pt x="7158654" y="598195"/>
                  </a:lnTo>
                  <a:lnTo>
                    <a:pt x="7134875" y="633477"/>
                  </a:lnTo>
                  <a:lnTo>
                    <a:pt x="7099595" y="657265"/>
                  </a:lnTo>
                  <a:lnTo>
                    <a:pt x="7056374" y="665987"/>
                  </a:lnTo>
                  <a:lnTo>
                    <a:pt x="110997" y="665987"/>
                  </a:lnTo>
                  <a:lnTo>
                    <a:pt x="67776" y="657265"/>
                  </a:lnTo>
                  <a:lnTo>
                    <a:pt x="32496" y="633477"/>
                  </a:lnTo>
                  <a:lnTo>
                    <a:pt x="8717" y="598195"/>
                  </a:lnTo>
                  <a:lnTo>
                    <a:pt x="0" y="554989"/>
                  </a:lnTo>
                  <a:lnTo>
                    <a:pt x="0" y="110997"/>
                  </a:lnTo>
                  <a:close/>
                </a:path>
              </a:pathLst>
            </a:custGeom>
            <a:ln w="25400">
              <a:solidFill>
                <a:srgbClr val="50A9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345818" y="4320336"/>
            <a:ext cx="596938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316928"/>
                </a:solidFill>
                <a:latin typeface="Carlito"/>
                <a:cs typeface="Carlito"/>
              </a:rPr>
              <a:t>Carbon </a:t>
            </a:r>
            <a:r>
              <a:rPr sz="1400" b="1" spc="-5" dirty="0">
                <a:solidFill>
                  <a:srgbClr val="316928"/>
                </a:solidFill>
                <a:latin typeface="Carlito"/>
                <a:cs typeface="Carlito"/>
              </a:rPr>
              <a:t>capture </a:t>
            </a:r>
            <a:r>
              <a:rPr sz="1400" b="1" dirty="0">
                <a:solidFill>
                  <a:srgbClr val="316928"/>
                </a:solidFill>
                <a:latin typeface="Carlito"/>
                <a:cs typeface="Carlito"/>
              </a:rPr>
              <a:t>and </a:t>
            </a:r>
            <a:r>
              <a:rPr sz="1400" b="1" spc="-10" dirty="0">
                <a:solidFill>
                  <a:srgbClr val="316928"/>
                </a:solidFill>
                <a:latin typeface="Carlito"/>
                <a:cs typeface="Carlito"/>
              </a:rPr>
              <a:t>storage for </a:t>
            </a:r>
            <a:r>
              <a:rPr sz="1400" b="1" spc="-5" dirty="0">
                <a:solidFill>
                  <a:srgbClr val="316928"/>
                </a:solidFill>
                <a:latin typeface="Carlito"/>
                <a:cs typeface="Carlito"/>
              </a:rPr>
              <a:t>net </a:t>
            </a:r>
            <a:r>
              <a:rPr sz="1400" b="1" spc="-10" dirty="0">
                <a:solidFill>
                  <a:srgbClr val="316928"/>
                </a:solidFill>
                <a:latin typeface="Carlito"/>
                <a:cs typeface="Carlito"/>
              </a:rPr>
              <a:t>zero target</a:t>
            </a:r>
            <a:r>
              <a:rPr sz="1400" b="1" spc="-180" dirty="0">
                <a:solidFill>
                  <a:srgbClr val="316928"/>
                </a:solidFill>
                <a:latin typeface="Carlito"/>
                <a:cs typeface="Carlito"/>
              </a:rPr>
              <a:t> </a:t>
            </a:r>
            <a:r>
              <a:rPr sz="1400" b="1" spc="-5" dirty="0">
                <a:solidFill>
                  <a:srgbClr val="316928"/>
                </a:solidFill>
                <a:latin typeface="Carlito"/>
                <a:cs typeface="Carlito"/>
              </a:rPr>
              <a:t>(2050</a:t>
            </a:r>
            <a:r>
              <a:rPr sz="1400" b="1" spc="-5" dirty="0" smtClean="0">
                <a:solidFill>
                  <a:srgbClr val="316928"/>
                </a:solidFill>
                <a:latin typeface="Carlito"/>
                <a:cs typeface="Carlito"/>
              </a:rPr>
              <a:t>)</a:t>
            </a:r>
            <a:r>
              <a:rPr lang="en-US" sz="1400" b="1" spc="-5" dirty="0" smtClean="0">
                <a:solidFill>
                  <a:srgbClr val="316928"/>
                </a:solidFill>
                <a:latin typeface="Carlito"/>
                <a:cs typeface="Carlito"/>
              </a:rPr>
              <a:t>, technology suppliers under evaluation and finalization.</a:t>
            </a:r>
            <a:endParaRPr sz="1400" dirty="0">
              <a:latin typeface="Carlito"/>
              <a:cs typeface="Carlito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18159" y="4215384"/>
            <a:ext cx="486409" cy="475615"/>
            <a:chOff x="518159" y="4215384"/>
            <a:chExt cx="486409" cy="475615"/>
          </a:xfrm>
        </p:grpSpPr>
        <p:sp>
          <p:nvSpPr>
            <p:cNvPr id="32" name="object 32"/>
            <p:cNvSpPr/>
            <p:nvPr/>
          </p:nvSpPr>
          <p:spPr>
            <a:xfrm>
              <a:off x="518159" y="4215384"/>
              <a:ext cx="486409" cy="475615"/>
            </a:xfrm>
            <a:custGeom>
              <a:avLst/>
              <a:gdLst/>
              <a:ahLst/>
              <a:cxnLst/>
              <a:rect l="l" t="t" r="r" b="b"/>
              <a:pathLst>
                <a:path w="486409" h="475614">
                  <a:moveTo>
                    <a:pt x="405345" y="0"/>
                  </a:moveTo>
                  <a:lnTo>
                    <a:pt x="81457" y="0"/>
                  </a:lnTo>
                  <a:lnTo>
                    <a:pt x="49913" y="6316"/>
                  </a:lnTo>
                  <a:lnTo>
                    <a:pt x="24003" y="23479"/>
                  </a:lnTo>
                  <a:lnTo>
                    <a:pt x="6455" y="48809"/>
                  </a:lnTo>
                  <a:lnTo>
                    <a:pt x="0" y="79628"/>
                  </a:lnTo>
                  <a:lnTo>
                    <a:pt x="0" y="396455"/>
                  </a:lnTo>
                  <a:lnTo>
                    <a:pt x="6455" y="427208"/>
                  </a:lnTo>
                  <a:lnTo>
                    <a:pt x="24003" y="452331"/>
                  </a:lnTo>
                  <a:lnTo>
                    <a:pt x="49913" y="469273"/>
                  </a:lnTo>
                  <a:lnTo>
                    <a:pt x="81457" y="475487"/>
                  </a:lnTo>
                  <a:lnTo>
                    <a:pt x="405345" y="475487"/>
                  </a:lnTo>
                  <a:lnTo>
                    <a:pt x="436789" y="469273"/>
                  </a:lnTo>
                  <a:lnTo>
                    <a:pt x="462476" y="452331"/>
                  </a:lnTo>
                  <a:lnTo>
                    <a:pt x="479801" y="427208"/>
                  </a:lnTo>
                  <a:lnTo>
                    <a:pt x="486156" y="396455"/>
                  </a:lnTo>
                  <a:lnTo>
                    <a:pt x="486156" y="79628"/>
                  </a:lnTo>
                  <a:lnTo>
                    <a:pt x="479801" y="48809"/>
                  </a:lnTo>
                  <a:lnTo>
                    <a:pt x="462476" y="23479"/>
                  </a:lnTo>
                  <a:lnTo>
                    <a:pt x="436789" y="6316"/>
                  </a:lnTo>
                  <a:lnTo>
                    <a:pt x="405345" y="0"/>
                  </a:lnTo>
                  <a:close/>
                </a:path>
              </a:pathLst>
            </a:custGeom>
            <a:solidFill>
              <a:srgbClr val="50A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79119" y="4276344"/>
              <a:ext cx="363220" cy="353695"/>
            </a:xfrm>
            <a:custGeom>
              <a:avLst/>
              <a:gdLst/>
              <a:ahLst/>
              <a:cxnLst/>
              <a:rect l="l" t="t" r="r" b="b"/>
              <a:pathLst>
                <a:path w="363219" h="353695">
                  <a:moveTo>
                    <a:pt x="302475" y="0"/>
                  </a:moveTo>
                  <a:lnTo>
                    <a:pt x="60883" y="0"/>
                  </a:lnTo>
                  <a:lnTo>
                    <a:pt x="37161" y="4659"/>
                  </a:lnTo>
                  <a:lnTo>
                    <a:pt x="17811" y="17367"/>
                  </a:lnTo>
                  <a:lnTo>
                    <a:pt x="4776" y="36218"/>
                  </a:lnTo>
                  <a:lnTo>
                    <a:pt x="0" y="59308"/>
                  </a:lnTo>
                  <a:lnTo>
                    <a:pt x="0" y="294855"/>
                  </a:lnTo>
                  <a:lnTo>
                    <a:pt x="4776" y="317879"/>
                  </a:lnTo>
                  <a:lnTo>
                    <a:pt x="17811" y="336523"/>
                  </a:lnTo>
                  <a:lnTo>
                    <a:pt x="37161" y="349010"/>
                  </a:lnTo>
                  <a:lnTo>
                    <a:pt x="60883" y="353567"/>
                  </a:lnTo>
                  <a:lnTo>
                    <a:pt x="302475" y="353567"/>
                  </a:lnTo>
                  <a:lnTo>
                    <a:pt x="326096" y="349010"/>
                  </a:lnTo>
                  <a:lnTo>
                    <a:pt x="345224" y="336523"/>
                  </a:lnTo>
                  <a:lnTo>
                    <a:pt x="358036" y="317879"/>
                  </a:lnTo>
                  <a:lnTo>
                    <a:pt x="362711" y="294855"/>
                  </a:lnTo>
                  <a:lnTo>
                    <a:pt x="362711" y="59308"/>
                  </a:lnTo>
                  <a:lnTo>
                    <a:pt x="358036" y="36218"/>
                  </a:lnTo>
                  <a:lnTo>
                    <a:pt x="345224" y="17367"/>
                  </a:lnTo>
                  <a:lnTo>
                    <a:pt x="326096" y="4659"/>
                  </a:lnTo>
                  <a:lnTo>
                    <a:pt x="3024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84024" y="665939"/>
            <a:ext cx="490220" cy="4109720"/>
          </a:xfrm>
          <a:prstGeom prst="rect">
            <a:avLst/>
          </a:prstGeom>
        </p:spPr>
        <p:txBody>
          <a:bodyPr vert="horz" wrap="square" lIns="0" tIns="332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15"/>
              </a:spcBef>
            </a:pPr>
            <a:r>
              <a:rPr sz="4650" dirty="0">
                <a:solidFill>
                  <a:srgbClr val="F57920"/>
                </a:solidFill>
                <a:latin typeface="Wingdings"/>
                <a:cs typeface="Wingdings"/>
              </a:rPr>
              <a:t></a:t>
            </a:r>
            <a:endParaRPr sz="465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2520"/>
              </a:spcBef>
            </a:pPr>
            <a:r>
              <a:rPr sz="4650" dirty="0">
                <a:solidFill>
                  <a:srgbClr val="F57920"/>
                </a:solidFill>
                <a:latin typeface="Wingdings"/>
                <a:cs typeface="Wingdings"/>
              </a:rPr>
              <a:t></a:t>
            </a:r>
            <a:endParaRPr sz="465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</a:pPr>
            <a:r>
              <a:rPr sz="4650" dirty="0">
                <a:solidFill>
                  <a:srgbClr val="F57920"/>
                </a:solidFill>
                <a:latin typeface="Wingdings"/>
                <a:cs typeface="Wingdings"/>
              </a:rPr>
              <a:t></a:t>
            </a:r>
            <a:endParaRPr sz="465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</a:pPr>
            <a:r>
              <a:rPr sz="4650" dirty="0">
                <a:solidFill>
                  <a:srgbClr val="F57920"/>
                </a:solidFill>
                <a:latin typeface="Wingdings"/>
                <a:cs typeface="Wingdings"/>
              </a:rPr>
              <a:t></a:t>
            </a:r>
            <a:endParaRPr sz="4650">
              <a:latin typeface="Wingdings"/>
              <a:cs typeface="Wingdings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5"/>
              </a:lnSpc>
            </a:pPr>
            <a:fld id="{81D60167-4931-47E6-BA6A-407CBD079E47}" type="slidenum">
              <a:rPr spc="-15" dirty="0"/>
              <a:t>17</a:t>
            </a:fld>
            <a:endParaRPr spc="-15" dirty="0"/>
          </a:p>
        </p:txBody>
      </p:sp>
    </p:spTree>
    <p:extLst>
      <p:ext uri="{BB962C8B-B14F-4D97-AF65-F5344CB8AC3E}">
        <p14:creationId xmlns:p14="http://schemas.microsoft.com/office/powerpoint/2010/main" val="78077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4500" y="202184"/>
            <a:ext cx="3136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Social</a:t>
            </a:r>
            <a:r>
              <a:rPr spc="-80" dirty="0"/>
              <a:t> </a:t>
            </a:r>
            <a:r>
              <a:rPr spc="-5" dirty="0"/>
              <a:t>Interventions</a:t>
            </a:r>
          </a:p>
        </p:txBody>
      </p:sp>
      <p:sp>
        <p:nvSpPr>
          <p:cNvPr id="6" name="object 6"/>
          <p:cNvSpPr/>
          <p:nvPr/>
        </p:nvSpPr>
        <p:spPr>
          <a:xfrm>
            <a:off x="4579620" y="1097280"/>
            <a:ext cx="1850136" cy="1228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7962" y="2399538"/>
            <a:ext cx="3931920" cy="365760"/>
          </a:xfrm>
          <a:prstGeom prst="rect">
            <a:avLst/>
          </a:prstGeom>
          <a:solidFill>
            <a:srgbClr val="DBEFD6"/>
          </a:solidFill>
          <a:ln w="25907">
            <a:solidFill>
              <a:srgbClr val="50A941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7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900" b="1" spc="-10" dirty="0">
                <a:latin typeface="Carlito"/>
                <a:cs typeface="Carlito"/>
              </a:rPr>
              <a:t>Al </a:t>
            </a:r>
            <a:r>
              <a:rPr sz="900" b="1" spc="-25" dirty="0">
                <a:latin typeface="Carlito"/>
                <a:cs typeface="Carlito"/>
              </a:rPr>
              <a:t>Noor multi </a:t>
            </a:r>
            <a:r>
              <a:rPr sz="900" b="1" spc="-20" dirty="0">
                <a:latin typeface="Carlito"/>
                <a:cs typeface="Carlito"/>
              </a:rPr>
              <a:t>purpose</a:t>
            </a:r>
            <a:r>
              <a:rPr sz="900" b="1" dirty="0">
                <a:latin typeface="Carlito"/>
                <a:cs typeface="Carlito"/>
              </a:rPr>
              <a:t> </a:t>
            </a:r>
            <a:r>
              <a:rPr sz="900" b="1" spc="-25" dirty="0">
                <a:latin typeface="Carlito"/>
                <a:cs typeface="Carlito"/>
              </a:rPr>
              <a:t>hall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07814" y="2399538"/>
            <a:ext cx="1945386" cy="315471"/>
          </a:xfrm>
          <a:prstGeom prst="rect">
            <a:avLst/>
          </a:prstGeom>
          <a:solidFill>
            <a:srgbClr val="DBEFD6"/>
          </a:solidFill>
          <a:ln w="25907">
            <a:solidFill>
              <a:srgbClr val="50A941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327660" marR="287020" indent="-114300">
              <a:lnSpc>
                <a:spcPct val="100000"/>
              </a:lnSpc>
              <a:spcBef>
                <a:spcPts val="300"/>
              </a:spcBef>
            </a:pPr>
            <a:r>
              <a:rPr sz="900" b="1" spc="-25" dirty="0">
                <a:latin typeface="Carlito"/>
                <a:cs typeface="Carlito"/>
              </a:rPr>
              <a:t>Medical </a:t>
            </a:r>
            <a:r>
              <a:rPr sz="900" b="1" spc="-30" dirty="0">
                <a:latin typeface="Carlito"/>
                <a:cs typeface="Carlito"/>
              </a:rPr>
              <a:t>equipment </a:t>
            </a:r>
            <a:r>
              <a:rPr sz="900" b="1" spc="-10" dirty="0">
                <a:latin typeface="Carlito"/>
                <a:cs typeface="Carlito"/>
              </a:rPr>
              <a:t>to </a:t>
            </a:r>
            <a:r>
              <a:rPr sz="900" b="1" spc="-25" dirty="0">
                <a:latin typeface="Carlito"/>
                <a:cs typeface="Carlito"/>
              </a:rPr>
              <a:t>Oman  association </a:t>
            </a:r>
            <a:r>
              <a:rPr sz="900" b="1" spc="-10" dirty="0">
                <a:latin typeface="Carlito"/>
                <a:cs typeface="Carlito"/>
              </a:rPr>
              <a:t>for</a:t>
            </a:r>
            <a:r>
              <a:rPr sz="900" b="1" spc="10" dirty="0">
                <a:latin typeface="Carlito"/>
                <a:cs typeface="Carlito"/>
              </a:rPr>
              <a:t> </a:t>
            </a:r>
            <a:r>
              <a:rPr sz="900" b="1" spc="-20" dirty="0">
                <a:latin typeface="Carlito"/>
                <a:cs typeface="Carlito"/>
              </a:rPr>
              <a:t>disabled</a:t>
            </a:r>
            <a:endParaRPr sz="900" dirty="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40830" y="2399538"/>
            <a:ext cx="2122170" cy="315471"/>
          </a:xfrm>
          <a:prstGeom prst="rect">
            <a:avLst/>
          </a:prstGeom>
          <a:solidFill>
            <a:srgbClr val="DBEFD6"/>
          </a:solidFill>
          <a:ln w="25907">
            <a:solidFill>
              <a:srgbClr val="50A941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411480" marR="306705" indent="-163195">
              <a:lnSpc>
                <a:spcPct val="100000"/>
              </a:lnSpc>
              <a:spcBef>
                <a:spcPts val="300"/>
              </a:spcBef>
            </a:pPr>
            <a:r>
              <a:rPr sz="900" b="1" spc="-30" dirty="0">
                <a:latin typeface="Carlito"/>
                <a:cs typeface="Carlito"/>
              </a:rPr>
              <a:t>Appreciation </a:t>
            </a:r>
            <a:r>
              <a:rPr sz="900" b="1" spc="-20" dirty="0">
                <a:latin typeface="Carlito"/>
                <a:cs typeface="Carlito"/>
              </a:rPr>
              <a:t>letter </a:t>
            </a:r>
            <a:r>
              <a:rPr sz="900" b="1" spc="-15" dirty="0">
                <a:latin typeface="Carlito"/>
                <a:cs typeface="Carlito"/>
              </a:rPr>
              <a:t>from </a:t>
            </a:r>
            <a:r>
              <a:rPr sz="900" b="1" spc="-25" dirty="0">
                <a:latin typeface="Carlito"/>
                <a:cs typeface="Carlito"/>
              </a:rPr>
              <a:t>Oman  association </a:t>
            </a:r>
            <a:r>
              <a:rPr sz="900" b="1" spc="-10" dirty="0">
                <a:latin typeface="Carlito"/>
                <a:cs typeface="Carlito"/>
              </a:rPr>
              <a:t>for</a:t>
            </a:r>
            <a:r>
              <a:rPr sz="900" b="1" dirty="0">
                <a:latin typeface="Carlito"/>
                <a:cs typeface="Carlito"/>
              </a:rPr>
              <a:t> </a:t>
            </a:r>
            <a:r>
              <a:rPr sz="900" b="1" spc="-25" dirty="0">
                <a:latin typeface="Carlito"/>
                <a:cs typeface="Carlito"/>
              </a:rPr>
              <a:t>disabled</a:t>
            </a:r>
            <a:endParaRPr sz="900" dirty="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64892" y="2976372"/>
            <a:ext cx="1813559" cy="12298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94859" y="3022092"/>
            <a:ext cx="1156715" cy="11750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44830" y="4280153"/>
            <a:ext cx="1843278" cy="453970"/>
          </a:xfrm>
          <a:prstGeom prst="rect">
            <a:avLst/>
          </a:prstGeom>
          <a:solidFill>
            <a:srgbClr val="DBEFD6"/>
          </a:solidFill>
          <a:ln w="25908">
            <a:solidFill>
              <a:srgbClr val="50A941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726440" marR="290195" indent="-428625" algn="ctr">
              <a:lnSpc>
                <a:spcPct val="100000"/>
              </a:lnSpc>
              <a:spcBef>
                <a:spcPts val="300"/>
              </a:spcBef>
            </a:pPr>
            <a:r>
              <a:rPr sz="900" b="1" spc="-20" dirty="0">
                <a:latin typeface="Carlito"/>
                <a:cs typeface="Carlito"/>
              </a:rPr>
              <a:t>Health </a:t>
            </a:r>
            <a:r>
              <a:rPr sz="900" b="1" spc="-25" dirty="0">
                <a:latin typeface="Carlito"/>
                <a:cs typeface="Carlito"/>
              </a:rPr>
              <a:t>check </a:t>
            </a:r>
            <a:r>
              <a:rPr sz="900" b="1" spc="-15" dirty="0">
                <a:latin typeface="Carlito"/>
                <a:cs typeface="Carlito"/>
              </a:rPr>
              <a:t>up </a:t>
            </a:r>
            <a:r>
              <a:rPr sz="900" b="1" spc="-10" dirty="0">
                <a:latin typeface="Carlito"/>
                <a:cs typeface="Carlito"/>
              </a:rPr>
              <a:t>for</a:t>
            </a:r>
            <a:r>
              <a:rPr sz="900" b="1" spc="-125" dirty="0">
                <a:latin typeface="Carlito"/>
                <a:cs typeface="Carlito"/>
              </a:rPr>
              <a:t> </a:t>
            </a:r>
            <a:r>
              <a:rPr sz="900" b="1" spc="-20" dirty="0">
                <a:latin typeface="Carlito"/>
                <a:cs typeface="Carlito"/>
              </a:rPr>
              <a:t>elderly </a:t>
            </a:r>
            <a:r>
              <a:rPr sz="900" b="1" spc="-20" dirty="0" smtClean="0">
                <a:latin typeface="Carlito"/>
                <a:cs typeface="Carlito"/>
              </a:rPr>
              <a:t> </a:t>
            </a:r>
            <a:r>
              <a:rPr lang="en-US" sz="900" b="1" spc="-20" dirty="0" smtClean="0">
                <a:latin typeface="Carlito"/>
                <a:cs typeface="Carlito"/>
              </a:rPr>
              <a:t>p</a:t>
            </a:r>
            <a:r>
              <a:rPr sz="900" b="1" spc="-20" dirty="0" smtClean="0">
                <a:latin typeface="Carlito"/>
                <a:cs typeface="Carlito"/>
              </a:rPr>
              <a:t>ersons</a:t>
            </a:r>
            <a:endParaRPr sz="900" dirty="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44317" y="4280153"/>
            <a:ext cx="1845565" cy="453970"/>
          </a:xfrm>
          <a:prstGeom prst="rect">
            <a:avLst/>
          </a:prstGeom>
          <a:solidFill>
            <a:srgbClr val="DBEFD6"/>
          </a:solidFill>
          <a:ln w="25907">
            <a:solidFill>
              <a:srgbClr val="50A941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673100" marR="456565" indent="-208915">
              <a:lnSpc>
                <a:spcPct val="100000"/>
              </a:lnSpc>
              <a:spcBef>
                <a:spcPts val="300"/>
              </a:spcBef>
            </a:pPr>
            <a:r>
              <a:rPr sz="900" b="1" spc="-25" dirty="0">
                <a:latin typeface="Carlito"/>
                <a:cs typeface="Carlito"/>
              </a:rPr>
              <a:t>Support </a:t>
            </a:r>
            <a:r>
              <a:rPr sz="900" b="1" spc="-15" dirty="0" smtClean="0">
                <a:latin typeface="Carlito"/>
                <a:cs typeface="Carlito"/>
              </a:rPr>
              <a:t>to</a:t>
            </a:r>
            <a:r>
              <a:rPr lang="en-US" sz="900" b="1" spc="-15" dirty="0" smtClean="0">
                <a:latin typeface="Carlito"/>
                <a:cs typeface="Carlito"/>
              </a:rPr>
              <a:t> </a:t>
            </a:r>
            <a:r>
              <a:rPr sz="900" b="1" spc="-30" dirty="0" smtClean="0">
                <a:latin typeface="Carlito"/>
                <a:cs typeface="Carlito"/>
              </a:rPr>
              <a:t>women’s  </a:t>
            </a:r>
            <a:r>
              <a:rPr sz="900" b="1" spc="-25" dirty="0" smtClean="0">
                <a:latin typeface="Carlito"/>
                <a:cs typeface="Carlito"/>
              </a:rPr>
              <a:t>association</a:t>
            </a:r>
            <a:endParaRPr sz="900" dirty="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95621" y="4280153"/>
            <a:ext cx="3931920" cy="365760"/>
          </a:xfrm>
          <a:prstGeom prst="rect">
            <a:avLst/>
          </a:prstGeom>
          <a:solidFill>
            <a:srgbClr val="DBEFD6"/>
          </a:solidFill>
          <a:ln w="25907">
            <a:solidFill>
              <a:srgbClr val="50A941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7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900" b="1" spc="-20" dirty="0">
                <a:latin typeface="Carlito"/>
                <a:cs typeface="Carlito"/>
              </a:rPr>
              <a:t>Children park </a:t>
            </a:r>
            <a:r>
              <a:rPr sz="900" b="1" spc="-15" dirty="0">
                <a:latin typeface="Carlito"/>
                <a:cs typeface="Carlito"/>
              </a:rPr>
              <a:t>at </a:t>
            </a:r>
            <a:r>
              <a:rPr sz="900" b="1" spc="-20" dirty="0">
                <a:latin typeface="Carlito"/>
                <a:cs typeface="Carlito"/>
              </a:rPr>
              <a:t>Nabr,</a:t>
            </a:r>
            <a:r>
              <a:rPr sz="900" b="1" spc="-5" dirty="0">
                <a:latin typeface="Carlito"/>
                <a:cs typeface="Carlito"/>
              </a:rPr>
              <a:t> </a:t>
            </a:r>
            <a:r>
              <a:rPr sz="900" b="1" spc="-20" dirty="0">
                <a:latin typeface="Carlito"/>
                <a:cs typeface="Carlito"/>
              </a:rPr>
              <a:t>Liwa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574535" y="1167383"/>
            <a:ext cx="2112264" cy="11582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2544" y="2976372"/>
            <a:ext cx="1845564" cy="12298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457200" y="1104900"/>
            <a:ext cx="3935095" cy="1221105"/>
            <a:chOff x="457200" y="1104900"/>
            <a:chExt cx="3935095" cy="1221105"/>
          </a:xfrm>
        </p:grpSpPr>
        <p:sp>
          <p:nvSpPr>
            <p:cNvPr id="18" name="object 18"/>
            <p:cNvSpPr/>
            <p:nvPr/>
          </p:nvSpPr>
          <p:spPr>
            <a:xfrm>
              <a:off x="457200" y="1104900"/>
              <a:ext cx="2615184" cy="12207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96767" y="1110995"/>
              <a:ext cx="1295400" cy="121462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7257288" y="3061716"/>
            <a:ext cx="1269492" cy="10972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33871" y="3035807"/>
            <a:ext cx="1341120" cy="11475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5"/>
              </a:lnSpc>
            </a:pPr>
            <a:fld id="{81D60167-4931-47E6-BA6A-407CBD079E47}" type="slidenum">
              <a:rPr spc="-15" dirty="0"/>
              <a:t>18</a:t>
            </a:fld>
            <a:endParaRPr spc="-15" dirty="0"/>
          </a:p>
        </p:txBody>
      </p:sp>
    </p:spTree>
    <p:extLst>
      <p:ext uri="{BB962C8B-B14F-4D97-AF65-F5344CB8AC3E}">
        <p14:creationId xmlns:p14="http://schemas.microsoft.com/office/powerpoint/2010/main" val="22610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416" y="55912"/>
            <a:ext cx="836294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4"/>
              </a:lnSpc>
            </a:pPr>
            <a:r>
              <a:rPr sz="900" dirty="0">
                <a:solidFill>
                  <a:srgbClr val="A80000"/>
                </a:solidFill>
                <a:latin typeface="Arial"/>
                <a:cs typeface="Arial"/>
              </a:rPr>
              <a:t>C</a:t>
            </a:r>
            <a:r>
              <a:rPr sz="900" spc="-10" dirty="0">
                <a:solidFill>
                  <a:srgbClr val="A80000"/>
                </a:solidFill>
                <a:latin typeface="Arial"/>
                <a:cs typeface="Arial"/>
              </a:rPr>
              <a:t>O</a:t>
            </a:r>
            <a:r>
              <a:rPr sz="900" dirty="0">
                <a:solidFill>
                  <a:srgbClr val="A80000"/>
                </a:solidFill>
                <a:latin typeface="Arial"/>
                <a:cs typeface="Arial"/>
              </a:rPr>
              <a:t>NFIDEN</a:t>
            </a:r>
            <a:r>
              <a:rPr sz="900" spc="-15" dirty="0">
                <a:solidFill>
                  <a:srgbClr val="A80000"/>
                </a:solidFill>
                <a:latin typeface="Arial"/>
                <a:cs typeface="Arial"/>
              </a:rPr>
              <a:t>T</a:t>
            </a:r>
            <a:r>
              <a:rPr sz="900" dirty="0">
                <a:solidFill>
                  <a:srgbClr val="A80000"/>
                </a:solidFill>
                <a:latin typeface="Arial"/>
                <a:cs typeface="Arial"/>
              </a:rPr>
              <a:t>IAL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05840" cy="325120"/>
          </a:xfrm>
          <a:custGeom>
            <a:avLst/>
            <a:gdLst/>
            <a:ahLst/>
            <a:cxnLst/>
            <a:rect l="l" t="t" r="r" b="b"/>
            <a:pathLst>
              <a:path w="1005840" h="325120">
                <a:moveTo>
                  <a:pt x="1005840" y="0"/>
                </a:moveTo>
                <a:lnTo>
                  <a:pt x="0" y="0"/>
                </a:lnTo>
                <a:lnTo>
                  <a:pt x="0" y="324612"/>
                </a:lnTo>
                <a:lnTo>
                  <a:pt x="1005840" y="324612"/>
                </a:lnTo>
                <a:lnTo>
                  <a:pt x="10058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4500" y="202184"/>
            <a:ext cx="19043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Social</a:t>
            </a:r>
            <a:r>
              <a:rPr spc="-80" dirty="0"/>
              <a:t> </a:t>
            </a:r>
            <a:r>
              <a:rPr spc="-5" dirty="0"/>
              <a:t>Interventions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7105" y="2367532"/>
            <a:ext cx="3876295" cy="250710"/>
          </a:xfrm>
          <a:prstGeom prst="rect">
            <a:avLst/>
          </a:prstGeom>
          <a:solidFill>
            <a:srgbClr val="DBEFD6"/>
          </a:solidFill>
          <a:ln w="25908">
            <a:solidFill>
              <a:srgbClr val="50A941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"/>
              </a:spcBef>
            </a:pPr>
            <a:endParaRPr sz="700">
              <a:latin typeface="Times New Roman"/>
              <a:cs typeface="Times New Roman"/>
            </a:endParaRPr>
          </a:p>
          <a:p>
            <a:pPr marL="440055" algn="ctr">
              <a:lnSpc>
                <a:spcPct val="100000"/>
              </a:lnSpc>
            </a:pPr>
            <a:r>
              <a:rPr sz="900" b="1" spc="-10" dirty="0">
                <a:latin typeface="Carlito"/>
                <a:cs typeface="Carlito"/>
              </a:rPr>
              <a:t>Al </a:t>
            </a:r>
            <a:r>
              <a:rPr sz="900" b="1" spc="-15" dirty="0">
                <a:latin typeface="Carlito"/>
                <a:cs typeface="Carlito"/>
              </a:rPr>
              <a:t>Had football</a:t>
            </a:r>
            <a:r>
              <a:rPr sz="900" b="1" spc="-85" dirty="0">
                <a:latin typeface="Carlito"/>
                <a:cs typeface="Carlito"/>
              </a:rPr>
              <a:t> </a:t>
            </a:r>
            <a:r>
              <a:rPr sz="900" b="1" spc="-15" dirty="0">
                <a:latin typeface="Carlito"/>
                <a:cs typeface="Carlito"/>
              </a:rPr>
              <a:t>ground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72000" y="2367532"/>
            <a:ext cx="3657600" cy="250710"/>
          </a:xfrm>
          <a:prstGeom prst="rect">
            <a:avLst/>
          </a:prstGeom>
          <a:solidFill>
            <a:srgbClr val="DBEFD6"/>
          </a:solidFill>
          <a:ln w="25907">
            <a:solidFill>
              <a:srgbClr val="50A941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"/>
              </a:spcBef>
            </a:pPr>
            <a:endParaRPr sz="700" dirty="0">
              <a:latin typeface="Times New Roman"/>
              <a:cs typeface="Times New Roman"/>
            </a:endParaRPr>
          </a:p>
          <a:p>
            <a:pPr marL="257810" algn="ctr">
              <a:lnSpc>
                <a:spcPct val="100000"/>
              </a:lnSpc>
            </a:pPr>
            <a:r>
              <a:rPr sz="900" b="1" spc="-10" dirty="0">
                <a:latin typeface="Carlito"/>
                <a:cs typeface="Carlito"/>
              </a:rPr>
              <a:t>AL </a:t>
            </a:r>
            <a:r>
              <a:rPr sz="900" b="1" spc="-15" dirty="0">
                <a:latin typeface="Carlito"/>
                <a:cs typeface="Carlito"/>
              </a:rPr>
              <a:t>Rumaila children park,</a:t>
            </a:r>
            <a:r>
              <a:rPr sz="900" b="1" spc="-105" dirty="0">
                <a:latin typeface="Carlito"/>
                <a:cs typeface="Carlito"/>
              </a:rPr>
              <a:t> </a:t>
            </a:r>
            <a:r>
              <a:rPr sz="900" b="1" spc="-15" dirty="0">
                <a:latin typeface="Carlito"/>
                <a:cs typeface="Carlito"/>
              </a:rPr>
              <a:t>Liwa</a:t>
            </a:r>
            <a:endParaRPr sz="900" dirty="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7962" y="4275582"/>
            <a:ext cx="1920239" cy="365760"/>
          </a:xfrm>
          <a:prstGeom prst="rect">
            <a:avLst/>
          </a:prstGeom>
          <a:solidFill>
            <a:srgbClr val="DBEFD6"/>
          </a:solidFill>
          <a:ln w="25908">
            <a:solidFill>
              <a:srgbClr val="50A941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700">
              <a:latin typeface="Times New Roman"/>
              <a:cs typeface="Times New Roman"/>
            </a:endParaRPr>
          </a:p>
          <a:p>
            <a:pPr marL="600075">
              <a:lnSpc>
                <a:spcPct val="100000"/>
              </a:lnSpc>
            </a:pPr>
            <a:r>
              <a:rPr sz="900" b="1" spc="-15" dirty="0">
                <a:latin typeface="Carlito"/>
                <a:cs typeface="Carlito"/>
              </a:rPr>
              <a:t>Blood</a:t>
            </a:r>
            <a:r>
              <a:rPr sz="900" b="1" spc="-45" dirty="0">
                <a:latin typeface="Carlito"/>
                <a:cs typeface="Carlito"/>
              </a:rPr>
              <a:t> </a:t>
            </a:r>
            <a:r>
              <a:rPr sz="900" b="1" spc="-20" dirty="0">
                <a:latin typeface="Carlito"/>
                <a:cs typeface="Carlito"/>
              </a:rPr>
              <a:t>Donation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61082" y="4275582"/>
            <a:ext cx="1920239" cy="365760"/>
          </a:xfrm>
          <a:prstGeom prst="rect">
            <a:avLst/>
          </a:prstGeom>
          <a:solidFill>
            <a:srgbClr val="DBEFD6"/>
          </a:solidFill>
          <a:ln w="25907">
            <a:solidFill>
              <a:srgbClr val="50A941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7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900" b="1" spc="-15" dirty="0">
                <a:latin typeface="Carlito"/>
                <a:cs typeface="Carlito"/>
              </a:rPr>
              <a:t>Liwa</a:t>
            </a:r>
            <a:r>
              <a:rPr sz="900" b="1" spc="-55" dirty="0">
                <a:latin typeface="Carlito"/>
                <a:cs typeface="Carlito"/>
              </a:rPr>
              <a:t> </a:t>
            </a:r>
            <a:r>
              <a:rPr sz="900" b="1" spc="-15" dirty="0">
                <a:latin typeface="Carlito"/>
                <a:cs typeface="Carlito"/>
              </a:rPr>
              <a:t>hall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64202" y="4275582"/>
            <a:ext cx="4023360" cy="365760"/>
          </a:xfrm>
          <a:prstGeom prst="rect">
            <a:avLst/>
          </a:prstGeom>
          <a:solidFill>
            <a:srgbClr val="DBEFD6"/>
          </a:solidFill>
          <a:ln w="25907">
            <a:solidFill>
              <a:srgbClr val="50A941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700" dirty="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900" b="1" spc="-15" dirty="0">
                <a:latin typeface="Carlito"/>
                <a:cs typeface="Carlito"/>
              </a:rPr>
              <a:t>Majles </a:t>
            </a:r>
            <a:r>
              <a:rPr sz="900" b="1" spc="-10" dirty="0">
                <a:latin typeface="Carlito"/>
                <a:cs typeface="Carlito"/>
              </a:rPr>
              <a:t>Al </a:t>
            </a:r>
            <a:r>
              <a:rPr sz="900" b="1" spc="-15" dirty="0">
                <a:latin typeface="Carlito"/>
                <a:cs typeface="Carlito"/>
              </a:rPr>
              <a:t>Jaifra,</a:t>
            </a:r>
            <a:r>
              <a:rPr sz="900" b="1" spc="-110" dirty="0">
                <a:latin typeface="Carlito"/>
                <a:cs typeface="Carlito"/>
              </a:rPr>
              <a:t> </a:t>
            </a:r>
            <a:r>
              <a:rPr sz="900" b="1" spc="-15" dirty="0">
                <a:latin typeface="Carlito"/>
                <a:cs typeface="Carlito"/>
              </a:rPr>
              <a:t>Sohar</a:t>
            </a:r>
            <a:endParaRPr sz="900" dirty="0">
              <a:latin typeface="Carlito"/>
              <a:cs typeface="Carli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7200" y="1097280"/>
            <a:ext cx="3886200" cy="1139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72000" y="1030228"/>
            <a:ext cx="3733800" cy="12070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200" y="3008376"/>
            <a:ext cx="1920239" cy="1188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60320" y="3008376"/>
            <a:ext cx="1920239" cy="11887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63440" y="3008376"/>
            <a:ext cx="1920239" cy="11887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66559" y="3008376"/>
            <a:ext cx="1920240" cy="11887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5"/>
              </a:lnSpc>
            </a:pPr>
            <a:fld id="{81D60167-4931-47E6-BA6A-407CBD079E47}" type="slidenum">
              <a:rPr spc="-15" dirty="0"/>
              <a:t>19</a:t>
            </a:fld>
            <a:endParaRPr spc="-15" dirty="0"/>
          </a:p>
        </p:txBody>
      </p:sp>
    </p:spTree>
    <p:extLst>
      <p:ext uri="{BB962C8B-B14F-4D97-AF65-F5344CB8AC3E}">
        <p14:creationId xmlns:p14="http://schemas.microsoft.com/office/powerpoint/2010/main" val="126890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5066"/>
            <a:ext cx="6858000" cy="342634"/>
          </a:xfrm>
        </p:spPr>
        <p:txBody>
          <a:bodyPr/>
          <a:lstStyle/>
          <a:p>
            <a:r>
              <a:rPr lang="en-US" dirty="0" smtClean="0"/>
              <a:t>Oman – Strong Potential to be the Sustainability Champion for the 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26AC-FB73-4E5B-BF2A-A52FB2B4EF9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1661" y="4076700"/>
            <a:ext cx="2438400" cy="73866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Enviable Solar Irradiation and Wind Resources – among the top 10 locations in the world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018461" y="4076699"/>
            <a:ext cx="2643189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Vast unhabituated lands &amp; seawater– can provide for large green energy projects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3818" y="4076699"/>
            <a:ext cx="2776538" cy="73866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Government’s push for National Hydrogen Strategy and Oman 2040 vision </a:t>
            </a:r>
            <a:endParaRPr lang="en-US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5B02C9-A229-9A58-0D6E-2BEAE7734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8" y="1028700"/>
            <a:ext cx="8379281" cy="275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1"/>
            <a:ext cx="5867400" cy="46611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422041" fontAlgn="base">
              <a:spcAft>
                <a:spcPct val="0"/>
              </a:spcAft>
            </a:pPr>
            <a:r>
              <a:rPr lang="en-GB" sz="1800" b="1" dirty="0">
                <a:solidFill>
                  <a:srgbClr val="4B5C66"/>
                </a:solidFill>
                <a:latin typeface="Century Gothic" pitchFamily="34" charset="0"/>
                <a:ea typeface="ＭＳ Ｐゴシック" pitchFamily="-84" charset="-128"/>
                <a:cs typeface="Arial"/>
              </a:rPr>
              <a:t>Training Centre : Nurturing Innovation</a:t>
            </a:r>
            <a:endParaRPr lang="ar-SA" sz="1800" b="1" dirty="0">
              <a:solidFill>
                <a:srgbClr val="4B5C66"/>
              </a:solidFill>
              <a:latin typeface="Century Gothic" pitchFamily="34" charset="0"/>
              <a:ea typeface="ＭＳ Ｐゴシック" pitchFamily="-84" charset="-128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26AC-FB73-4E5B-BF2A-A52FB2B4EF9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086812" y="723900"/>
            <a:ext cx="4599987" cy="842127"/>
          </a:xfrm>
        </p:spPr>
        <p:txBody>
          <a:bodyPr vert="horz" lIns="81639" tIns="40819" rIns="81639" bIns="40819" rtlCol="0">
            <a:normAutofit fontScale="77500" lnSpcReduction="20000"/>
          </a:bodyPr>
          <a:lstStyle/>
          <a:p>
            <a:pPr marL="316531" indent="-316531" defTabSz="422041" fontAlgn="base">
              <a:lnSpc>
                <a:spcPct val="160000"/>
              </a:lnSpc>
              <a:spcAft>
                <a:spcPct val="0"/>
              </a:spcAft>
              <a:buFont typeface="Arial" charset="0"/>
            </a:pPr>
            <a:r>
              <a:rPr lang="en-GB" sz="2100" dirty="0">
                <a:solidFill>
                  <a:srgbClr val="4B5C66"/>
                </a:solidFill>
                <a:latin typeface="Century Gothic" pitchFamily="34" charset="0"/>
                <a:ea typeface="ＭＳ Ｐゴシック" pitchFamily="-84" charset="-128"/>
                <a:cs typeface="Arial"/>
              </a:rPr>
              <a:t>Technical Development </a:t>
            </a:r>
            <a:r>
              <a:rPr lang="en-GB" sz="2100" dirty="0" smtClean="0">
                <a:solidFill>
                  <a:srgbClr val="4B5C66"/>
                </a:solidFill>
                <a:latin typeface="Century Gothic" pitchFamily="34" charset="0"/>
                <a:ea typeface="ＭＳ Ｐゴシック" pitchFamily="-84" charset="-128"/>
                <a:cs typeface="Arial"/>
              </a:rPr>
              <a:t>Centre</a:t>
            </a:r>
            <a:endParaRPr lang="en-GB" sz="2100" dirty="0">
              <a:solidFill>
                <a:srgbClr val="4B5C66"/>
              </a:solidFill>
              <a:latin typeface="Century Gothic" pitchFamily="34" charset="0"/>
              <a:ea typeface="ＭＳ Ｐゴシック" pitchFamily="-84" charset="-128"/>
              <a:cs typeface="Arial"/>
            </a:endParaRPr>
          </a:p>
          <a:p>
            <a:pPr marL="316531" indent="-316531" defTabSz="422041" fontAlgn="base">
              <a:lnSpc>
                <a:spcPct val="160000"/>
              </a:lnSpc>
              <a:spcAft>
                <a:spcPct val="0"/>
              </a:spcAft>
              <a:buFont typeface="Arial" charset="0"/>
            </a:pPr>
            <a:r>
              <a:rPr lang="en-GB" sz="2100" dirty="0">
                <a:solidFill>
                  <a:srgbClr val="4B5C66"/>
                </a:solidFill>
                <a:latin typeface="Century Gothic" pitchFamily="34" charset="0"/>
                <a:ea typeface="ＭＳ Ｐゴシック" pitchFamily="-84" charset="-128"/>
                <a:cs typeface="Arial"/>
              </a:rPr>
              <a:t>Leadership Development </a:t>
            </a:r>
            <a:r>
              <a:rPr lang="en-GB" sz="2100" dirty="0" smtClean="0">
                <a:solidFill>
                  <a:srgbClr val="4B5C66"/>
                </a:solidFill>
                <a:latin typeface="Century Gothic" pitchFamily="34" charset="0"/>
                <a:ea typeface="ＭＳ Ｐゴシック" pitchFamily="-84" charset="-128"/>
                <a:cs typeface="Arial"/>
              </a:rPr>
              <a:t>Programme</a:t>
            </a:r>
            <a:endParaRPr lang="en-GB" sz="2200" dirty="0">
              <a:solidFill>
                <a:srgbClr val="4B5C66"/>
              </a:solidFill>
              <a:latin typeface="Century Gothic" pitchFamily="34" charset="0"/>
              <a:ea typeface="ＭＳ Ｐゴシック" pitchFamily="-84" charset="-128"/>
              <a:cs typeface="Arial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04800" y="4157626"/>
            <a:ext cx="4475574" cy="834802"/>
          </a:xfrm>
          <a:prstGeom prst="rect">
            <a:avLst/>
          </a:prstGeom>
        </p:spPr>
        <p:txBody>
          <a:bodyPr vert="horz" lIns="81639" tIns="40819" rIns="81639" bIns="40819" rtlCol="0">
            <a:noAutofit/>
          </a:bodyPr>
          <a:lstStyle>
            <a:lvl1pPr marL="316531" indent="-316531" defTabSz="422041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>
                <a:solidFill>
                  <a:srgbClr val="4B5C66"/>
                </a:solidFill>
                <a:latin typeface="Century Gothic" pitchFamily="34" charset="0"/>
                <a:ea typeface="ＭＳ Ｐゴシック" pitchFamily="-84" charset="-128"/>
                <a:cs typeface="Arial"/>
              </a:defRPr>
            </a:lvl1pPr>
            <a:lvl2pPr marL="663315" indent="-255121">
              <a:spcBef>
                <a:spcPct val="20000"/>
              </a:spcBef>
              <a:buFont typeface="Arial" panose="020B0604020202020204" pitchFamily="34" charset="0"/>
              <a:buChar char="–"/>
              <a:defRPr sz="2500"/>
            </a:lvl2pPr>
            <a:lvl3pPr marL="1020485" indent="-204097">
              <a:spcBef>
                <a:spcPct val="20000"/>
              </a:spcBef>
              <a:buFont typeface="Arial" panose="020B0604020202020204" pitchFamily="34" charset="0"/>
              <a:buChar char="•"/>
              <a:defRPr sz="2100"/>
            </a:lvl3pPr>
            <a:lvl4pPr marL="1428679" indent="-204097">
              <a:spcBef>
                <a:spcPct val="20000"/>
              </a:spcBef>
              <a:buFont typeface="Arial" panose="020B0604020202020204" pitchFamily="34" charset="0"/>
              <a:buChar char="–"/>
              <a:defRPr sz="1800"/>
            </a:lvl4pPr>
            <a:lvl5pPr marL="1836873" indent="-204097">
              <a:spcBef>
                <a:spcPct val="20000"/>
              </a:spcBef>
              <a:buFont typeface="Arial" panose="020B0604020202020204" pitchFamily="34" charset="0"/>
              <a:buChar char="»"/>
              <a:defRPr sz="1800"/>
            </a:lvl5pPr>
            <a:lvl6pPr marL="2245066" indent="-204097">
              <a:spcBef>
                <a:spcPct val="20000"/>
              </a:spcBef>
              <a:buFont typeface="Arial" panose="020B0604020202020204" pitchFamily="34" charset="0"/>
              <a:buChar char="•"/>
              <a:defRPr sz="1800"/>
            </a:lvl6pPr>
            <a:lvl7pPr marL="2653260" indent="-204097">
              <a:spcBef>
                <a:spcPct val="20000"/>
              </a:spcBef>
              <a:buFont typeface="Arial" panose="020B0604020202020204" pitchFamily="34" charset="0"/>
              <a:buChar char="•"/>
              <a:defRPr sz="1800"/>
            </a:lvl7pPr>
            <a:lvl8pPr marL="3061454" indent="-204097">
              <a:spcBef>
                <a:spcPct val="20000"/>
              </a:spcBef>
              <a:buFont typeface="Arial" panose="020B0604020202020204" pitchFamily="34" charset="0"/>
              <a:buChar char="•"/>
              <a:defRPr sz="1800"/>
            </a:lvl8pPr>
            <a:lvl9pPr marL="3469648" indent="-204097">
              <a:spcBef>
                <a:spcPct val="200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r>
              <a:rPr lang="en-US" sz="1600" dirty="0"/>
              <a:t>Skill Enhancement</a:t>
            </a:r>
          </a:p>
          <a:p>
            <a:r>
              <a:rPr lang="en-GB" sz="1600" dirty="0"/>
              <a:t> Multifunctional </a:t>
            </a:r>
            <a:r>
              <a:rPr lang="en-GB" sz="1600" dirty="0" smtClean="0"/>
              <a:t>hands-on Training</a:t>
            </a:r>
            <a:endParaRPr lang="en-GB" sz="1600" dirty="0"/>
          </a:p>
          <a:p>
            <a:endParaRPr lang="en-GB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73061"/>
            <a:ext cx="3381375" cy="23100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682473"/>
            <a:ext cx="2788120" cy="2247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99" y="2486500"/>
            <a:ext cx="3048000" cy="264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2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26AC-FB73-4E5B-BF2A-A52FB2B4EF9F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828720"/>
            <a:ext cx="11430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93" y="732062"/>
            <a:ext cx="1219200" cy="1694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50" y="759124"/>
            <a:ext cx="1193800" cy="16697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522" y="716120"/>
            <a:ext cx="1289844" cy="17389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720672"/>
            <a:ext cx="1447800" cy="19292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02" y="2964270"/>
            <a:ext cx="1318783" cy="1757362"/>
          </a:xfrm>
          <a:prstGeom prst="rect">
            <a:avLst/>
          </a:prstGeom>
          <a:ln w="25400"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35" y="3072307"/>
            <a:ext cx="1185333" cy="15795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786" y="3167380"/>
            <a:ext cx="1851622" cy="13895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753" y="3249769"/>
            <a:ext cx="1937565" cy="14540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1" y="2926305"/>
            <a:ext cx="1600199" cy="1871537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355" y="186186"/>
            <a:ext cx="4876800" cy="34263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422041" fontAlgn="base">
              <a:spcAft>
                <a:spcPct val="0"/>
              </a:spcAft>
            </a:pPr>
            <a:r>
              <a:rPr lang="en-US" sz="1800" b="1" dirty="0">
                <a:solidFill>
                  <a:srgbClr val="4B5C66"/>
                </a:solidFill>
                <a:latin typeface="Century Gothic" pitchFamily="34" charset="0"/>
                <a:ea typeface="ＭＳ Ｐゴシック" pitchFamily="-84" charset="-128"/>
                <a:cs typeface="Arial"/>
              </a:rPr>
              <a:t>Awards and Recognitions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00074" y="2501262"/>
            <a:ext cx="1143000" cy="496250"/>
          </a:xfrm>
          <a:prstGeom prst="rect">
            <a:avLst/>
          </a:prstGeom>
          <a:ln w="25400">
            <a:noFill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lIns="81639" tIns="40819" rIns="81639" bIns="40819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0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GB" dirty="0"/>
              <a:t>Global Best Employer 2020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361398" y="2481192"/>
            <a:ext cx="1101495" cy="465861"/>
          </a:xfrm>
          <a:prstGeom prst="rect">
            <a:avLst/>
          </a:prstGeom>
          <a:ln w="25400">
            <a:noFill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lIns="81639" tIns="40819" rIns="81639" bIns="40819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0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His Majesty the Sultan’s Award 2019-20</a:t>
            </a:r>
            <a:endParaRPr lang="en-GB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508581" y="2489200"/>
            <a:ext cx="1101495" cy="465861"/>
          </a:xfrm>
          <a:prstGeom prst="rect">
            <a:avLst/>
          </a:prstGeom>
          <a:ln w="25400">
            <a:noFill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lIns="81639" tIns="40819" rIns="81639" bIns="40819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0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His Majesty the Sultan’s Award 2017-18</a:t>
            </a:r>
            <a:endParaRPr lang="en-GB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699105" y="2501262"/>
            <a:ext cx="1101495" cy="465861"/>
          </a:xfrm>
          <a:prstGeom prst="rect">
            <a:avLst/>
          </a:prstGeom>
          <a:ln w="25400">
            <a:noFill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lIns="81639" tIns="40819" rIns="81639" bIns="40819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0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His Majesty the Sultan’s Award 2015-16</a:t>
            </a:r>
            <a:endParaRPr lang="en-GB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955931" y="2494928"/>
            <a:ext cx="1749669" cy="465861"/>
          </a:xfrm>
          <a:prstGeom prst="rect">
            <a:avLst/>
          </a:prstGeom>
          <a:ln w="25400">
            <a:noFill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lIns="81639" tIns="40819" rIns="81639" bIns="40819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0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GB" dirty="0"/>
              <a:t>Mohammed Bin Rashid Al </a:t>
            </a:r>
            <a:r>
              <a:rPr lang="en-GB" dirty="0" err="1"/>
              <a:t>Maktoum</a:t>
            </a:r>
            <a:r>
              <a:rPr lang="en-GB" dirty="0"/>
              <a:t> Business Excellence Award</a:t>
            </a:r>
            <a:r>
              <a:rPr lang="en-US" dirty="0"/>
              <a:t>  - 2019</a:t>
            </a:r>
            <a:endParaRPr lang="en-GB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533315" y="4668384"/>
            <a:ext cx="1556299" cy="465861"/>
          </a:xfrm>
          <a:prstGeom prst="rect">
            <a:avLst/>
          </a:prstGeom>
          <a:ln w="25400">
            <a:noFill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lIns="81639" tIns="40819" rIns="81639" bIns="40819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0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GB" dirty="0"/>
              <a:t>Dossier Construction Infrastructure Award 2017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71195" y="4673855"/>
            <a:ext cx="1556299" cy="465861"/>
          </a:xfrm>
          <a:prstGeom prst="rect">
            <a:avLst/>
          </a:prstGeom>
          <a:ln w="25400">
            <a:noFill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lIns="81639" tIns="40819" rIns="81639" bIns="40819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0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GB" dirty="0"/>
              <a:t>Dossier Construction Infrastructure Award 2016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648564" y="4603172"/>
            <a:ext cx="1556299" cy="465861"/>
          </a:xfrm>
          <a:prstGeom prst="rect">
            <a:avLst/>
          </a:prstGeom>
          <a:ln w="25400">
            <a:noFill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lIns="81639" tIns="40819" rIns="81639" bIns="40819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0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GB" dirty="0"/>
              <a:t>GCC </a:t>
            </a:r>
            <a:r>
              <a:rPr lang="en-GB" dirty="0" err="1"/>
              <a:t>Ferros</a:t>
            </a:r>
            <a:r>
              <a:rPr lang="en-GB" dirty="0"/>
              <a:t> Company of the year 2017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081185" y="4622171"/>
            <a:ext cx="1556299" cy="465861"/>
          </a:xfrm>
          <a:prstGeom prst="rect">
            <a:avLst/>
          </a:prstGeom>
          <a:ln w="25400">
            <a:noFill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lIns="81639" tIns="40819" rIns="81639" bIns="40819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0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GB" dirty="0"/>
              <a:t>GCC </a:t>
            </a:r>
            <a:r>
              <a:rPr lang="en-GB" dirty="0" err="1"/>
              <a:t>Ferros</a:t>
            </a:r>
            <a:r>
              <a:rPr lang="en-GB" dirty="0"/>
              <a:t> Company of the year 2016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7061750" y="4664745"/>
            <a:ext cx="1556299" cy="465861"/>
          </a:xfrm>
          <a:prstGeom prst="rect">
            <a:avLst/>
          </a:prstGeom>
          <a:ln w="25400">
            <a:noFill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lIns="81639" tIns="40819" rIns="81639" bIns="40819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0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GB" dirty="0" err="1"/>
              <a:t>Midrex</a:t>
            </a:r>
            <a:r>
              <a:rPr lang="en-GB" dirty="0"/>
              <a:t> Exceptional Annual </a:t>
            </a:r>
            <a:r>
              <a:rPr lang="en-GB" dirty="0" smtClean="0"/>
              <a:t>Operation</a:t>
            </a:r>
          </a:p>
          <a:p>
            <a:r>
              <a:rPr lang="en-GB" dirty="0" smtClean="0"/>
              <a:t>2014</a:t>
            </a:r>
            <a:endParaRPr lang="en-GB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652097" y="2475722"/>
            <a:ext cx="2187103" cy="465861"/>
          </a:xfrm>
          <a:prstGeom prst="rect">
            <a:avLst/>
          </a:prstGeom>
          <a:ln w="25400">
            <a:noFill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lIns="81639" tIns="40819" rIns="81639" bIns="40819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0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GB" dirty="0"/>
              <a:t>Mohammed Bin Rashid Al </a:t>
            </a:r>
            <a:r>
              <a:rPr lang="en-GB" dirty="0" err="1"/>
              <a:t>Maktoum</a:t>
            </a:r>
            <a:r>
              <a:rPr lang="en-GB" dirty="0"/>
              <a:t> Business Excellence </a:t>
            </a:r>
            <a:r>
              <a:rPr lang="en-US" dirty="0" smtClean="0"/>
              <a:t> and Business </a:t>
            </a:r>
            <a:r>
              <a:rPr lang="en-US" dirty="0" err="1" smtClean="0"/>
              <a:t>Innovaton</a:t>
            </a:r>
            <a:r>
              <a:rPr lang="en-US" dirty="0" smtClean="0"/>
              <a:t>  Awards- 2021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27" y="962103"/>
            <a:ext cx="417873" cy="14103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528" y="989818"/>
            <a:ext cx="470272" cy="135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2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3F4946-6FD4-47C6-8CE4-BAC9EED6A47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" y="114300"/>
            <a:ext cx="7753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defTabSz="422041" fontAlgn="base">
              <a:spcBef>
                <a:spcPct val="0"/>
              </a:spcBef>
              <a:spcAft>
                <a:spcPct val="0"/>
              </a:spcAft>
              <a:buNone/>
              <a:defRPr sz="1800" b="1">
                <a:solidFill>
                  <a:srgbClr val="4B5C66"/>
                </a:solidFill>
                <a:latin typeface="Century Gothic" pitchFamily="34" charset="0"/>
                <a:ea typeface="ＭＳ Ｐゴシック" pitchFamily="-84" charset="-128"/>
                <a:cs typeface="Arial"/>
              </a:defRPr>
            </a:lvl1pPr>
          </a:lstStyle>
          <a:p>
            <a:r>
              <a:rPr lang="en-US" dirty="0"/>
              <a:t>JSIS Proposed Expansion Plan – </a:t>
            </a:r>
            <a:r>
              <a:rPr lang="en-US" dirty="0" smtClean="0"/>
              <a:t>9MTPA Steel capacity by 2027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895600" y="5511284"/>
            <a:ext cx="3352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Strictly private and confidential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355" y="876300"/>
            <a:ext cx="4724400" cy="42679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19600" y="1562100"/>
            <a:ext cx="98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6 </a:t>
            </a:r>
            <a:r>
              <a:rPr lang="en-US" sz="1200" dirty="0"/>
              <a:t>MTPA </a:t>
            </a:r>
          </a:p>
          <a:p>
            <a:r>
              <a:rPr lang="en-US" sz="1200" dirty="0" smtClean="0"/>
              <a:t>Pellet Plant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67768" y="1692681"/>
            <a:ext cx="14536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4.5MTPA Integrated Steel Complex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07931" y="3711394"/>
            <a:ext cx="1124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0.5 MTPA  WRM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176312" y="3649924"/>
            <a:ext cx="1295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dirty="0" smtClean="0"/>
          </a:p>
          <a:p>
            <a:pPr algn="ctr"/>
            <a:r>
              <a:rPr lang="en-US" sz="1200" dirty="0" smtClean="0"/>
              <a:t>2 MTPA  DRI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9355" y="2585823"/>
            <a:ext cx="312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Become Largest Green Steel Producer in MENA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70819" y="3189183"/>
            <a:ext cx="7713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2.5 MTPA </a:t>
            </a:r>
          </a:p>
          <a:p>
            <a:r>
              <a:rPr lang="en-US" sz="1100" dirty="0" smtClean="0"/>
              <a:t>SMS</a:t>
            </a:r>
            <a:endParaRPr lang="en-US" sz="11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516" y="1758982"/>
            <a:ext cx="1064943" cy="6600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318" y="3411441"/>
            <a:ext cx="1090343" cy="6533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657" y="1790700"/>
            <a:ext cx="1064943" cy="692646"/>
          </a:xfrm>
          <a:prstGeom prst="rect">
            <a:avLst/>
          </a:prstGeom>
        </p:spPr>
      </p:pic>
      <p:pic>
        <p:nvPicPr>
          <p:cNvPr id="21" name="Picture 2" descr="DRI1"/>
          <p:cNvPicPr>
            <a:picLocks noChangeAspect="1" noChangeArrowheads="1"/>
          </p:cNvPicPr>
          <p:nvPr/>
        </p:nvPicPr>
        <p:blipFill>
          <a:blip r:embed="rId7" cstate="print"/>
          <a:srcRect l="862" t="1515" r="719" b="1515"/>
          <a:stretch>
            <a:fillRect/>
          </a:stretch>
        </p:blipFill>
        <p:spPr bwMode="auto">
          <a:xfrm>
            <a:off x="2988605" y="3427922"/>
            <a:ext cx="1048585" cy="66092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B1AC6F5-C1A6-4BB7-AF93-4ACBE553B408}"/>
              </a:ext>
            </a:extLst>
          </p:cNvPr>
          <p:cNvPicPr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5" b="9265"/>
          <a:stretch/>
        </p:blipFill>
        <p:spPr>
          <a:xfrm flipH="1">
            <a:off x="5391035" y="2490650"/>
            <a:ext cx="1037473" cy="66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3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0655" y="2731007"/>
            <a:ext cx="0" cy="881380"/>
          </a:xfrm>
          <a:custGeom>
            <a:avLst/>
            <a:gdLst/>
            <a:ahLst/>
            <a:cxnLst/>
            <a:rect l="l" t="t" r="r" b="b"/>
            <a:pathLst>
              <a:path h="881379">
                <a:moveTo>
                  <a:pt x="0" y="0"/>
                </a:moveTo>
                <a:lnTo>
                  <a:pt x="0" y="880872"/>
                </a:lnTo>
              </a:path>
            </a:pathLst>
          </a:custGeom>
          <a:ln w="6096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52259" y="1040891"/>
            <a:ext cx="0" cy="4157979"/>
          </a:xfrm>
          <a:custGeom>
            <a:avLst/>
            <a:gdLst/>
            <a:ahLst/>
            <a:cxnLst/>
            <a:rect l="l" t="t" r="r" b="b"/>
            <a:pathLst>
              <a:path h="4157979">
                <a:moveTo>
                  <a:pt x="0" y="0"/>
                </a:moveTo>
                <a:lnTo>
                  <a:pt x="0" y="4157459"/>
                </a:lnTo>
              </a:path>
            </a:pathLst>
          </a:custGeom>
          <a:ln w="12192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23329" y="4834791"/>
            <a:ext cx="190753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20" dirty="0">
                <a:latin typeface="Arial"/>
                <a:cs typeface="Arial"/>
              </a:rPr>
              <a:t>T</a:t>
            </a:r>
            <a:r>
              <a:rPr sz="1200" spc="5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tal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p</a:t>
            </a:r>
            <a:r>
              <a:rPr sz="1200" spc="-15" dirty="0">
                <a:latin typeface="Arial"/>
                <a:cs typeface="Arial"/>
              </a:rPr>
              <a:t>l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spc="-10" dirty="0">
                <a:latin typeface="Arial"/>
                <a:cs typeface="Arial"/>
              </a:rPr>
              <a:t>en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1,</a:t>
            </a:r>
            <a:r>
              <a:rPr sz="1200" spc="5" dirty="0">
                <a:latin typeface="Arial"/>
                <a:cs typeface="Arial"/>
              </a:rPr>
              <a:t>5</a:t>
            </a:r>
            <a:r>
              <a:rPr sz="1200" spc="-10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0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14566" y="2430077"/>
            <a:ext cx="177482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0"/>
              </a:lnSpc>
            </a:pPr>
            <a:r>
              <a:rPr sz="1100" spc="-25" dirty="0">
                <a:solidFill>
                  <a:srgbClr val="1A1A1A"/>
                </a:solidFill>
                <a:latin typeface="Arial"/>
                <a:cs typeface="Arial"/>
              </a:rPr>
              <a:t>M</a:t>
            </a:r>
            <a:r>
              <a:rPr sz="1100" dirty="0">
                <a:solidFill>
                  <a:srgbClr val="1A1A1A"/>
                </a:solidFill>
                <a:latin typeface="Arial"/>
                <a:cs typeface="Arial"/>
              </a:rPr>
              <a:t>o</a:t>
            </a:r>
            <a:r>
              <a:rPr sz="1100" spc="-10" dirty="0">
                <a:solidFill>
                  <a:srgbClr val="1A1A1A"/>
                </a:solidFill>
                <a:latin typeface="Arial"/>
                <a:cs typeface="Arial"/>
              </a:rPr>
              <a:t>di</a:t>
            </a:r>
            <a:r>
              <a:rPr sz="1100" spc="15" dirty="0">
                <a:solidFill>
                  <a:srgbClr val="1A1A1A"/>
                </a:solidFill>
                <a:latin typeface="Arial"/>
                <a:cs typeface="Arial"/>
              </a:rPr>
              <a:t>f</a:t>
            </a:r>
            <a:r>
              <a:rPr sz="1100" spc="-10" dirty="0">
                <a:solidFill>
                  <a:srgbClr val="1A1A1A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1A1A1A"/>
                </a:solidFill>
                <a:latin typeface="Arial"/>
                <a:cs typeface="Arial"/>
              </a:rPr>
              <a:t>c</a:t>
            </a:r>
            <a:r>
              <a:rPr sz="1100" spc="-5" dirty="0">
                <a:solidFill>
                  <a:srgbClr val="1A1A1A"/>
                </a:solidFill>
                <a:latin typeface="Arial"/>
                <a:cs typeface="Arial"/>
              </a:rPr>
              <a:t>a</a:t>
            </a:r>
            <a:r>
              <a:rPr sz="1100" spc="-10" dirty="0">
                <a:solidFill>
                  <a:srgbClr val="1A1A1A"/>
                </a:solidFill>
                <a:latin typeface="Arial"/>
                <a:cs typeface="Arial"/>
              </a:rPr>
              <a:t>ti</a:t>
            </a:r>
            <a:r>
              <a:rPr sz="1100" dirty="0">
                <a:solidFill>
                  <a:srgbClr val="1A1A1A"/>
                </a:solidFill>
                <a:latin typeface="Arial"/>
                <a:cs typeface="Arial"/>
              </a:rPr>
              <a:t>on</a:t>
            </a:r>
            <a:r>
              <a:rPr sz="1100" spc="-6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1A1A1A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1A1A1A"/>
                </a:solidFill>
                <a:latin typeface="Arial"/>
                <a:cs typeface="Arial"/>
              </a:rPr>
              <a:t>n</a:t>
            </a:r>
            <a:r>
              <a:rPr sz="1100" spc="-10" dirty="0">
                <a:solidFill>
                  <a:srgbClr val="1A1A1A"/>
                </a:solidFill>
                <a:latin typeface="Arial"/>
                <a:cs typeface="Arial"/>
              </a:rPr>
              <a:t> R</a:t>
            </a:r>
            <a:r>
              <a:rPr sz="1100" dirty="0">
                <a:solidFill>
                  <a:srgbClr val="1A1A1A"/>
                </a:solidFill>
                <a:latin typeface="Arial"/>
                <a:cs typeface="Arial"/>
              </a:rPr>
              <a:t>e</a:t>
            </a:r>
            <a:r>
              <a:rPr sz="1100" spc="-10" dirty="0">
                <a:solidFill>
                  <a:srgbClr val="1A1A1A"/>
                </a:solidFill>
                <a:latin typeface="Arial"/>
                <a:cs typeface="Arial"/>
              </a:rPr>
              <a:t>b</a:t>
            </a:r>
            <a:r>
              <a:rPr sz="1100" dirty="0">
                <a:solidFill>
                  <a:srgbClr val="1A1A1A"/>
                </a:solidFill>
                <a:latin typeface="Arial"/>
                <a:cs typeface="Arial"/>
              </a:rPr>
              <a:t>ar</a:t>
            </a:r>
            <a:r>
              <a:rPr sz="1100" spc="-4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1A1A1A"/>
                </a:solidFill>
                <a:latin typeface="Arial"/>
                <a:cs typeface="Arial"/>
              </a:rPr>
              <a:t>M</a:t>
            </a:r>
            <a:r>
              <a:rPr sz="1100" spc="-10" dirty="0">
                <a:solidFill>
                  <a:srgbClr val="1A1A1A"/>
                </a:solidFill>
                <a:latin typeface="Arial"/>
                <a:cs typeface="Arial"/>
              </a:rPr>
              <a:t>il</a:t>
            </a:r>
            <a:r>
              <a:rPr sz="1100" dirty="0">
                <a:solidFill>
                  <a:srgbClr val="1A1A1A"/>
                </a:solidFill>
                <a:latin typeface="Arial"/>
                <a:cs typeface="Arial"/>
              </a:rPr>
              <a:t>l</a:t>
            </a:r>
            <a:r>
              <a:rPr sz="1100" spc="1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1A1A1A"/>
                </a:solidFill>
                <a:latin typeface="Arial"/>
                <a:cs typeface="Arial"/>
              </a:rPr>
              <a:t>f</a:t>
            </a:r>
            <a:r>
              <a:rPr sz="1100" dirty="0">
                <a:solidFill>
                  <a:srgbClr val="1A1A1A"/>
                </a:solidFill>
                <a:latin typeface="Arial"/>
                <a:cs typeface="Arial"/>
              </a:rPr>
              <a:t>or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310"/>
              </a:lnSpc>
            </a:pPr>
            <a:r>
              <a:rPr sz="1100" spc="-10" dirty="0">
                <a:solidFill>
                  <a:srgbClr val="1A1A1A"/>
                </a:solidFill>
                <a:latin typeface="Arial"/>
                <a:cs typeface="Arial"/>
              </a:rPr>
              <a:t>Om</a:t>
            </a:r>
            <a:r>
              <a:rPr sz="1100" spc="-15" dirty="0">
                <a:solidFill>
                  <a:srgbClr val="1A1A1A"/>
                </a:solidFill>
                <a:latin typeface="Arial"/>
                <a:cs typeface="Arial"/>
              </a:rPr>
              <a:t>an</a:t>
            </a:r>
            <a:r>
              <a:rPr sz="1100" spc="-20" dirty="0">
                <a:solidFill>
                  <a:srgbClr val="1A1A1A"/>
                </a:solidFill>
                <a:latin typeface="Arial"/>
                <a:cs typeface="Arial"/>
              </a:rPr>
              <a:t>’</a:t>
            </a:r>
            <a:r>
              <a:rPr sz="1100" dirty="0">
                <a:solidFill>
                  <a:srgbClr val="1A1A1A"/>
                </a:solidFill>
                <a:latin typeface="Arial"/>
                <a:cs typeface="Arial"/>
              </a:rPr>
              <a:t>s</a:t>
            </a:r>
            <a:r>
              <a:rPr sz="1100" spc="-3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1A1A1A"/>
                </a:solidFill>
                <a:latin typeface="Arial"/>
                <a:cs typeface="Arial"/>
              </a:rPr>
              <a:t>1</a:t>
            </a:r>
            <a:r>
              <a:rPr sz="1050" spc="22" baseline="23809" dirty="0">
                <a:solidFill>
                  <a:srgbClr val="1A1A1A"/>
                </a:solidFill>
                <a:latin typeface="Arial"/>
                <a:cs typeface="Arial"/>
              </a:rPr>
              <a:t>s</a:t>
            </a:r>
            <a:r>
              <a:rPr sz="1050" spc="7" baseline="23809" dirty="0">
                <a:solidFill>
                  <a:srgbClr val="1A1A1A"/>
                </a:solidFill>
                <a:latin typeface="Arial"/>
                <a:cs typeface="Arial"/>
              </a:rPr>
              <a:t>t</a:t>
            </a:r>
            <a:r>
              <a:rPr sz="1050" spc="-44" baseline="23809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1A1A1A"/>
                </a:solidFill>
                <a:latin typeface="Arial"/>
                <a:cs typeface="Arial"/>
              </a:rPr>
              <a:t>w</a:t>
            </a:r>
            <a:r>
              <a:rPr sz="1100" spc="-10" dirty="0">
                <a:solidFill>
                  <a:srgbClr val="1A1A1A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1A1A1A"/>
                </a:solidFill>
                <a:latin typeface="Arial"/>
                <a:cs typeface="Arial"/>
              </a:rPr>
              <a:t>re</a:t>
            </a:r>
            <a:r>
              <a:rPr sz="1100" spc="-13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A1A1A"/>
                </a:solidFill>
                <a:latin typeface="Arial"/>
                <a:cs typeface="Arial"/>
              </a:rPr>
              <a:t>m</a:t>
            </a:r>
            <a:r>
              <a:rPr sz="1100" spc="-10" dirty="0">
                <a:solidFill>
                  <a:srgbClr val="1A1A1A"/>
                </a:solidFill>
                <a:latin typeface="Arial"/>
                <a:cs typeface="Arial"/>
              </a:rPr>
              <a:t>il</a:t>
            </a:r>
            <a:r>
              <a:rPr sz="1100" spc="-5" dirty="0">
                <a:solidFill>
                  <a:srgbClr val="1A1A1A"/>
                </a:solidFill>
                <a:latin typeface="Arial"/>
                <a:cs typeface="Arial"/>
              </a:rPr>
              <a:t>l</a:t>
            </a:r>
            <a:r>
              <a:rPr sz="1100" dirty="0">
                <a:solidFill>
                  <a:srgbClr val="1A1A1A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14566" y="2950389"/>
            <a:ext cx="171958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1A1A1A"/>
                </a:solidFill>
                <a:latin typeface="Arial"/>
                <a:cs typeface="Arial"/>
              </a:rPr>
              <a:t>E</a:t>
            </a:r>
            <a:r>
              <a:rPr sz="1100" spc="-15" dirty="0">
                <a:solidFill>
                  <a:srgbClr val="1A1A1A"/>
                </a:solidFill>
                <a:latin typeface="Arial"/>
                <a:cs typeface="Arial"/>
              </a:rPr>
              <a:t>x</a:t>
            </a:r>
            <a:r>
              <a:rPr sz="1100" dirty="0">
                <a:solidFill>
                  <a:srgbClr val="1A1A1A"/>
                </a:solidFill>
                <a:latin typeface="Arial"/>
                <a:cs typeface="Arial"/>
              </a:rPr>
              <a:t>p</a:t>
            </a:r>
            <a:r>
              <a:rPr sz="1100" spc="-5" dirty="0">
                <a:solidFill>
                  <a:srgbClr val="1A1A1A"/>
                </a:solidFill>
                <a:latin typeface="Arial"/>
                <a:cs typeface="Arial"/>
              </a:rPr>
              <a:t>a</a:t>
            </a:r>
            <a:r>
              <a:rPr sz="1100" dirty="0">
                <a:solidFill>
                  <a:srgbClr val="1A1A1A"/>
                </a:solidFill>
                <a:latin typeface="Arial"/>
                <a:cs typeface="Arial"/>
              </a:rPr>
              <a:t>ns</a:t>
            </a:r>
            <a:r>
              <a:rPr sz="1100" spc="-10" dirty="0">
                <a:solidFill>
                  <a:srgbClr val="1A1A1A"/>
                </a:solidFill>
                <a:latin typeface="Arial"/>
                <a:cs typeface="Arial"/>
              </a:rPr>
              <a:t>i</a:t>
            </a:r>
            <a:r>
              <a:rPr sz="1100" dirty="0">
                <a:solidFill>
                  <a:srgbClr val="1A1A1A"/>
                </a:solidFill>
                <a:latin typeface="Arial"/>
                <a:cs typeface="Arial"/>
              </a:rPr>
              <a:t>on</a:t>
            </a:r>
            <a:r>
              <a:rPr sz="1100" spc="-3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A1A1A"/>
                </a:solidFill>
                <a:latin typeface="Arial"/>
                <a:cs typeface="Arial"/>
              </a:rPr>
              <a:t>of</a:t>
            </a:r>
            <a:r>
              <a:rPr sz="1100" spc="-3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1A1A1A"/>
                </a:solidFill>
                <a:latin typeface="Arial"/>
                <a:cs typeface="Arial"/>
              </a:rPr>
              <a:t>DR</a:t>
            </a:r>
            <a:r>
              <a:rPr sz="1100" dirty="0">
                <a:solidFill>
                  <a:srgbClr val="1A1A1A"/>
                </a:solidFill>
                <a:latin typeface="Arial"/>
                <a:cs typeface="Arial"/>
              </a:rPr>
              <a:t>I</a:t>
            </a:r>
            <a:r>
              <a:rPr sz="1100" spc="-3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A1A1A"/>
                </a:solidFill>
                <a:latin typeface="Arial"/>
                <a:cs typeface="Arial"/>
              </a:rPr>
              <a:t>to</a:t>
            </a:r>
            <a:r>
              <a:rPr sz="1100" spc="-3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A1A1A"/>
                </a:solidFill>
                <a:latin typeface="Arial"/>
                <a:cs typeface="Arial"/>
              </a:rPr>
              <a:t>2</a:t>
            </a:r>
            <a:r>
              <a:rPr sz="1100" spc="-1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A1A1A"/>
                </a:solidFill>
                <a:latin typeface="Arial"/>
                <a:cs typeface="Arial"/>
              </a:rPr>
              <a:t>mtpa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39457" y="3915488"/>
            <a:ext cx="1799589" cy="730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40360">
              <a:lnSpc>
                <a:spcPts val="1400"/>
              </a:lnSpc>
            </a:pP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Do</a:t>
            </a:r>
            <a:r>
              <a:rPr sz="1200" spc="-15" dirty="0">
                <a:solidFill>
                  <a:srgbClr val="1A1A1A"/>
                </a:solidFill>
                <a:latin typeface="Arial"/>
                <a:cs typeface="Arial"/>
              </a:rPr>
              <a:t>w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nst</a:t>
            </a:r>
            <a:r>
              <a:rPr sz="1200" spc="-15" dirty="0">
                <a:solidFill>
                  <a:srgbClr val="1A1A1A"/>
                </a:solidFill>
                <a:latin typeface="Arial"/>
                <a:cs typeface="Arial"/>
              </a:rPr>
              <a:t>r</a:t>
            </a:r>
            <a:r>
              <a:rPr sz="1200" spc="-10" dirty="0">
                <a:solidFill>
                  <a:srgbClr val="1A1A1A"/>
                </a:solidFill>
                <a:latin typeface="Arial"/>
                <a:cs typeface="Arial"/>
              </a:rPr>
              <a:t>ea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m</a:t>
            </a:r>
            <a:r>
              <a:rPr sz="1200" spc="-9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cap</a:t>
            </a:r>
            <a:r>
              <a:rPr sz="1200" spc="-10" dirty="0">
                <a:solidFill>
                  <a:srgbClr val="1A1A1A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c</a:t>
            </a:r>
            <a:r>
              <a:rPr sz="1200" spc="-15" dirty="0">
                <a:solidFill>
                  <a:srgbClr val="1A1A1A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ty </a:t>
            </a:r>
            <a:r>
              <a:rPr sz="1200" spc="10" dirty="0">
                <a:solidFill>
                  <a:srgbClr val="1A1A1A"/>
                </a:solidFill>
                <a:latin typeface="Arial"/>
                <a:cs typeface="Arial"/>
              </a:rPr>
              <a:t>f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or</a:t>
            </a:r>
            <a:r>
              <a:rPr sz="1200" spc="-4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pro</a:t>
            </a:r>
            <a:r>
              <a:rPr sz="1200" spc="-10" dirty="0">
                <a:solidFill>
                  <a:srgbClr val="1A1A1A"/>
                </a:solidFill>
                <a:latin typeface="Arial"/>
                <a:cs typeface="Arial"/>
              </a:rPr>
              <a:t>du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c</a:t>
            </a:r>
            <a:r>
              <a:rPr sz="1200" spc="-15" dirty="0">
                <a:solidFill>
                  <a:srgbClr val="1A1A1A"/>
                </a:solidFill>
                <a:latin typeface="Arial"/>
                <a:cs typeface="Arial"/>
              </a:rPr>
              <a:t>i</a:t>
            </a:r>
            <a:r>
              <a:rPr sz="1200" spc="-10" dirty="0">
                <a:solidFill>
                  <a:srgbClr val="1A1A1A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g</a:t>
            </a:r>
            <a:r>
              <a:rPr sz="1200" spc="-6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auto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50"/>
              </a:lnSpc>
            </a:pP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co</a:t>
            </a:r>
            <a:r>
              <a:rPr sz="1200" spc="5" dirty="0">
                <a:solidFill>
                  <a:srgbClr val="1A1A1A"/>
                </a:solidFill>
                <a:latin typeface="Arial"/>
                <a:cs typeface="Arial"/>
              </a:rPr>
              <a:t>m</a:t>
            </a:r>
            <a:r>
              <a:rPr sz="1200" spc="-10" dirty="0">
                <a:solidFill>
                  <a:srgbClr val="1A1A1A"/>
                </a:solidFill>
                <a:latin typeface="Arial"/>
                <a:cs typeface="Arial"/>
              </a:rPr>
              <a:t>pon</a:t>
            </a:r>
            <a:r>
              <a:rPr sz="1200" spc="-25" dirty="0">
                <a:solidFill>
                  <a:srgbClr val="1A1A1A"/>
                </a:solidFill>
                <a:latin typeface="Arial"/>
                <a:cs typeface="Arial"/>
              </a:rPr>
              <a:t>e</a:t>
            </a:r>
            <a:r>
              <a:rPr sz="1200" spc="-10" dirty="0">
                <a:solidFill>
                  <a:srgbClr val="1A1A1A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ts,</a:t>
            </a:r>
            <a:r>
              <a:rPr sz="1200" spc="-4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pip</a:t>
            </a:r>
            <a:r>
              <a:rPr sz="1200" spc="-10" dirty="0">
                <a:solidFill>
                  <a:srgbClr val="1A1A1A"/>
                </a:solidFill>
                <a:latin typeface="Arial"/>
                <a:cs typeface="Arial"/>
              </a:rPr>
              <a:t>e</a:t>
            </a:r>
            <a:r>
              <a:rPr sz="1200" spc="-15" dirty="0">
                <a:solidFill>
                  <a:srgbClr val="1A1A1A"/>
                </a:solidFill>
                <a:latin typeface="Arial"/>
                <a:cs typeface="Arial"/>
              </a:rPr>
              <a:t>s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,</a:t>
            </a:r>
            <a:r>
              <a:rPr sz="1200" spc="-4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A1A1A"/>
                </a:solidFill>
                <a:latin typeface="Arial"/>
                <a:cs typeface="Arial"/>
              </a:rPr>
              <a:t>w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hite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10" dirty="0">
                <a:solidFill>
                  <a:srgbClr val="1A1A1A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oo</a:t>
            </a:r>
            <a:r>
              <a:rPr sz="1200" spc="-10" dirty="0">
                <a:solidFill>
                  <a:srgbClr val="1A1A1A"/>
                </a:solidFill>
                <a:latin typeface="Arial"/>
                <a:cs typeface="Arial"/>
              </a:rPr>
              <a:t>d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s,</a:t>
            </a:r>
            <a:r>
              <a:rPr sz="1200" spc="-4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cons</a:t>
            </a:r>
            <a:r>
              <a:rPr sz="1200" spc="-10" dirty="0">
                <a:solidFill>
                  <a:srgbClr val="1A1A1A"/>
                </a:solidFill>
                <a:latin typeface="Arial"/>
                <a:cs typeface="Arial"/>
              </a:rPr>
              <a:t>u</a:t>
            </a:r>
            <a:r>
              <a:rPr sz="1200" spc="-5" dirty="0">
                <a:solidFill>
                  <a:srgbClr val="1A1A1A"/>
                </a:solidFill>
                <a:latin typeface="Arial"/>
                <a:cs typeface="Arial"/>
              </a:rPr>
              <a:t>m</a:t>
            </a:r>
            <a:r>
              <a:rPr sz="1200" spc="-20" dirty="0">
                <a:solidFill>
                  <a:srgbClr val="1A1A1A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r</a:t>
            </a:r>
            <a:r>
              <a:rPr sz="1200" spc="-7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dur</a:t>
            </a:r>
            <a:r>
              <a:rPr sz="1200" spc="-15" dirty="0">
                <a:solidFill>
                  <a:srgbClr val="1A1A1A"/>
                </a:solidFill>
                <a:latin typeface="Arial"/>
                <a:cs typeface="Arial"/>
              </a:rPr>
              <a:t>a</a:t>
            </a:r>
            <a:r>
              <a:rPr sz="1200" spc="-10" dirty="0">
                <a:solidFill>
                  <a:srgbClr val="1A1A1A"/>
                </a:solidFill>
                <a:latin typeface="Arial"/>
                <a:cs typeface="Arial"/>
              </a:rPr>
              <a:t>b</a:t>
            </a:r>
            <a:r>
              <a:rPr sz="1200" spc="-15" dirty="0">
                <a:solidFill>
                  <a:srgbClr val="1A1A1A"/>
                </a:solidFill>
                <a:latin typeface="Arial"/>
                <a:cs typeface="Arial"/>
              </a:rPr>
              <a:t>l</a:t>
            </a:r>
            <a:r>
              <a:rPr sz="1200" spc="-10" dirty="0">
                <a:solidFill>
                  <a:srgbClr val="1A1A1A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0331" y="2197607"/>
            <a:ext cx="1001268" cy="1353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04972" y="1770888"/>
            <a:ext cx="426720" cy="245745"/>
          </a:xfrm>
          <a:custGeom>
            <a:avLst/>
            <a:gdLst/>
            <a:ahLst/>
            <a:cxnLst/>
            <a:rect l="l" t="t" r="r" b="b"/>
            <a:pathLst>
              <a:path w="426720" h="245744">
                <a:moveTo>
                  <a:pt x="213232" y="0"/>
                </a:moveTo>
                <a:lnTo>
                  <a:pt x="0" y="122682"/>
                </a:lnTo>
                <a:lnTo>
                  <a:pt x="213360" y="245237"/>
                </a:lnTo>
                <a:lnTo>
                  <a:pt x="426592" y="122682"/>
                </a:lnTo>
                <a:lnTo>
                  <a:pt x="213232" y="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04972" y="1892807"/>
            <a:ext cx="213360" cy="370205"/>
          </a:xfrm>
          <a:custGeom>
            <a:avLst/>
            <a:gdLst/>
            <a:ahLst/>
            <a:cxnLst/>
            <a:rect l="l" t="t" r="r" b="b"/>
            <a:pathLst>
              <a:path w="213360" h="370205">
                <a:moveTo>
                  <a:pt x="0" y="0"/>
                </a:moveTo>
                <a:lnTo>
                  <a:pt x="0" y="246761"/>
                </a:lnTo>
                <a:lnTo>
                  <a:pt x="213232" y="370204"/>
                </a:lnTo>
                <a:lnTo>
                  <a:pt x="213232" y="123443"/>
                </a:lnTo>
                <a:lnTo>
                  <a:pt x="0" y="0"/>
                </a:lnTo>
                <a:close/>
              </a:path>
            </a:pathLst>
          </a:custGeom>
          <a:solidFill>
            <a:srgbClr val="D6E2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18332" y="1892807"/>
            <a:ext cx="213360" cy="370205"/>
          </a:xfrm>
          <a:custGeom>
            <a:avLst/>
            <a:gdLst/>
            <a:ahLst/>
            <a:cxnLst/>
            <a:rect l="l" t="t" r="r" b="b"/>
            <a:pathLst>
              <a:path w="213360" h="370205">
                <a:moveTo>
                  <a:pt x="213359" y="0"/>
                </a:moveTo>
                <a:lnTo>
                  <a:pt x="0" y="123443"/>
                </a:lnTo>
                <a:lnTo>
                  <a:pt x="0" y="370204"/>
                </a:lnTo>
                <a:lnTo>
                  <a:pt x="213359" y="246761"/>
                </a:lnTo>
                <a:lnTo>
                  <a:pt x="213359" y="0"/>
                </a:lnTo>
                <a:close/>
              </a:path>
            </a:pathLst>
          </a:custGeom>
          <a:solidFill>
            <a:srgbClr val="4F60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16223" y="1661160"/>
            <a:ext cx="211454" cy="297180"/>
          </a:xfrm>
          <a:custGeom>
            <a:avLst/>
            <a:gdLst/>
            <a:ahLst/>
            <a:cxnLst/>
            <a:rect l="l" t="t" r="r" b="b"/>
            <a:pathLst>
              <a:path w="211454" h="297180">
                <a:moveTo>
                  <a:pt x="211454" y="18795"/>
                </a:moveTo>
                <a:lnTo>
                  <a:pt x="0" y="18795"/>
                </a:lnTo>
                <a:lnTo>
                  <a:pt x="0" y="235585"/>
                </a:lnTo>
                <a:lnTo>
                  <a:pt x="8254" y="259334"/>
                </a:lnTo>
                <a:lnTo>
                  <a:pt x="30987" y="278764"/>
                </a:lnTo>
                <a:lnTo>
                  <a:pt x="64515" y="291973"/>
                </a:lnTo>
                <a:lnTo>
                  <a:pt x="105663" y="296799"/>
                </a:lnTo>
                <a:lnTo>
                  <a:pt x="146812" y="291973"/>
                </a:lnTo>
                <a:lnTo>
                  <a:pt x="180466" y="278764"/>
                </a:lnTo>
                <a:lnTo>
                  <a:pt x="203073" y="259334"/>
                </a:lnTo>
                <a:lnTo>
                  <a:pt x="211454" y="235585"/>
                </a:lnTo>
                <a:lnTo>
                  <a:pt x="211454" y="18795"/>
                </a:lnTo>
                <a:close/>
              </a:path>
              <a:path w="211454" h="297180">
                <a:moveTo>
                  <a:pt x="105663" y="0"/>
                </a:moveTo>
                <a:lnTo>
                  <a:pt x="83947" y="1269"/>
                </a:lnTo>
                <a:lnTo>
                  <a:pt x="63626" y="5079"/>
                </a:lnTo>
                <a:lnTo>
                  <a:pt x="45465" y="10922"/>
                </a:lnTo>
                <a:lnTo>
                  <a:pt x="29590" y="18795"/>
                </a:lnTo>
                <a:lnTo>
                  <a:pt x="181863" y="18795"/>
                </a:lnTo>
                <a:lnTo>
                  <a:pt x="165988" y="10922"/>
                </a:lnTo>
                <a:lnTo>
                  <a:pt x="147827" y="5079"/>
                </a:lnTo>
                <a:lnTo>
                  <a:pt x="127508" y="1269"/>
                </a:lnTo>
                <a:lnTo>
                  <a:pt x="105663" y="0"/>
                </a:lnTo>
                <a:close/>
              </a:path>
            </a:pathLst>
          </a:custGeom>
          <a:solidFill>
            <a:srgbClr val="4F60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16223" y="1620011"/>
            <a:ext cx="211836" cy="2468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37916" y="1484375"/>
            <a:ext cx="563880" cy="325755"/>
          </a:xfrm>
          <a:custGeom>
            <a:avLst/>
            <a:gdLst/>
            <a:ahLst/>
            <a:cxnLst/>
            <a:rect l="l" t="t" r="r" b="b"/>
            <a:pathLst>
              <a:path w="563879" h="325755">
                <a:moveTo>
                  <a:pt x="281812" y="0"/>
                </a:moveTo>
                <a:lnTo>
                  <a:pt x="224917" y="3301"/>
                </a:lnTo>
                <a:lnTo>
                  <a:pt x="172084" y="12826"/>
                </a:lnTo>
                <a:lnTo>
                  <a:pt x="124206" y="27812"/>
                </a:lnTo>
                <a:lnTo>
                  <a:pt x="82550" y="47751"/>
                </a:lnTo>
                <a:lnTo>
                  <a:pt x="48132" y="71882"/>
                </a:lnTo>
                <a:lnTo>
                  <a:pt x="5714" y="130048"/>
                </a:lnTo>
                <a:lnTo>
                  <a:pt x="0" y="162940"/>
                </a:lnTo>
                <a:lnTo>
                  <a:pt x="5714" y="195707"/>
                </a:lnTo>
                <a:lnTo>
                  <a:pt x="48132" y="254000"/>
                </a:lnTo>
                <a:lnTo>
                  <a:pt x="82550" y="278129"/>
                </a:lnTo>
                <a:lnTo>
                  <a:pt x="124206" y="297941"/>
                </a:lnTo>
                <a:lnTo>
                  <a:pt x="172084" y="313054"/>
                </a:lnTo>
                <a:lnTo>
                  <a:pt x="224917" y="322452"/>
                </a:lnTo>
                <a:lnTo>
                  <a:pt x="281812" y="325754"/>
                </a:lnTo>
                <a:lnTo>
                  <a:pt x="338581" y="322452"/>
                </a:lnTo>
                <a:lnTo>
                  <a:pt x="391413" y="313054"/>
                </a:lnTo>
                <a:lnTo>
                  <a:pt x="439293" y="297941"/>
                </a:lnTo>
                <a:lnTo>
                  <a:pt x="480948" y="278129"/>
                </a:lnTo>
                <a:lnTo>
                  <a:pt x="515366" y="254000"/>
                </a:lnTo>
                <a:lnTo>
                  <a:pt x="557783" y="195707"/>
                </a:lnTo>
                <a:lnTo>
                  <a:pt x="563498" y="162940"/>
                </a:lnTo>
                <a:lnTo>
                  <a:pt x="557783" y="130048"/>
                </a:lnTo>
                <a:lnTo>
                  <a:pt x="515366" y="71882"/>
                </a:lnTo>
                <a:lnTo>
                  <a:pt x="480948" y="47751"/>
                </a:lnTo>
                <a:lnTo>
                  <a:pt x="439293" y="27812"/>
                </a:lnTo>
                <a:lnTo>
                  <a:pt x="391413" y="12826"/>
                </a:lnTo>
                <a:lnTo>
                  <a:pt x="338581" y="3301"/>
                </a:lnTo>
                <a:lnTo>
                  <a:pt x="281812" y="0"/>
                </a:lnTo>
                <a:close/>
              </a:path>
            </a:pathLst>
          </a:custGeom>
          <a:solidFill>
            <a:srgbClr val="434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08960" y="1185672"/>
            <a:ext cx="621665" cy="360045"/>
          </a:xfrm>
          <a:custGeom>
            <a:avLst/>
            <a:gdLst/>
            <a:ahLst/>
            <a:cxnLst/>
            <a:rect l="l" t="t" r="r" b="b"/>
            <a:pathLst>
              <a:path w="621664" h="360044">
                <a:moveTo>
                  <a:pt x="310514" y="0"/>
                </a:moveTo>
                <a:lnTo>
                  <a:pt x="254000" y="3048"/>
                </a:lnTo>
                <a:lnTo>
                  <a:pt x="179704" y="16637"/>
                </a:lnTo>
                <a:lnTo>
                  <a:pt x="129539" y="33654"/>
                </a:lnTo>
                <a:lnTo>
                  <a:pt x="85978" y="55625"/>
                </a:lnTo>
                <a:lnTo>
                  <a:pt x="50037" y="81914"/>
                </a:lnTo>
                <a:lnTo>
                  <a:pt x="22987" y="111760"/>
                </a:lnTo>
                <a:lnTo>
                  <a:pt x="0" y="179831"/>
                </a:lnTo>
                <a:lnTo>
                  <a:pt x="6350" y="216026"/>
                </a:lnTo>
                <a:lnTo>
                  <a:pt x="24383" y="249808"/>
                </a:lnTo>
                <a:lnTo>
                  <a:pt x="52958" y="280415"/>
                </a:lnTo>
                <a:lnTo>
                  <a:pt x="90931" y="306958"/>
                </a:lnTo>
                <a:lnTo>
                  <a:pt x="136906" y="328929"/>
                </a:lnTo>
                <a:lnTo>
                  <a:pt x="189611" y="345566"/>
                </a:lnTo>
                <a:lnTo>
                  <a:pt x="247903" y="355980"/>
                </a:lnTo>
                <a:lnTo>
                  <a:pt x="310514" y="359663"/>
                </a:lnTo>
                <a:lnTo>
                  <a:pt x="373125" y="355980"/>
                </a:lnTo>
                <a:lnTo>
                  <a:pt x="431418" y="345566"/>
                </a:lnTo>
                <a:lnTo>
                  <a:pt x="484250" y="328929"/>
                </a:lnTo>
                <a:lnTo>
                  <a:pt x="530225" y="306958"/>
                </a:lnTo>
                <a:lnTo>
                  <a:pt x="568070" y="280415"/>
                </a:lnTo>
                <a:lnTo>
                  <a:pt x="596773" y="249808"/>
                </a:lnTo>
                <a:lnTo>
                  <a:pt x="614934" y="216026"/>
                </a:lnTo>
                <a:lnTo>
                  <a:pt x="621156" y="179831"/>
                </a:lnTo>
                <a:lnTo>
                  <a:pt x="612648" y="137794"/>
                </a:lnTo>
                <a:lnTo>
                  <a:pt x="588390" y="99313"/>
                </a:lnTo>
                <a:lnTo>
                  <a:pt x="550417" y="65531"/>
                </a:lnTo>
                <a:lnTo>
                  <a:pt x="500634" y="37591"/>
                </a:lnTo>
                <a:lnTo>
                  <a:pt x="458850" y="21716"/>
                </a:lnTo>
                <a:lnTo>
                  <a:pt x="412750" y="9905"/>
                </a:lnTo>
                <a:lnTo>
                  <a:pt x="363092" y="2539"/>
                </a:lnTo>
                <a:lnTo>
                  <a:pt x="310514" y="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08960" y="1365503"/>
            <a:ext cx="621665" cy="407034"/>
          </a:xfrm>
          <a:custGeom>
            <a:avLst/>
            <a:gdLst/>
            <a:ahLst/>
            <a:cxnLst/>
            <a:rect l="l" t="t" r="r" b="b"/>
            <a:pathLst>
              <a:path w="621664" h="407035">
                <a:moveTo>
                  <a:pt x="0" y="0"/>
                </a:moveTo>
                <a:lnTo>
                  <a:pt x="0" y="226949"/>
                </a:lnTo>
                <a:lnTo>
                  <a:pt x="24383" y="296799"/>
                </a:lnTo>
                <a:lnTo>
                  <a:pt x="53085" y="327406"/>
                </a:lnTo>
                <a:lnTo>
                  <a:pt x="90931" y="353949"/>
                </a:lnTo>
                <a:lnTo>
                  <a:pt x="136906" y="375920"/>
                </a:lnTo>
                <a:lnTo>
                  <a:pt x="189737" y="392430"/>
                </a:lnTo>
                <a:lnTo>
                  <a:pt x="248030" y="402971"/>
                </a:lnTo>
                <a:lnTo>
                  <a:pt x="310641" y="406526"/>
                </a:lnTo>
                <a:lnTo>
                  <a:pt x="373252" y="402971"/>
                </a:lnTo>
                <a:lnTo>
                  <a:pt x="431545" y="392430"/>
                </a:lnTo>
                <a:lnTo>
                  <a:pt x="484377" y="375920"/>
                </a:lnTo>
                <a:lnTo>
                  <a:pt x="530351" y="353949"/>
                </a:lnTo>
                <a:lnTo>
                  <a:pt x="568198" y="327406"/>
                </a:lnTo>
                <a:lnTo>
                  <a:pt x="596900" y="296799"/>
                </a:lnTo>
                <a:lnTo>
                  <a:pt x="614934" y="263144"/>
                </a:lnTo>
                <a:lnTo>
                  <a:pt x="621284" y="226949"/>
                </a:lnTo>
                <a:lnTo>
                  <a:pt x="621284" y="179705"/>
                </a:lnTo>
                <a:lnTo>
                  <a:pt x="310641" y="179705"/>
                </a:lnTo>
                <a:lnTo>
                  <a:pt x="248030" y="176022"/>
                </a:lnTo>
                <a:lnTo>
                  <a:pt x="189737" y="165481"/>
                </a:lnTo>
                <a:lnTo>
                  <a:pt x="136906" y="148971"/>
                </a:lnTo>
                <a:lnTo>
                  <a:pt x="90931" y="127000"/>
                </a:lnTo>
                <a:lnTo>
                  <a:pt x="53085" y="100457"/>
                </a:lnTo>
                <a:lnTo>
                  <a:pt x="24383" y="69976"/>
                </a:lnTo>
                <a:lnTo>
                  <a:pt x="6350" y="36195"/>
                </a:lnTo>
                <a:lnTo>
                  <a:pt x="0" y="0"/>
                </a:lnTo>
                <a:close/>
              </a:path>
              <a:path w="621664" h="407035">
                <a:moveTo>
                  <a:pt x="621284" y="0"/>
                </a:moveTo>
                <a:lnTo>
                  <a:pt x="596900" y="69976"/>
                </a:lnTo>
                <a:lnTo>
                  <a:pt x="568198" y="100457"/>
                </a:lnTo>
                <a:lnTo>
                  <a:pt x="530351" y="127000"/>
                </a:lnTo>
                <a:lnTo>
                  <a:pt x="484377" y="148971"/>
                </a:lnTo>
                <a:lnTo>
                  <a:pt x="431545" y="165481"/>
                </a:lnTo>
                <a:lnTo>
                  <a:pt x="373252" y="176022"/>
                </a:lnTo>
                <a:lnTo>
                  <a:pt x="310641" y="179705"/>
                </a:lnTo>
                <a:lnTo>
                  <a:pt x="621284" y="179705"/>
                </a:lnTo>
                <a:lnTo>
                  <a:pt x="621284" y="0"/>
                </a:lnTo>
                <a:close/>
              </a:path>
            </a:pathLst>
          </a:custGeom>
          <a:solidFill>
            <a:srgbClr val="769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42132" y="1185672"/>
            <a:ext cx="267970" cy="113030"/>
          </a:xfrm>
          <a:custGeom>
            <a:avLst/>
            <a:gdLst/>
            <a:ahLst/>
            <a:cxnLst/>
            <a:rect l="l" t="t" r="r" b="b"/>
            <a:pathLst>
              <a:path w="267970" h="113030">
                <a:moveTo>
                  <a:pt x="77723" y="0"/>
                </a:moveTo>
                <a:lnTo>
                  <a:pt x="21081" y="3048"/>
                </a:lnTo>
                <a:lnTo>
                  <a:pt x="0" y="21843"/>
                </a:lnTo>
                <a:lnTo>
                  <a:pt x="1904" y="29972"/>
                </a:lnTo>
                <a:lnTo>
                  <a:pt x="34543" y="63245"/>
                </a:lnTo>
                <a:lnTo>
                  <a:pt x="105282" y="95503"/>
                </a:lnTo>
                <a:lnTo>
                  <a:pt x="163448" y="112522"/>
                </a:lnTo>
                <a:lnTo>
                  <a:pt x="187451" y="109347"/>
                </a:lnTo>
                <a:lnTo>
                  <a:pt x="237997" y="83819"/>
                </a:lnTo>
                <a:lnTo>
                  <a:pt x="264413" y="55879"/>
                </a:lnTo>
                <a:lnTo>
                  <a:pt x="267969" y="42290"/>
                </a:lnTo>
                <a:lnTo>
                  <a:pt x="267842" y="37973"/>
                </a:lnTo>
                <a:lnTo>
                  <a:pt x="226059" y="21970"/>
                </a:lnTo>
                <a:lnTo>
                  <a:pt x="179958" y="10032"/>
                </a:lnTo>
                <a:lnTo>
                  <a:pt x="130175" y="2539"/>
                </a:lnTo>
                <a:lnTo>
                  <a:pt x="77723" y="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87267" y="1175003"/>
            <a:ext cx="264795" cy="153670"/>
          </a:xfrm>
          <a:custGeom>
            <a:avLst/>
            <a:gdLst/>
            <a:ahLst/>
            <a:cxnLst/>
            <a:rect l="l" t="t" r="r" b="b"/>
            <a:pathLst>
              <a:path w="264795" h="153669">
                <a:moveTo>
                  <a:pt x="264541" y="23495"/>
                </a:moveTo>
                <a:lnTo>
                  <a:pt x="0" y="23495"/>
                </a:lnTo>
                <a:lnTo>
                  <a:pt x="0" y="76708"/>
                </a:lnTo>
                <a:lnTo>
                  <a:pt x="10414" y="106553"/>
                </a:lnTo>
                <a:lnTo>
                  <a:pt x="38735" y="130937"/>
                </a:lnTo>
                <a:lnTo>
                  <a:pt x="80772" y="147320"/>
                </a:lnTo>
                <a:lnTo>
                  <a:pt x="132207" y="153288"/>
                </a:lnTo>
                <a:lnTo>
                  <a:pt x="183769" y="147320"/>
                </a:lnTo>
                <a:lnTo>
                  <a:pt x="225806" y="130810"/>
                </a:lnTo>
                <a:lnTo>
                  <a:pt x="254127" y="106425"/>
                </a:lnTo>
                <a:lnTo>
                  <a:pt x="264496" y="76708"/>
                </a:lnTo>
                <a:lnTo>
                  <a:pt x="264541" y="23495"/>
                </a:lnTo>
                <a:close/>
              </a:path>
              <a:path w="264795" h="153669">
                <a:moveTo>
                  <a:pt x="132207" y="0"/>
                </a:moveTo>
                <a:lnTo>
                  <a:pt x="105029" y="1650"/>
                </a:lnTo>
                <a:lnTo>
                  <a:pt x="79629" y="6350"/>
                </a:lnTo>
                <a:lnTo>
                  <a:pt x="56896" y="13716"/>
                </a:lnTo>
                <a:lnTo>
                  <a:pt x="37084" y="23495"/>
                </a:lnTo>
                <a:lnTo>
                  <a:pt x="227457" y="23495"/>
                </a:lnTo>
                <a:lnTo>
                  <a:pt x="207772" y="13716"/>
                </a:lnTo>
                <a:lnTo>
                  <a:pt x="184912" y="6350"/>
                </a:lnTo>
                <a:lnTo>
                  <a:pt x="159512" y="1650"/>
                </a:lnTo>
                <a:lnTo>
                  <a:pt x="132207" y="0"/>
                </a:lnTo>
                <a:close/>
              </a:path>
            </a:pathLst>
          </a:custGeom>
          <a:solidFill>
            <a:srgbClr val="4F60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88791" y="1124711"/>
            <a:ext cx="262255" cy="152400"/>
          </a:xfrm>
          <a:custGeom>
            <a:avLst/>
            <a:gdLst/>
            <a:ahLst/>
            <a:cxnLst/>
            <a:rect l="l" t="t" r="r" b="b"/>
            <a:pathLst>
              <a:path w="262254" h="152400">
                <a:moveTo>
                  <a:pt x="131063" y="0"/>
                </a:moveTo>
                <a:lnTo>
                  <a:pt x="80010" y="5968"/>
                </a:lnTo>
                <a:lnTo>
                  <a:pt x="38354" y="22225"/>
                </a:lnTo>
                <a:lnTo>
                  <a:pt x="10287" y="46354"/>
                </a:lnTo>
                <a:lnTo>
                  <a:pt x="0" y="75946"/>
                </a:lnTo>
                <a:lnTo>
                  <a:pt x="10287" y="105410"/>
                </a:lnTo>
                <a:lnTo>
                  <a:pt x="38354" y="129539"/>
                </a:lnTo>
                <a:lnTo>
                  <a:pt x="80010" y="145923"/>
                </a:lnTo>
                <a:lnTo>
                  <a:pt x="131063" y="151891"/>
                </a:lnTo>
                <a:lnTo>
                  <a:pt x="182118" y="145923"/>
                </a:lnTo>
                <a:lnTo>
                  <a:pt x="223774" y="129539"/>
                </a:lnTo>
                <a:lnTo>
                  <a:pt x="251841" y="105410"/>
                </a:lnTo>
                <a:lnTo>
                  <a:pt x="262128" y="75946"/>
                </a:lnTo>
                <a:lnTo>
                  <a:pt x="251841" y="46354"/>
                </a:lnTo>
                <a:lnTo>
                  <a:pt x="223774" y="22225"/>
                </a:lnTo>
                <a:lnTo>
                  <a:pt x="182118" y="5968"/>
                </a:lnTo>
                <a:lnTo>
                  <a:pt x="131063" y="0"/>
                </a:lnTo>
                <a:close/>
              </a:path>
            </a:pathLst>
          </a:custGeom>
          <a:solidFill>
            <a:srgbClr val="434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25367" y="1146047"/>
            <a:ext cx="188975" cy="1097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48583" y="1571244"/>
            <a:ext cx="67056" cy="1112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08960" y="1365503"/>
            <a:ext cx="621665" cy="214629"/>
          </a:xfrm>
          <a:custGeom>
            <a:avLst/>
            <a:gdLst/>
            <a:ahLst/>
            <a:cxnLst/>
            <a:rect l="l" t="t" r="r" b="b"/>
            <a:pathLst>
              <a:path w="621664" h="214630">
                <a:moveTo>
                  <a:pt x="0" y="0"/>
                </a:moveTo>
                <a:lnTo>
                  <a:pt x="0" y="37084"/>
                </a:lnTo>
                <a:lnTo>
                  <a:pt x="24383" y="106172"/>
                </a:lnTo>
                <a:lnTo>
                  <a:pt x="53085" y="136271"/>
                </a:lnTo>
                <a:lnTo>
                  <a:pt x="90931" y="162560"/>
                </a:lnTo>
                <a:lnTo>
                  <a:pt x="136906" y="184150"/>
                </a:lnTo>
                <a:lnTo>
                  <a:pt x="189737" y="200533"/>
                </a:lnTo>
                <a:lnTo>
                  <a:pt x="248030" y="210820"/>
                </a:lnTo>
                <a:lnTo>
                  <a:pt x="310641" y="214503"/>
                </a:lnTo>
                <a:lnTo>
                  <a:pt x="373252" y="210820"/>
                </a:lnTo>
                <a:lnTo>
                  <a:pt x="431545" y="200533"/>
                </a:lnTo>
                <a:lnTo>
                  <a:pt x="484377" y="184150"/>
                </a:lnTo>
                <a:lnTo>
                  <a:pt x="493302" y="179959"/>
                </a:lnTo>
                <a:lnTo>
                  <a:pt x="310641" y="179959"/>
                </a:lnTo>
                <a:lnTo>
                  <a:pt x="248030" y="176403"/>
                </a:lnTo>
                <a:lnTo>
                  <a:pt x="189737" y="165862"/>
                </a:lnTo>
                <a:lnTo>
                  <a:pt x="136906" y="149225"/>
                </a:lnTo>
                <a:lnTo>
                  <a:pt x="90931" y="127254"/>
                </a:lnTo>
                <a:lnTo>
                  <a:pt x="53085" y="100584"/>
                </a:lnTo>
                <a:lnTo>
                  <a:pt x="24383" y="70104"/>
                </a:lnTo>
                <a:lnTo>
                  <a:pt x="6350" y="36322"/>
                </a:lnTo>
                <a:lnTo>
                  <a:pt x="0" y="0"/>
                </a:lnTo>
                <a:close/>
              </a:path>
              <a:path w="621664" h="214630">
                <a:moveTo>
                  <a:pt x="621284" y="126"/>
                </a:moveTo>
                <a:lnTo>
                  <a:pt x="596900" y="70104"/>
                </a:lnTo>
                <a:lnTo>
                  <a:pt x="568198" y="100711"/>
                </a:lnTo>
                <a:lnTo>
                  <a:pt x="530351" y="127254"/>
                </a:lnTo>
                <a:lnTo>
                  <a:pt x="484377" y="149225"/>
                </a:lnTo>
                <a:lnTo>
                  <a:pt x="431545" y="165862"/>
                </a:lnTo>
                <a:lnTo>
                  <a:pt x="373252" y="176403"/>
                </a:lnTo>
                <a:lnTo>
                  <a:pt x="310641" y="179959"/>
                </a:lnTo>
                <a:lnTo>
                  <a:pt x="493302" y="179959"/>
                </a:lnTo>
                <a:lnTo>
                  <a:pt x="530351" y="162560"/>
                </a:lnTo>
                <a:lnTo>
                  <a:pt x="568198" y="136271"/>
                </a:lnTo>
                <a:lnTo>
                  <a:pt x="596900" y="106172"/>
                </a:lnTo>
                <a:lnTo>
                  <a:pt x="621284" y="37084"/>
                </a:lnTo>
                <a:lnTo>
                  <a:pt x="621284" y="126"/>
                </a:lnTo>
                <a:close/>
              </a:path>
            </a:pathLst>
          </a:custGeom>
          <a:solidFill>
            <a:srgbClr val="434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51859" y="2089404"/>
            <a:ext cx="188975" cy="1798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78222" y="1948972"/>
            <a:ext cx="1447800" cy="10881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02208" y="2403348"/>
            <a:ext cx="0" cy="12192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0"/>
                </a:moveTo>
                <a:lnTo>
                  <a:pt x="0" y="121793"/>
                </a:lnTo>
              </a:path>
            </a:pathLst>
          </a:custGeom>
          <a:ln w="54864">
            <a:solidFill>
              <a:srgbClr val="F479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95800" y="900700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316"/>
                </a:lnTo>
              </a:path>
            </a:pathLst>
          </a:custGeom>
          <a:ln w="54864">
            <a:solidFill>
              <a:srgbClr val="4FA9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588510" y="911051"/>
            <a:ext cx="2005964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  <a:tabLst>
                <a:tab pos="1140460" algn="l"/>
              </a:tabLst>
            </a:pPr>
            <a:r>
              <a:rPr sz="800" b="1" spc="-5" dirty="0">
                <a:latin typeface="Arial"/>
                <a:cs typeface="Arial"/>
              </a:rPr>
              <a:t>C</a:t>
            </a:r>
            <a:r>
              <a:rPr sz="800" b="1" dirty="0">
                <a:latin typeface="Arial"/>
                <a:cs typeface="Arial"/>
              </a:rPr>
              <a:t>urr</a:t>
            </a:r>
            <a:r>
              <a:rPr sz="800" b="1" spc="-5" dirty="0">
                <a:latin typeface="Arial"/>
                <a:cs typeface="Arial"/>
              </a:rPr>
              <a:t>e</a:t>
            </a:r>
            <a:r>
              <a:rPr sz="800" b="1" dirty="0">
                <a:latin typeface="Arial"/>
                <a:cs typeface="Arial"/>
              </a:rPr>
              <a:t>nt</a:t>
            </a:r>
            <a:r>
              <a:rPr sz="800" b="1" spc="-35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ca</a:t>
            </a:r>
            <a:r>
              <a:rPr sz="800" b="1" dirty="0">
                <a:latin typeface="Arial"/>
                <a:cs typeface="Arial"/>
              </a:rPr>
              <a:t>pa</a:t>
            </a:r>
            <a:r>
              <a:rPr sz="800" b="1" spc="-10" dirty="0">
                <a:latin typeface="Arial"/>
                <a:cs typeface="Arial"/>
              </a:rPr>
              <a:t>c</a:t>
            </a:r>
            <a:r>
              <a:rPr sz="800" b="1" dirty="0">
                <a:latin typeface="Arial"/>
                <a:cs typeface="Arial"/>
              </a:rPr>
              <a:t>i</a:t>
            </a:r>
            <a:r>
              <a:rPr sz="800" b="1" spc="-5" dirty="0">
                <a:latin typeface="Arial"/>
                <a:cs typeface="Arial"/>
              </a:rPr>
              <a:t>t</a:t>
            </a:r>
            <a:r>
              <a:rPr sz="800" b="1" dirty="0">
                <a:latin typeface="Arial"/>
                <a:cs typeface="Arial"/>
              </a:rPr>
              <a:t>y	Future</a:t>
            </a:r>
            <a:r>
              <a:rPr sz="800" b="1" spc="-120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ca</a:t>
            </a:r>
            <a:r>
              <a:rPr sz="800" b="1" dirty="0">
                <a:latin typeface="Arial"/>
                <a:cs typeface="Arial"/>
              </a:rPr>
              <a:t>pa</a:t>
            </a:r>
            <a:r>
              <a:rPr sz="800" b="1" spc="-10" dirty="0">
                <a:latin typeface="Arial"/>
                <a:cs typeface="Arial"/>
              </a:rPr>
              <a:t>c</a:t>
            </a:r>
            <a:r>
              <a:rPr sz="800" b="1" dirty="0">
                <a:latin typeface="Arial"/>
                <a:cs typeface="Arial"/>
              </a:rPr>
              <a:t>i</a:t>
            </a:r>
            <a:r>
              <a:rPr sz="800" b="1" spc="-5" dirty="0">
                <a:latin typeface="Arial"/>
                <a:cs typeface="Arial"/>
              </a:rPr>
              <a:t>t</a:t>
            </a:r>
            <a:r>
              <a:rPr sz="800" b="1" dirty="0">
                <a:latin typeface="Arial"/>
                <a:cs typeface="Arial"/>
              </a:rPr>
              <a:t>y</a:t>
            </a:r>
            <a:endParaRPr sz="800" dirty="0">
              <a:latin typeface="Arial"/>
              <a:cs typeface="Arial"/>
            </a:endParaRPr>
          </a:p>
          <a:p>
            <a:pPr marL="492125">
              <a:lnSpc>
                <a:spcPts val="1675"/>
              </a:lnSpc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57998" y="940129"/>
            <a:ext cx="18288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spc="-20" dirty="0">
                <a:solidFill>
                  <a:srgbClr val="1A1A1A"/>
                </a:solidFill>
                <a:latin typeface="Arial"/>
                <a:cs typeface="Arial"/>
              </a:rPr>
              <a:t>Fo</a:t>
            </a:r>
            <a:r>
              <a:rPr lang="en-US" sz="1400" b="1" spc="-15" dirty="0">
                <a:solidFill>
                  <a:srgbClr val="1A1A1A"/>
                </a:solidFill>
                <a:latin typeface="Arial"/>
                <a:cs typeface="Arial"/>
              </a:rPr>
              <a:t>c</a:t>
            </a:r>
            <a:r>
              <a:rPr lang="en-US" sz="1400" b="1" spc="-20" dirty="0">
                <a:solidFill>
                  <a:srgbClr val="1A1A1A"/>
                </a:solidFill>
                <a:latin typeface="Arial"/>
                <a:cs typeface="Arial"/>
              </a:rPr>
              <a:t>u</a:t>
            </a:r>
            <a:r>
              <a:rPr lang="en-US" sz="1400" b="1" dirty="0">
                <a:solidFill>
                  <a:srgbClr val="1A1A1A"/>
                </a:solidFill>
                <a:latin typeface="Arial"/>
                <a:cs typeface="Arial"/>
              </a:rPr>
              <a:t>s</a:t>
            </a:r>
            <a:r>
              <a:rPr lang="en-US" sz="1400" b="1" spc="-3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srgbClr val="1A1A1A"/>
                </a:solidFill>
                <a:latin typeface="Arial"/>
                <a:cs typeface="Arial"/>
              </a:rPr>
              <a:t>o</a:t>
            </a:r>
            <a:r>
              <a:rPr lang="en-US" sz="1400" b="1" dirty="0">
                <a:solidFill>
                  <a:srgbClr val="1A1A1A"/>
                </a:solidFill>
                <a:latin typeface="Arial"/>
                <a:cs typeface="Arial"/>
              </a:rPr>
              <a:t>n</a:t>
            </a:r>
            <a:r>
              <a:rPr lang="en-US" sz="1400" b="1" spc="-8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lang="en-US" sz="1400" b="1" spc="-20" dirty="0">
                <a:solidFill>
                  <a:srgbClr val="1A1A1A"/>
                </a:solidFill>
                <a:latin typeface="Arial"/>
                <a:cs typeface="Arial"/>
              </a:rPr>
              <a:t>bu</a:t>
            </a:r>
            <a:r>
              <a:rPr lang="en-US" sz="1400" b="1" spc="-10" dirty="0">
                <a:solidFill>
                  <a:srgbClr val="1A1A1A"/>
                </a:solidFill>
                <a:latin typeface="Arial"/>
                <a:cs typeface="Arial"/>
              </a:rPr>
              <a:t>il</a:t>
            </a:r>
            <a:r>
              <a:rPr lang="en-US" sz="1400" b="1" spc="-20" dirty="0">
                <a:solidFill>
                  <a:srgbClr val="1A1A1A"/>
                </a:solidFill>
                <a:latin typeface="Arial"/>
                <a:cs typeface="Arial"/>
              </a:rPr>
              <a:t>d</a:t>
            </a:r>
            <a:r>
              <a:rPr lang="en-US" sz="1400" b="1" spc="-10" dirty="0">
                <a:solidFill>
                  <a:srgbClr val="1A1A1A"/>
                </a:solidFill>
                <a:latin typeface="Arial"/>
                <a:cs typeface="Arial"/>
              </a:rPr>
              <a:t>i</a:t>
            </a:r>
            <a:r>
              <a:rPr lang="en-US" sz="1400" b="1" spc="-20" dirty="0">
                <a:solidFill>
                  <a:srgbClr val="1A1A1A"/>
                </a:solidFill>
                <a:latin typeface="Arial"/>
                <a:cs typeface="Arial"/>
              </a:rPr>
              <a:t>n</a:t>
            </a:r>
            <a:r>
              <a:rPr lang="en-US" sz="1400" b="1" dirty="0">
                <a:solidFill>
                  <a:srgbClr val="1A1A1A"/>
                </a:solidFill>
                <a:latin typeface="Arial"/>
                <a:cs typeface="Arial"/>
              </a:rPr>
              <a:t>g </a:t>
            </a:r>
            <a:r>
              <a:rPr sz="1400" b="1" spc="-75" dirty="0" smtClean="0">
                <a:solidFill>
                  <a:srgbClr val="1A1A1A"/>
                </a:solidFill>
                <a:latin typeface="Arial"/>
                <a:cs typeface="Arial"/>
              </a:rPr>
              <a:t>V</a:t>
            </a:r>
            <a:r>
              <a:rPr sz="1400" b="1" dirty="0" smtClean="0">
                <a:solidFill>
                  <a:srgbClr val="1A1A1A"/>
                </a:solidFill>
                <a:latin typeface="Arial"/>
                <a:cs typeface="Arial"/>
              </a:rPr>
              <a:t>al</a:t>
            </a:r>
            <a:r>
              <a:rPr sz="1400" b="1" spc="-10" dirty="0" smtClean="0">
                <a:solidFill>
                  <a:srgbClr val="1A1A1A"/>
                </a:solidFill>
                <a:latin typeface="Arial"/>
                <a:cs typeface="Arial"/>
              </a:rPr>
              <a:t>u</a:t>
            </a:r>
            <a:r>
              <a:rPr sz="1400" b="1" dirty="0" smtClean="0">
                <a:solidFill>
                  <a:srgbClr val="1A1A1A"/>
                </a:solidFill>
                <a:latin typeface="Arial"/>
                <a:cs typeface="Arial"/>
              </a:rPr>
              <a:t>e</a:t>
            </a:r>
            <a:r>
              <a:rPr sz="1400" b="1" spc="-55" dirty="0" smtClean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1A1A"/>
                </a:solidFill>
                <a:latin typeface="Arial"/>
                <a:cs typeface="Arial"/>
              </a:rPr>
              <a:t>c</a:t>
            </a:r>
            <a:r>
              <a:rPr sz="1400" b="1" spc="-10" dirty="0">
                <a:solidFill>
                  <a:srgbClr val="1A1A1A"/>
                </a:solidFill>
                <a:latin typeface="Arial"/>
                <a:cs typeface="Arial"/>
              </a:rPr>
              <a:t>h</a:t>
            </a:r>
            <a:r>
              <a:rPr sz="1400" b="1" dirty="0">
                <a:solidFill>
                  <a:srgbClr val="1A1A1A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1A1A1A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1A1A1A"/>
                </a:solidFill>
                <a:latin typeface="Arial"/>
                <a:cs typeface="Arial"/>
              </a:rPr>
              <a:t>n </a:t>
            </a:r>
            <a:r>
              <a:rPr sz="1400" b="1" spc="-4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A1A1A"/>
                </a:solidFill>
                <a:latin typeface="Arial"/>
                <a:cs typeface="Arial"/>
              </a:rPr>
              <a:t>C</a:t>
            </a:r>
            <a:r>
              <a:rPr sz="1400" b="1" dirty="0">
                <a:solidFill>
                  <a:srgbClr val="1A1A1A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1A1A1A"/>
                </a:solidFill>
                <a:latin typeface="Arial"/>
                <a:cs typeface="Arial"/>
              </a:rPr>
              <a:t>p</a:t>
            </a:r>
            <a:r>
              <a:rPr sz="1400" b="1" spc="-15" dirty="0">
                <a:solidFill>
                  <a:srgbClr val="1A1A1A"/>
                </a:solidFill>
                <a:latin typeface="Arial"/>
                <a:cs typeface="Arial"/>
              </a:rPr>
              <a:t>ac</a:t>
            </a:r>
            <a:r>
              <a:rPr sz="1400" b="1" spc="-10" dirty="0">
                <a:solidFill>
                  <a:srgbClr val="1A1A1A"/>
                </a:solidFill>
                <a:latin typeface="Arial"/>
                <a:cs typeface="Arial"/>
              </a:rPr>
              <a:t>i</a:t>
            </a:r>
            <a:r>
              <a:rPr sz="1400" b="1" spc="-15" dirty="0">
                <a:solidFill>
                  <a:srgbClr val="1A1A1A"/>
                </a:solidFill>
                <a:latin typeface="Arial"/>
                <a:cs typeface="Arial"/>
              </a:rPr>
              <a:t>t</a:t>
            </a:r>
            <a:r>
              <a:rPr sz="1400" b="1" dirty="0">
                <a:solidFill>
                  <a:srgbClr val="1A1A1A"/>
                </a:solidFill>
                <a:latin typeface="Arial"/>
                <a:cs typeface="Arial"/>
              </a:rPr>
              <a:t>y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14566" y="1723188"/>
            <a:ext cx="126682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1A1A1A"/>
                </a:solidFill>
                <a:latin typeface="Arial"/>
                <a:cs typeface="Arial"/>
              </a:rPr>
              <a:t>6</a:t>
            </a:r>
            <a:r>
              <a:rPr sz="1100" spc="-20" dirty="0">
                <a:solidFill>
                  <a:srgbClr val="1A1A1A"/>
                </a:solidFill>
                <a:latin typeface="Arial"/>
                <a:cs typeface="Arial"/>
              </a:rPr>
              <a:t> M</a:t>
            </a:r>
            <a:r>
              <a:rPr sz="1100" spc="5" dirty="0">
                <a:solidFill>
                  <a:srgbClr val="1A1A1A"/>
                </a:solidFill>
                <a:latin typeface="Arial"/>
                <a:cs typeface="Arial"/>
              </a:rPr>
              <a:t>T</a:t>
            </a:r>
            <a:r>
              <a:rPr sz="1100" spc="-5" dirty="0">
                <a:solidFill>
                  <a:srgbClr val="1A1A1A"/>
                </a:solidFill>
                <a:latin typeface="Arial"/>
                <a:cs typeface="Arial"/>
              </a:rPr>
              <a:t>P</a:t>
            </a:r>
            <a:r>
              <a:rPr sz="1100" dirty="0">
                <a:solidFill>
                  <a:srgbClr val="1A1A1A"/>
                </a:solidFill>
                <a:latin typeface="Arial"/>
                <a:cs typeface="Arial"/>
              </a:rPr>
              <a:t>A</a:t>
            </a:r>
            <a:r>
              <a:rPr sz="1100" spc="-2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1A1A1A"/>
                </a:solidFill>
                <a:latin typeface="Arial"/>
                <a:cs typeface="Arial"/>
              </a:rPr>
              <a:t>P</a:t>
            </a:r>
            <a:r>
              <a:rPr sz="1100" dirty="0">
                <a:solidFill>
                  <a:srgbClr val="1A1A1A"/>
                </a:solidFill>
                <a:latin typeface="Arial"/>
                <a:cs typeface="Arial"/>
              </a:rPr>
              <a:t>e</a:t>
            </a:r>
            <a:r>
              <a:rPr sz="1100" spc="-10" dirty="0">
                <a:solidFill>
                  <a:srgbClr val="1A1A1A"/>
                </a:solidFill>
                <a:latin typeface="Arial"/>
                <a:cs typeface="Arial"/>
              </a:rPr>
              <a:t>ll</a:t>
            </a:r>
            <a:r>
              <a:rPr sz="1100" dirty="0">
                <a:solidFill>
                  <a:srgbClr val="1A1A1A"/>
                </a:solidFill>
                <a:latin typeface="Arial"/>
                <a:cs typeface="Arial"/>
              </a:rPr>
              <a:t>et</a:t>
            </a:r>
            <a:r>
              <a:rPr sz="1100" spc="-1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1A1A1A"/>
                </a:solidFill>
                <a:latin typeface="Arial"/>
                <a:cs typeface="Arial"/>
              </a:rPr>
              <a:t>P</a:t>
            </a:r>
            <a:r>
              <a:rPr sz="1100" spc="-10" dirty="0">
                <a:solidFill>
                  <a:srgbClr val="1A1A1A"/>
                </a:solidFill>
                <a:latin typeface="Arial"/>
                <a:cs typeface="Arial"/>
              </a:rPr>
              <a:t>l</a:t>
            </a:r>
            <a:r>
              <a:rPr sz="1100" dirty="0">
                <a:solidFill>
                  <a:srgbClr val="1A1A1A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1A1A1A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1A1A1A"/>
                </a:solidFill>
                <a:latin typeface="Arial"/>
                <a:cs typeface="Arial"/>
              </a:rPr>
              <a:t>t</a:t>
            </a:r>
            <a:endParaRPr sz="11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814566" y="2076756"/>
            <a:ext cx="168910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1A1A1A"/>
                </a:solidFill>
                <a:latin typeface="Arial"/>
                <a:cs typeface="Arial"/>
              </a:rPr>
              <a:t>3</a:t>
            </a:r>
            <a:r>
              <a:rPr sz="1100" spc="-5" dirty="0">
                <a:solidFill>
                  <a:srgbClr val="1A1A1A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1A1A1A"/>
                </a:solidFill>
                <a:latin typeface="Arial"/>
                <a:cs typeface="Arial"/>
              </a:rPr>
              <a:t>0</a:t>
            </a:r>
            <a:r>
              <a:rPr sz="1100" spc="-3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1A1A1A"/>
                </a:solidFill>
                <a:latin typeface="Arial"/>
                <a:cs typeface="Arial"/>
              </a:rPr>
              <a:t>M</a:t>
            </a:r>
            <a:r>
              <a:rPr sz="1100" dirty="0">
                <a:solidFill>
                  <a:srgbClr val="1A1A1A"/>
                </a:solidFill>
                <a:latin typeface="Arial"/>
                <a:cs typeface="Arial"/>
              </a:rPr>
              <a:t>W</a:t>
            </a:r>
            <a:r>
              <a:rPr sz="1100" spc="-1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1A1A1A"/>
                </a:solidFill>
                <a:latin typeface="Arial"/>
                <a:cs typeface="Arial"/>
              </a:rPr>
              <a:t>S</a:t>
            </a:r>
            <a:r>
              <a:rPr sz="1100" dirty="0">
                <a:solidFill>
                  <a:srgbClr val="1A1A1A"/>
                </a:solidFill>
                <a:latin typeface="Arial"/>
                <a:cs typeface="Arial"/>
              </a:rPr>
              <a:t>o</a:t>
            </a:r>
            <a:r>
              <a:rPr sz="1100" spc="-10" dirty="0">
                <a:solidFill>
                  <a:srgbClr val="1A1A1A"/>
                </a:solidFill>
                <a:latin typeface="Arial"/>
                <a:cs typeface="Arial"/>
              </a:rPr>
              <a:t>l</a:t>
            </a:r>
            <a:r>
              <a:rPr sz="1100" dirty="0">
                <a:solidFill>
                  <a:srgbClr val="1A1A1A"/>
                </a:solidFill>
                <a:latin typeface="Arial"/>
                <a:cs typeface="Arial"/>
              </a:rPr>
              <a:t>ar</a:t>
            </a:r>
            <a:r>
              <a:rPr sz="1100" spc="-3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1A1A1A"/>
                </a:solidFill>
                <a:latin typeface="Arial"/>
                <a:cs typeface="Arial"/>
              </a:rPr>
              <a:t>P</a:t>
            </a:r>
            <a:r>
              <a:rPr sz="1100" dirty="0">
                <a:solidFill>
                  <a:srgbClr val="1A1A1A"/>
                </a:solidFill>
                <a:latin typeface="Arial"/>
                <a:cs typeface="Arial"/>
              </a:rPr>
              <a:t>o</a:t>
            </a:r>
            <a:r>
              <a:rPr sz="1100" spc="-20" dirty="0">
                <a:solidFill>
                  <a:srgbClr val="1A1A1A"/>
                </a:solidFill>
                <a:latin typeface="Arial"/>
                <a:cs typeface="Arial"/>
              </a:rPr>
              <a:t>w</a:t>
            </a:r>
            <a:r>
              <a:rPr sz="1100" dirty="0">
                <a:solidFill>
                  <a:srgbClr val="1A1A1A"/>
                </a:solidFill>
                <a:latin typeface="Arial"/>
                <a:cs typeface="Arial"/>
              </a:rPr>
              <a:t>er</a:t>
            </a:r>
            <a:r>
              <a:rPr sz="1100" spc="-2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1A1A1A"/>
                </a:solidFill>
                <a:latin typeface="Arial"/>
                <a:cs typeface="Arial"/>
              </a:rPr>
              <a:t>P</a:t>
            </a:r>
            <a:r>
              <a:rPr sz="1100" spc="-10" dirty="0">
                <a:solidFill>
                  <a:srgbClr val="1A1A1A"/>
                </a:solidFill>
                <a:latin typeface="Arial"/>
                <a:cs typeface="Arial"/>
              </a:rPr>
              <a:t>l</a:t>
            </a:r>
            <a:r>
              <a:rPr sz="1100" dirty="0">
                <a:solidFill>
                  <a:srgbClr val="1A1A1A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1A1A1A"/>
                </a:solidFill>
                <a:latin typeface="Arial"/>
                <a:cs typeface="Arial"/>
              </a:rPr>
              <a:t>n</a:t>
            </a:r>
            <a:r>
              <a:rPr sz="1100" dirty="0">
                <a:solidFill>
                  <a:srgbClr val="1A1A1A"/>
                </a:solidFill>
                <a:latin typeface="Arial"/>
                <a:cs typeface="Arial"/>
              </a:rPr>
              <a:t>t</a:t>
            </a:r>
            <a:endParaRPr sz="11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57022" y="188734"/>
            <a:ext cx="57918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Tahoma"/>
                <a:cs typeface="Tahoma"/>
              </a:rPr>
              <a:t>Soha</a:t>
            </a:r>
            <a:r>
              <a:rPr sz="1600" b="1" spc="-5" dirty="0">
                <a:latin typeface="Tahoma"/>
                <a:cs typeface="Tahoma"/>
              </a:rPr>
              <a:t>r</a:t>
            </a:r>
            <a:r>
              <a:rPr sz="1600" b="1" spc="-10" dirty="0">
                <a:latin typeface="Tahoma"/>
                <a:cs typeface="Tahoma"/>
              </a:rPr>
              <a:t>:</a:t>
            </a:r>
            <a:r>
              <a:rPr sz="1600" b="1" spc="30" dirty="0">
                <a:latin typeface="Tahoma"/>
                <a:cs typeface="Tahoma"/>
              </a:rPr>
              <a:t> </a:t>
            </a:r>
            <a:r>
              <a:rPr sz="1600" b="1" spc="-15" dirty="0">
                <a:latin typeface="Tahoma"/>
                <a:cs typeface="Tahoma"/>
              </a:rPr>
              <a:t>Exp</a:t>
            </a:r>
            <a:r>
              <a:rPr sz="1600" b="1" spc="-10" dirty="0">
                <a:latin typeface="Tahoma"/>
                <a:cs typeface="Tahoma"/>
              </a:rPr>
              <a:t>a</a:t>
            </a:r>
            <a:r>
              <a:rPr sz="1600" b="1" spc="-20" dirty="0">
                <a:latin typeface="Tahoma"/>
                <a:cs typeface="Tahoma"/>
              </a:rPr>
              <a:t>ns</a:t>
            </a:r>
            <a:r>
              <a:rPr sz="1600" b="1" spc="-10" dirty="0">
                <a:latin typeface="Tahoma"/>
                <a:cs typeface="Tahoma"/>
              </a:rPr>
              <a:t>ion</a:t>
            </a:r>
            <a:r>
              <a:rPr sz="1600" b="1" spc="40" dirty="0">
                <a:latin typeface="Tahoma"/>
                <a:cs typeface="Tahoma"/>
              </a:rPr>
              <a:t> </a:t>
            </a:r>
            <a:r>
              <a:rPr sz="1600" b="1" spc="-15" dirty="0">
                <a:latin typeface="Tahoma"/>
                <a:cs typeface="Tahoma"/>
              </a:rPr>
              <a:t>o</a:t>
            </a:r>
            <a:r>
              <a:rPr sz="1600" b="1" spc="-10" dirty="0">
                <a:latin typeface="Tahoma"/>
                <a:cs typeface="Tahoma"/>
              </a:rPr>
              <a:t>f</a:t>
            </a:r>
            <a:r>
              <a:rPr sz="1600" b="1" spc="10" dirty="0">
                <a:latin typeface="Tahoma"/>
                <a:cs typeface="Tahoma"/>
              </a:rPr>
              <a:t> </a:t>
            </a:r>
            <a:r>
              <a:rPr sz="1600" b="1" spc="-15" dirty="0">
                <a:latin typeface="Tahoma"/>
                <a:cs typeface="Tahoma"/>
              </a:rPr>
              <a:t>V</a:t>
            </a:r>
            <a:r>
              <a:rPr sz="1600" b="1" spc="-5" dirty="0">
                <a:latin typeface="Tahoma"/>
                <a:cs typeface="Tahoma"/>
              </a:rPr>
              <a:t>a</a:t>
            </a:r>
            <a:r>
              <a:rPr sz="1600" b="1" spc="-10" dirty="0">
                <a:latin typeface="Tahoma"/>
                <a:cs typeface="Tahoma"/>
              </a:rPr>
              <a:t>lue</a:t>
            </a:r>
            <a:r>
              <a:rPr sz="1600" b="1" spc="15" dirty="0">
                <a:latin typeface="Tahoma"/>
                <a:cs typeface="Tahoma"/>
              </a:rPr>
              <a:t> </a:t>
            </a:r>
            <a:r>
              <a:rPr sz="1600" b="1" spc="-20" dirty="0">
                <a:latin typeface="Tahoma"/>
                <a:cs typeface="Tahoma"/>
              </a:rPr>
              <a:t>Ch</a:t>
            </a:r>
            <a:r>
              <a:rPr sz="1600" b="1" spc="-5" dirty="0">
                <a:latin typeface="Tahoma"/>
                <a:cs typeface="Tahoma"/>
              </a:rPr>
              <a:t>a</a:t>
            </a:r>
            <a:r>
              <a:rPr sz="1600" b="1" spc="-10" dirty="0">
                <a:latin typeface="Tahoma"/>
                <a:cs typeface="Tahoma"/>
              </a:rPr>
              <a:t>in</a:t>
            </a:r>
            <a:r>
              <a:rPr sz="1600" b="1" spc="15" dirty="0">
                <a:latin typeface="Tahoma"/>
                <a:cs typeface="Tahoma"/>
              </a:rPr>
              <a:t> </a:t>
            </a:r>
            <a:r>
              <a:rPr sz="1600" b="1" spc="-15" dirty="0">
                <a:latin typeface="Tahoma"/>
                <a:cs typeface="Tahoma"/>
              </a:rPr>
              <a:t>o</a:t>
            </a:r>
            <a:r>
              <a:rPr sz="1600" b="1" spc="-10" dirty="0">
                <a:latin typeface="Tahoma"/>
                <a:cs typeface="Tahoma"/>
              </a:rPr>
              <a:t>f</a:t>
            </a:r>
            <a:r>
              <a:rPr sz="1600" b="1" spc="10" dirty="0">
                <a:latin typeface="Tahoma"/>
                <a:cs typeface="Tahoma"/>
              </a:rPr>
              <a:t> </a:t>
            </a:r>
            <a:r>
              <a:rPr sz="1600" b="1" spc="-20" dirty="0">
                <a:latin typeface="Tahoma"/>
                <a:cs typeface="Tahoma"/>
              </a:rPr>
              <a:t>St</a:t>
            </a:r>
            <a:r>
              <a:rPr sz="1600" b="1" spc="-10" dirty="0">
                <a:latin typeface="Tahoma"/>
                <a:cs typeface="Tahoma"/>
              </a:rPr>
              <a:t>eel</a:t>
            </a:r>
            <a:r>
              <a:rPr sz="1600" b="1" spc="15" dirty="0">
                <a:latin typeface="Tahoma"/>
                <a:cs typeface="Tahoma"/>
              </a:rPr>
              <a:t> </a:t>
            </a:r>
            <a:r>
              <a:rPr sz="1600" b="1" spc="-20" dirty="0">
                <a:latin typeface="Tahoma"/>
                <a:cs typeface="Tahoma"/>
              </a:rPr>
              <a:t>P</a:t>
            </a:r>
            <a:r>
              <a:rPr sz="1600" b="1" spc="-15" dirty="0">
                <a:latin typeface="Tahoma"/>
                <a:cs typeface="Tahoma"/>
              </a:rPr>
              <a:t>l</a:t>
            </a:r>
            <a:r>
              <a:rPr sz="1600" b="1" spc="-10" dirty="0">
                <a:latin typeface="Tahoma"/>
                <a:cs typeface="Tahoma"/>
              </a:rPr>
              <a:t>ant</a:t>
            </a:r>
            <a:r>
              <a:rPr sz="1600" b="1" spc="15" dirty="0">
                <a:latin typeface="Tahoma"/>
                <a:cs typeface="Tahoma"/>
              </a:rPr>
              <a:t> </a:t>
            </a:r>
            <a:r>
              <a:rPr sz="1600" b="1" spc="-15" dirty="0">
                <a:latin typeface="Tahoma"/>
                <a:cs typeface="Tahoma"/>
              </a:rPr>
              <a:t>2</a:t>
            </a:r>
            <a:r>
              <a:rPr sz="1600" b="1" dirty="0">
                <a:latin typeface="Tahoma"/>
                <a:cs typeface="Tahoma"/>
              </a:rPr>
              <a:t>.</a:t>
            </a:r>
            <a:r>
              <a:rPr sz="1600" b="1" spc="-15" dirty="0">
                <a:latin typeface="Tahoma"/>
                <a:cs typeface="Tahoma"/>
              </a:rPr>
              <a:t>4</a:t>
            </a:r>
            <a:r>
              <a:rPr sz="1600" b="1" spc="10" dirty="0">
                <a:latin typeface="Tahoma"/>
                <a:cs typeface="Tahoma"/>
              </a:rPr>
              <a:t> </a:t>
            </a:r>
            <a:r>
              <a:rPr sz="1600" b="1" spc="-20" dirty="0">
                <a:latin typeface="Tahoma"/>
                <a:cs typeface="Tahoma"/>
              </a:rPr>
              <a:t>MT</a:t>
            </a:r>
            <a:r>
              <a:rPr sz="1600" b="1" spc="-25" dirty="0">
                <a:latin typeface="Tahoma"/>
                <a:cs typeface="Tahoma"/>
              </a:rPr>
              <a:t>P</a:t>
            </a:r>
            <a:r>
              <a:rPr sz="1600" b="1" spc="-15" dirty="0">
                <a:latin typeface="Tahoma"/>
                <a:cs typeface="Tahoma"/>
              </a:rPr>
              <a:t>A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615940" y="900700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316"/>
                </a:lnTo>
              </a:path>
            </a:pathLst>
          </a:custGeom>
          <a:ln w="54864">
            <a:solidFill>
              <a:srgbClr val="F479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48967" y="1103375"/>
            <a:ext cx="856488" cy="11856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61972" y="3015995"/>
            <a:ext cx="277368" cy="2773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68119" y="3128772"/>
            <a:ext cx="44450" cy="50800"/>
          </a:xfrm>
          <a:custGeom>
            <a:avLst/>
            <a:gdLst/>
            <a:ahLst/>
            <a:cxnLst/>
            <a:rect l="l" t="t" r="r" b="b"/>
            <a:pathLst>
              <a:path w="44450" h="50800">
                <a:moveTo>
                  <a:pt x="0" y="0"/>
                </a:moveTo>
                <a:lnTo>
                  <a:pt x="0" y="50291"/>
                </a:lnTo>
                <a:lnTo>
                  <a:pt x="44323" y="28320"/>
                </a:lnTo>
                <a:lnTo>
                  <a:pt x="12573" y="28320"/>
                </a:lnTo>
                <a:lnTo>
                  <a:pt x="12573" y="21970"/>
                </a:lnTo>
                <a:lnTo>
                  <a:pt x="44323" y="21970"/>
                </a:lnTo>
                <a:lnTo>
                  <a:pt x="0" y="0"/>
                </a:lnTo>
                <a:close/>
              </a:path>
            </a:pathLst>
          </a:custGeom>
          <a:solidFill>
            <a:srgbClr val="4945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72183" y="3153949"/>
            <a:ext cx="495934" cy="0"/>
          </a:xfrm>
          <a:custGeom>
            <a:avLst/>
            <a:gdLst/>
            <a:ahLst/>
            <a:cxnLst/>
            <a:rect l="l" t="t" r="r" b="b"/>
            <a:pathLst>
              <a:path w="495935">
                <a:moveTo>
                  <a:pt x="0" y="0"/>
                </a:moveTo>
                <a:lnTo>
                  <a:pt x="495884" y="0"/>
                </a:lnTo>
              </a:path>
            </a:pathLst>
          </a:custGeom>
          <a:ln w="7556">
            <a:solidFill>
              <a:srgbClr val="494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80692" y="3150742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1750" y="0"/>
                </a:moveTo>
                <a:lnTo>
                  <a:pt x="0" y="0"/>
                </a:lnTo>
                <a:lnTo>
                  <a:pt x="0" y="6350"/>
                </a:lnTo>
                <a:lnTo>
                  <a:pt x="31750" y="6350"/>
                </a:lnTo>
                <a:lnTo>
                  <a:pt x="38100" y="3175"/>
                </a:lnTo>
                <a:lnTo>
                  <a:pt x="31750" y="0"/>
                </a:lnTo>
                <a:close/>
              </a:path>
            </a:pathLst>
          </a:custGeom>
          <a:solidFill>
            <a:srgbClr val="4945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159760" y="3128772"/>
            <a:ext cx="44450" cy="50800"/>
          </a:xfrm>
          <a:custGeom>
            <a:avLst/>
            <a:gdLst/>
            <a:ahLst/>
            <a:cxnLst/>
            <a:rect l="l" t="t" r="r" b="b"/>
            <a:pathLst>
              <a:path w="44450" h="50800">
                <a:moveTo>
                  <a:pt x="0" y="0"/>
                </a:moveTo>
                <a:lnTo>
                  <a:pt x="0" y="50291"/>
                </a:lnTo>
                <a:lnTo>
                  <a:pt x="44322" y="28320"/>
                </a:lnTo>
                <a:lnTo>
                  <a:pt x="12700" y="28320"/>
                </a:lnTo>
                <a:lnTo>
                  <a:pt x="12700" y="21970"/>
                </a:lnTo>
                <a:lnTo>
                  <a:pt x="44322" y="21970"/>
                </a:lnTo>
                <a:lnTo>
                  <a:pt x="0" y="0"/>
                </a:lnTo>
                <a:close/>
              </a:path>
            </a:pathLst>
          </a:custGeom>
          <a:solidFill>
            <a:srgbClr val="4945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91155" y="3153949"/>
            <a:ext cx="768985" cy="0"/>
          </a:xfrm>
          <a:custGeom>
            <a:avLst/>
            <a:gdLst/>
            <a:ahLst/>
            <a:cxnLst/>
            <a:rect l="l" t="t" r="r" b="b"/>
            <a:pathLst>
              <a:path w="768985">
                <a:moveTo>
                  <a:pt x="0" y="0"/>
                </a:moveTo>
                <a:lnTo>
                  <a:pt x="768553" y="0"/>
                </a:lnTo>
              </a:path>
            </a:pathLst>
          </a:custGeom>
          <a:ln w="7556">
            <a:solidFill>
              <a:srgbClr val="494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172460" y="3150742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1622" y="0"/>
                </a:moveTo>
                <a:lnTo>
                  <a:pt x="0" y="0"/>
                </a:lnTo>
                <a:lnTo>
                  <a:pt x="0" y="6350"/>
                </a:lnTo>
                <a:lnTo>
                  <a:pt x="31622" y="6350"/>
                </a:lnTo>
                <a:lnTo>
                  <a:pt x="37972" y="3175"/>
                </a:lnTo>
                <a:lnTo>
                  <a:pt x="31622" y="0"/>
                </a:lnTo>
                <a:close/>
              </a:path>
            </a:pathLst>
          </a:custGeom>
          <a:solidFill>
            <a:srgbClr val="4945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236084" y="3128772"/>
            <a:ext cx="44450" cy="50800"/>
          </a:xfrm>
          <a:custGeom>
            <a:avLst/>
            <a:gdLst/>
            <a:ahLst/>
            <a:cxnLst/>
            <a:rect l="l" t="t" r="r" b="b"/>
            <a:pathLst>
              <a:path w="44450" h="50800">
                <a:moveTo>
                  <a:pt x="0" y="0"/>
                </a:moveTo>
                <a:lnTo>
                  <a:pt x="0" y="50291"/>
                </a:lnTo>
                <a:lnTo>
                  <a:pt x="44450" y="28320"/>
                </a:lnTo>
                <a:lnTo>
                  <a:pt x="12700" y="28320"/>
                </a:lnTo>
                <a:lnTo>
                  <a:pt x="12700" y="21970"/>
                </a:lnTo>
                <a:lnTo>
                  <a:pt x="44450" y="21970"/>
                </a:lnTo>
                <a:lnTo>
                  <a:pt x="0" y="0"/>
                </a:lnTo>
                <a:close/>
              </a:path>
            </a:pathLst>
          </a:custGeom>
          <a:solidFill>
            <a:srgbClr val="4945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608832" y="3153949"/>
            <a:ext cx="627380" cy="0"/>
          </a:xfrm>
          <a:custGeom>
            <a:avLst/>
            <a:gdLst/>
            <a:ahLst/>
            <a:cxnLst/>
            <a:rect l="l" t="t" r="r" b="b"/>
            <a:pathLst>
              <a:path w="627379">
                <a:moveTo>
                  <a:pt x="0" y="0"/>
                </a:moveTo>
                <a:lnTo>
                  <a:pt x="627303" y="0"/>
                </a:lnTo>
              </a:path>
            </a:pathLst>
          </a:custGeom>
          <a:ln w="7556">
            <a:solidFill>
              <a:srgbClr val="494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248784" y="3150742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1750" y="0"/>
                </a:moveTo>
                <a:lnTo>
                  <a:pt x="0" y="0"/>
                </a:lnTo>
                <a:lnTo>
                  <a:pt x="0" y="6350"/>
                </a:lnTo>
                <a:lnTo>
                  <a:pt x="31750" y="6350"/>
                </a:lnTo>
                <a:lnTo>
                  <a:pt x="38100" y="3175"/>
                </a:lnTo>
                <a:lnTo>
                  <a:pt x="31750" y="0"/>
                </a:lnTo>
                <a:close/>
              </a:path>
            </a:pathLst>
          </a:custGeom>
          <a:solidFill>
            <a:srgbClr val="4945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361696" y="1696211"/>
            <a:ext cx="788925" cy="38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Arial"/>
                <a:cs typeface="Arial"/>
              </a:rPr>
              <a:t>P</a:t>
            </a:r>
            <a:r>
              <a:rPr sz="1100" b="1" spc="-5" dirty="0">
                <a:latin typeface="Arial"/>
                <a:cs typeface="Arial"/>
              </a:rPr>
              <a:t>e</a:t>
            </a:r>
            <a:r>
              <a:rPr sz="1100" b="1" dirty="0">
                <a:latin typeface="Arial"/>
                <a:cs typeface="Arial"/>
              </a:rPr>
              <a:t>ll</a:t>
            </a:r>
            <a:r>
              <a:rPr sz="1100" b="1" spc="-5" dirty="0">
                <a:latin typeface="Arial"/>
                <a:cs typeface="Arial"/>
              </a:rPr>
              <a:t>e</a:t>
            </a:r>
            <a:r>
              <a:rPr sz="1100" b="1" dirty="0">
                <a:latin typeface="Arial"/>
                <a:cs typeface="Arial"/>
              </a:rPr>
              <a:t>t</a:t>
            </a:r>
            <a:r>
              <a:rPr sz="1100" b="1" spc="-8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p</a:t>
            </a:r>
            <a:r>
              <a:rPr sz="1100" b="1" dirty="0">
                <a:latin typeface="Arial"/>
                <a:cs typeface="Arial"/>
              </a:rPr>
              <a:t>la</a:t>
            </a:r>
            <a:r>
              <a:rPr sz="1100" b="1" spc="-5" dirty="0">
                <a:latin typeface="Arial"/>
                <a:cs typeface="Arial"/>
              </a:rPr>
              <a:t>n</a:t>
            </a:r>
            <a:r>
              <a:rPr sz="1100" b="1" dirty="0">
                <a:latin typeface="Arial"/>
                <a:cs typeface="Arial"/>
              </a:rPr>
              <a:t>t</a:t>
            </a:r>
          </a:p>
          <a:p>
            <a:pPr marL="177165">
              <a:lnSpc>
                <a:spcPct val="100000"/>
              </a:lnSpc>
              <a:spcBef>
                <a:spcPts val="395"/>
              </a:spcBef>
            </a:pPr>
            <a:r>
              <a:rPr sz="1100" b="1" dirty="0">
                <a:latin typeface="Arial"/>
                <a:cs typeface="Arial"/>
              </a:rPr>
              <a:t>6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m</a:t>
            </a:r>
            <a:r>
              <a:rPr sz="1100" b="1" spc="-5" dirty="0">
                <a:latin typeface="Arial"/>
                <a:cs typeface="Arial"/>
              </a:rPr>
              <a:t>t</a:t>
            </a:r>
            <a:r>
              <a:rPr sz="1100" b="1" dirty="0">
                <a:latin typeface="Arial"/>
                <a:cs typeface="Arial"/>
              </a:rPr>
              <a:t>pa</a:t>
            </a:r>
          </a:p>
        </p:txBody>
      </p:sp>
      <p:sp>
        <p:nvSpPr>
          <p:cNvPr id="47" name="object 47"/>
          <p:cNvSpPr/>
          <p:nvPr/>
        </p:nvSpPr>
        <p:spPr>
          <a:xfrm>
            <a:off x="409955" y="3802379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317"/>
                </a:lnTo>
              </a:path>
            </a:pathLst>
          </a:custGeom>
          <a:ln w="54864">
            <a:solidFill>
              <a:srgbClr val="F479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027675" y="2048031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317"/>
                </a:lnTo>
              </a:path>
            </a:pathLst>
          </a:custGeom>
          <a:ln w="54864">
            <a:solidFill>
              <a:srgbClr val="4FA9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5666358" y="1901665"/>
            <a:ext cx="524510" cy="275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Reba</a:t>
            </a:r>
            <a:r>
              <a:rPr sz="800" dirty="0">
                <a:latin typeface="Arial"/>
                <a:cs typeface="Arial"/>
              </a:rPr>
              <a:t>r</a:t>
            </a:r>
            <a:r>
              <a:rPr sz="800" spc="-85" dirty="0">
                <a:latin typeface="Arial"/>
                <a:cs typeface="Arial"/>
              </a:rPr>
              <a:t> </a:t>
            </a:r>
            <a:r>
              <a:rPr sz="800" spc="10" dirty="0">
                <a:latin typeface="Arial"/>
                <a:cs typeface="Arial"/>
              </a:rPr>
              <a:t>m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10" dirty="0">
                <a:latin typeface="Arial"/>
                <a:cs typeface="Arial"/>
              </a:rPr>
              <a:t>l</a:t>
            </a:r>
            <a:r>
              <a:rPr sz="800" dirty="0">
                <a:latin typeface="Arial"/>
                <a:cs typeface="Arial"/>
              </a:rPr>
              <a:t>l</a:t>
            </a:r>
            <a:endParaRPr sz="800">
              <a:latin typeface="Arial"/>
              <a:cs typeface="Arial"/>
            </a:endParaRPr>
          </a:p>
          <a:p>
            <a:pPr marL="105410">
              <a:lnSpc>
                <a:spcPct val="100000"/>
              </a:lnSpc>
              <a:spcBef>
                <a:spcPts val="200"/>
              </a:spcBef>
            </a:pPr>
            <a:r>
              <a:rPr sz="800" b="1" spc="-5" dirty="0">
                <a:latin typeface="Arial"/>
                <a:cs typeface="Arial"/>
              </a:rPr>
              <a:t>1</a:t>
            </a:r>
            <a:r>
              <a:rPr sz="800" b="1" dirty="0">
                <a:latin typeface="Arial"/>
                <a:cs typeface="Arial"/>
              </a:rPr>
              <a:t>.4</a:t>
            </a:r>
            <a:r>
              <a:rPr sz="800" b="1" spc="-7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m</a:t>
            </a:r>
            <a:r>
              <a:rPr sz="800" b="1" spc="-5" dirty="0">
                <a:latin typeface="Arial"/>
                <a:cs typeface="Arial"/>
              </a:rPr>
              <a:t>t</a:t>
            </a:r>
            <a:r>
              <a:rPr sz="800" b="1" dirty="0">
                <a:latin typeface="Arial"/>
                <a:cs typeface="Arial"/>
              </a:rPr>
              <a:t>pa</a:t>
            </a:r>
            <a:endParaRPr sz="8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872731" y="1358265"/>
            <a:ext cx="189738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84045" algn="l"/>
              </a:tabLst>
            </a:pPr>
            <a:r>
              <a:rPr sz="800" u="sng" dirty="0">
                <a:latin typeface="Arial"/>
                <a:cs typeface="Arial"/>
              </a:rPr>
              <a:t> 	</a:t>
            </a:r>
            <a:endParaRPr sz="8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139711" y="3995238"/>
            <a:ext cx="152465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100000"/>
              </a:lnSpc>
            </a:pPr>
            <a:r>
              <a:rPr sz="1050" b="1" dirty="0">
                <a:latin typeface="Arial"/>
                <a:cs typeface="Arial"/>
              </a:rPr>
              <a:t>E</a:t>
            </a:r>
            <a:r>
              <a:rPr sz="1050" b="1" spc="-5" dirty="0">
                <a:latin typeface="Arial"/>
                <a:cs typeface="Arial"/>
              </a:rPr>
              <a:t>x</a:t>
            </a:r>
            <a:r>
              <a:rPr sz="1050" b="1" dirty="0">
                <a:latin typeface="Arial"/>
                <a:cs typeface="Arial"/>
              </a:rPr>
              <a:t>pan</a:t>
            </a:r>
            <a:r>
              <a:rPr sz="1050" b="1" spc="-5" dirty="0">
                <a:latin typeface="Arial"/>
                <a:cs typeface="Arial"/>
              </a:rPr>
              <a:t>s</a:t>
            </a:r>
            <a:r>
              <a:rPr sz="1050" b="1" dirty="0">
                <a:latin typeface="Arial"/>
                <a:cs typeface="Arial"/>
              </a:rPr>
              <a:t>ion</a:t>
            </a:r>
            <a:r>
              <a:rPr sz="1050" b="1" spc="-55" dirty="0">
                <a:latin typeface="Arial"/>
                <a:cs typeface="Arial"/>
              </a:rPr>
              <a:t> </a:t>
            </a:r>
            <a:r>
              <a:rPr sz="1050" b="1" spc="20" dirty="0">
                <a:latin typeface="Arial"/>
                <a:cs typeface="Arial"/>
              </a:rPr>
              <a:t>W</a:t>
            </a:r>
            <a:r>
              <a:rPr sz="1050" b="1" spc="-20" dirty="0">
                <a:latin typeface="Arial"/>
                <a:cs typeface="Arial"/>
              </a:rPr>
              <a:t>R</a:t>
            </a:r>
            <a:r>
              <a:rPr sz="1050" b="1" dirty="0">
                <a:latin typeface="Arial"/>
                <a:cs typeface="Arial"/>
              </a:rPr>
              <a:t>M</a:t>
            </a:r>
            <a:r>
              <a:rPr sz="1050" b="1" spc="-40" dirty="0">
                <a:latin typeface="Arial"/>
                <a:cs typeface="Arial"/>
              </a:rPr>
              <a:t> </a:t>
            </a:r>
            <a:r>
              <a:rPr sz="1050" b="1" spc="-5" dirty="0" smtClean="0">
                <a:latin typeface="Arial"/>
                <a:cs typeface="Arial"/>
              </a:rPr>
              <a:t>0</a:t>
            </a:r>
            <a:r>
              <a:rPr sz="1050" b="1" dirty="0" smtClean="0">
                <a:latin typeface="Arial"/>
                <a:cs typeface="Arial"/>
              </a:rPr>
              <a:t>.</a:t>
            </a:r>
            <a:r>
              <a:rPr lang="en-US" sz="1050" b="1" dirty="0" smtClean="0">
                <a:latin typeface="Arial"/>
                <a:cs typeface="Arial"/>
              </a:rPr>
              <a:t>5</a:t>
            </a:r>
            <a:r>
              <a:rPr sz="1050" b="1" dirty="0" smtClean="0">
                <a:latin typeface="Arial"/>
                <a:cs typeface="Arial"/>
              </a:rPr>
              <a:t>m</a:t>
            </a:r>
            <a:r>
              <a:rPr sz="1050" b="1" spc="-5" dirty="0" smtClean="0">
                <a:latin typeface="Arial"/>
                <a:cs typeface="Arial"/>
              </a:rPr>
              <a:t>t</a:t>
            </a:r>
            <a:r>
              <a:rPr sz="1050" b="1" dirty="0" smtClean="0">
                <a:latin typeface="Arial"/>
                <a:cs typeface="Arial"/>
              </a:rPr>
              <a:t>pa</a:t>
            </a:r>
            <a:endParaRPr sz="1050" b="1" dirty="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927860" y="2478023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317"/>
                </a:lnTo>
              </a:path>
            </a:pathLst>
          </a:custGeom>
          <a:ln w="54864">
            <a:solidFill>
              <a:srgbClr val="4FA9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3172205" y="2341182"/>
            <a:ext cx="508000" cy="299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EAF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S</a:t>
            </a:r>
            <a:r>
              <a:rPr sz="800" spc="-10" dirty="0">
                <a:latin typeface="Arial"/>
                <a:cs typeface="Arial"/>
              </a:rPr>
              <a:t>M</a:t>
            </a:r>
            <a:r>
              <a:rPr sz="800" dirty="0"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  <a:p>
            <a:pPr marL="85725">
              <a:lnSpc>
                <a:spcPct val="100000"/>
              </a:lnSpc>
              <a:spcBef>
                <a:spcPts val="395"/>
              </a:spcBef>
            </a:pPr>
            <a:r>
              <a:rPr sz="800" b="1" spc="-5" dirty="0">
                <a:latin typeface="Arial"/>
                <a:cs typeface="Arial"/>
              </a:rPr>
              <a:t>2</a:t>
            </a:r>
            <a:r>
              <a:rPr sz="800" b="1" dirty="0">
                <a:latin typeface="Arial"/>
                <a:cs typeface="Arial"/>
              </a:rPr>
              <a:t>.4</a:t>
            </a:r>
            <a:r>
              <a:rPr sz="800" b="1" spc="-45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m</a:t>
            </a:r>
            <a:r>
              <a:rPr sz="800" b="1" spc="-5" dirty="0">
                <a:latin typeface="Arial"/>
                <a:cs typeface="Arial"/>
              </a:rPr>
              <a:t>t</a:t>
            </a:r>
            <a:r>
              <a:rPr sz="800" b="1" dirty="0">
                <a:latin typeface="Arial"/>
                <a:cs typeface="Arial"/>
              </a:rPr>
              <a:t>pa</a:t>
            </a:r>
            <a:endParaRPr sz="8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212592" y="2505455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317"/>
                </a:lnTo>
              </a:path>
            </a:pathLst>
          </a:custGeom>
          <a:ln w="54864">
            <a:solidFill>
              <a:srgbClr val="4FA9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70176" y="2723388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30480" y="0"/>
                </a:moveTo>
                <a:lnTo>
                  <a:pt x="18542" y="2412"/>
                </a:lnTo>
                <a:lnTo>
                  <a:pt x="8890" y="8889"/>
                </a:lnTo>
                <a:lnTo>
                  <a:pt x="2412" y="18542"/>
                </a:lnTo>
                <a:lnTo>
                  <a:pt x="0" y="30480"/>
                </a:lnTo>
                <a:lnTo>
                  <a:pt x="2412" y="42291"/>
                </a:lnTo>
                <a:lnTo>
                  <a:pt x="8890" y="51943"/>
                </a:lnTo>
                <a:lnTo>
                  <a:pt x="18542" y="58419"/>
                </a:lnTo>
                <a:lnTo>
                  <a:pt x="30480" y="60832"/>
                </a:lnTo>
                <a:lnTo>
                  <a:pt x="42291" y="58419"/>
                </a:lnTo>
                <a:lnTo>
                  <a:pt x="51943" y="51943"/>
                </a:lnTo>
                <a:lnTo>
                  <a:pt x="58419" y="42291"/>
                </a:lnTo>
                <a:lnTo>
                  <a:pt x="60832" y="30480"/>
                </a:lnTo>
                <a:lnTo>
                  <a:pt x="58419" y="18542"/>
                </a:lnTo>
                <a:lnTo>
                  <a:pt x="51943" y="8889"/>
                </a:lnTo>
                <a:lnTo>
                  <a:pt x="42291" y="2412"/>
                </a:lnTo>
                <a:lnTo>
                  <a:pt x="3048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419855" y="2731007"/>
            <a:ext cx="0" cy="881380"/>
          </a:xfrm>
          <a:custGeom>
            <a:avLst/>
            <a:gdLst/>
            <a:ahLst/>
            <a:cxnLst/>
            <a:rect l="l" t="t" r="r" b="b"/>
            <a:pathLst>
              <a:path h="881379">
                <a:moveTo>
                  <a:pt x="0" y="0"/>
                </a:moveTo>
                <a:lnTo>
                  <a:pt x="0" y="880872"/>
                </a:lnTo>
              </a:path>
            </a:pathLst>
          </a:custGeom>
          <a:ln w="6096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389376" y="2723388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30479" y="0"/>
                </a:moveTo>
                <a:lnTo>
                  <a:pt x="18541" y="2412"/>
                </a:lnTo>
                <a:lnTo>
                  <a:pt x="8889" y="8889"/>
                </a:lnTo>
                <a:lnTo>
                  <a:pt x="2412" y="18542"/>
                </a:lnTo>
                <a:lnTo>
                  <a:pt x="0" y="30480"/>
                </a:lnTo>
                <a:lnTo>
                  <a:pt x="2412" y="42291"/>
                </a:lnTo>
                <a:lnTo>
                  <a:pt x="8889" y="51943"/>
                </a:lnTo>
                <a:lnTo>
                  <a:pt x="18541" y="58419"/>
                </a:lnTo>
                <a:lnTo>
                  <a:pt x="30479" y="60832"/>
                </a:lnTo>
                <a:lnTo>
                  <a:pt x="42290" y="58419"/>
                </a:lnTo>
                <a:lnTo>
                  <a:pt x="51943" y="51943"/>
                </a:lnTo>
                <a:lnTo>
                  <a:pt x="58420" y="42291"/>
                </a:lnTo>
                <a:lnTo>
                  <a:pt x="60833" y="30480"/>
                </a:lnTo>
                <a:lnTo>
                  <a:pt x="58420" y="18542"/>
                </a:lnTo>
                <a:lnTo>
                  <a:pt x="51943" y="8889"/>
                </a:lnTo>
                <a:lnTo>
                  <a:pt x="42290" y="2412"/>
                </a:lnTo>
                <a:lnTo>
                  <a:pt x="30479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281171" y="3015995"/>
            <a:ext cx="277367" cy="2773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007352" y="3924300"/>
            <a:ext cx="1846580" cy="0"/>
          </a:xfrm>
          <a:custGeom>
            <a:avLst/>
            <a:gdLst/>
            <a:ahLst/>
            <a:cxnLst/>
            <a:rect l="l" t="t" r="r" b="b"/>
            <a:pathLst>
              <a:path w="1846579">
                <a:moveTo>
                  <a:pt x="0" y="0"/>
                </a:moveTo>
                <a:lnTo>
                  <a:pt x="1846579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007352" y="4762500"/>
            <a:ext cx="1846580" cy="0"/>
          </a:xfrm>
          <a:custGeom>
            <a:avLst/>
            <a:gdLst/>
            <a:ahLst/>
            <a:cxnLst/>
            <a:rect l="l" t="t" r="r" b="b"/>
            <a:pathLst>
              <a:path w="1846579">
                <a:moveTo>
                  <a:pt x="0" y="0"/>
                </a:moveTo>
                <a:lnTo>
                  <a:pt x="1846579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483096" y="2948939"/>
            <a:ext cx="339851" cy="3398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1883791" y="2340547"/>
            <a:ext cx="511809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DR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p</a:t>
            </a:r>
            <a:r>
              <a:rPr sz="800" dirty="0">
                <a:latin typeface="Arial"/>
                <a:cs typeface="Arial"/>
              </a:rPr>
              <a:t>la</a:t>
            </a:r>
            <a:r>
              <a:rPr sz="800" spc="-5" dirty="0">
                <a:latin typeface="Arial"/>
                <a:cs typeface="Arial"/>
              </a:rPr>
              <a:t>n</a:t>
            </a:r>
            <a:r>
              <a:rPr sz="800" dirty="0">
                <a:latin typeface="Arial"/>
                <a:cs typeface="Arial"/>
              </a:rPr>
              <a:t>t</a:t>
            </a:r>
            <a:endParaRPr sz="800">
              <a:latin typeface="Arial"/>
              <a:cs typeface="Arial"/>
            </a:endParaRPr>
          </a:p>
          <a:p>
            <a:pPr marL="90170">
              <a:lnSpc>
                <a:spcPct val="100000"/>
              </a:lnSpc>
              <a:spcBef>
                <a:spcPts val="95"/>
              </a:spcBef>
            </a:pPr>
            <a:r>
              <a:rPr sz="800" b="1" spc="-5" dirty="0">
                <a:latin typeface="Arial"/>
                <a:cs typeface="Arial"/>
              </a:rPr>
              <a:t>1</a:t>
            </a:r>
            <a:r>
              <a:rPr sz="800" b="1" dirty="0">
                <a:latin typeface="Arial"/>
                <a:cs typeface="Arial"/>
              </a:rPr>
              <a:t>.8</a:t>
            </a:r>
            <a:r>
              <a:rPr sz="800" b="1" spc="-4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m</a:t>
            </a:r>
            <a:r>
              <a:rPr sz="800" b="1" spc="-5" dirty="0">
                <a:latin typeface="Arial"/>
                <a:cs typeface="Arial"/>
              </a:rPr>
              <a:t>t</a:t>
            </a:r>
            <a:r>
              <a:rPr sz="800" b="1" dirty="0">
                <a:latin typeface="Arial"/>
                <a:cs typeface="Arial"/>
              </a:rPr>
              <a:t>pa</a:t>
            </a:r>
            <a:endParaRPr sz="8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961514" y="2744407"/>
            <a:ext cx="659130" cy="250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dirty="0">
                <a:latin typeface="Arial"/>
                <a:cs typeface="Arial"/>
              </a:rPr>
              <a:t>E</a:t>
            </a:r>
            <a:r>
              <a:rPr sz="800" b="1" spc="-5" dirty="0">
                <a:latin typeface="Arial"/>
                <a:cs typeface="Arial"/>
              </a:rPr>
              <a:t>x</a:t>
            </a:r>
            <a:r>
              <a:rPr sz="800" b="1" dirty="0">
                <a:latin typeface="Arial"/>
                <a:cs typeface="Arial"/>
              </a:rPr>
              <a:t>pan</a:t>
            </a:r>
            <a:r>
              <a:rPr sz="800" b="1" spc="-5" dirty="0">
                <a:latin typeface="Arial"/>
                <a:cs typeface="Arial"/>
              </a:rPr>
              <a:t>s</a:t>
            </a:r>
            <a:r>
              <a:rPr sz="800" b="1" dirty="0">
                <a:latin typeface="Arial"/>
                <a:cs typeface="Arial"/>
              </a:rPr>
              <a:t>ion</a:t>
            </a:r>
            <a:r>
              <a:rPr sz="800" b="1" spc="-55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t</a:t>
            </a:r>
            <a:r>
              <a:rPr sz="800" b="1" dirty="0">
                <a:latin typeface="Arial"/>
                <a:cs typeface="Arial"/>
              </a:rPr>
              <a:t>o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b="1" spc="-5" dirty="0">
                <a:latin typeface="Arial"/>
                <a:cs typeface="Arial"/>
              </a:rPr>
              <a:t>2</a:t>
            </a:r>
            <a:r>
              <a:rPr sz="800" b="1" dirty="0">
                <a:latin typeface="Arial"/>
                <a:cs typeface="Arial"/>
              </a:rPr>
              <a:t>.0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m</a:t>
            </a:r>
            <a:r>
              <a:rPr sz="800" b="1" spc="-5" dirty="0">
                <a:latin typeface="Arial"/>
                <a:cs typeface="Arial"/>
              </a:rPr>
              <a:t>t</a:t>
            </a:r>
            <a:r>
              <a:rPr sz="800" b="1" dirty="0">
                <a:latin typeface="Arial"/>
                <a:cs typeface="Arial"/>
              </a:rPr>
              <a:t>pa</a:t>
            </a:r>
            <a:endParaRPr sz="8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810247" y="3335480"/>
            <a:ext cx="162052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0"/>
              </a:lnSpc>
            </a:pP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Add</a:t>
            </a:r>
            <a:r>
              <a:rPr sz="1200" spc="-15" dirty="0">
                <a:solidFill>
                  <a:srgbClr val="1A1A1A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t</a:t>
            </a:r>
            <a:r>
              <a:rPr sz="1200" spc="-15" dirty="0">
                <a:solidFill>
                  <a:srgbClr val="1A1A1A"/>
                </a:solidFill>
                <a:latin typeface="Arial"/>
                <a:cs typeface="Arial"/>
              </a:rPr>
              <a:t>i</a:t>
            </a:r>
            <a:r>
              <a:rPr sz="1200" spc="-10" dirty="0">
                <a:solidFill>
                  <a:srgbClr val="1A1A1A"/>
                </a:solidFill>
                <a:latin typeface="Arial"/>
                <a:cs typeface="Arial"/>
              </a:rPr>
              <a:t>ona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l</a:t>
            </a:r>
            <a:r>
              <a:rPr sz="1200" spc="-5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in</a:t>
            </a:r>
            <a:r>
              <a:rPr sz="1200" spc="-10" dirty="0">
                <a:solidFill>
                  <a:srgbClr val="1A1A1A"/>
                </a:solidFill>
                <a:latin typeface="Arial"/>
                <a:cs typeface="Arial"/>
              </a:rPr>
              <a:t>v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estm</a:t>
            </a:r>
            <a:r>
              <a:rPr sz="1200" spc="-10" dirty="0">
                <a:solidFill>
                  <a:srgbClr val="1A1A1A"/>
                </a:solidFill>
                <a:latin typeface="Arial"/>
                <a:cs typeface="Arial"/>
              </a:rPr>
              <a:t>e</a:t>
            </a:r>
            <a:r>
              <a:rPr sz="1200" spc="-20" dirty="0">
                <a:solidFill>
                  <a:srgbClr val="1A1A1A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t</a:t>
            </a:r>
            <a:r>
              <a:rPr sz="1200" spc="-7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dirty="0" smtClean="0">
                <a:solidFill>
                  <a:srgbClr val="1A1A1A"/>
                </a:solidFill>
                <a:latin typeface="Arial"/>
                <a:cs typeface="Arial"/>
              </a:rPr>
              <a:t>of</a:t>
            </a:r>
            <a:r>
              <a:rPr lang="en-US" sz="1200" dirty="0" smtClean="0">
                <a:solidFill>
                  <a:srgbClr val="1A1A1A"/>
                </a:solidFill>
                <a:latin typeface="Arial"/>
                <a:cs typeface="Arial"/>
              </a:rPr>
              <a:t> more than </a:t>
            </a:r>
            <a:r>
              <a:rPr sz="1200" dirty="0" smtClean="0">
                <a:solidFill>
                  <a:srgbClr val="1A1A1A"/>
                </a:solidFill>
                <a:latin typeface="Arial"/>
                <a:cs typeface="Arial"/>
              </a:rPr>
              <a:t>0.</a:t>
            </a:r>
            <a:r>
              <a:rPr lang="en-US" sz="1200" dirty="0">
                <a:solidFill>
                  <a:srgbClr val="1A1A1A"/>
                </a:solidFill>
                <a:latin typeface="Arial"/>
                <a:cs typeface="Arial"/>
              </a:rPr>
              <a:t>6</a:t>
            </a:r>
            <a:r>
              <a:rPr sz="1200" spc="-30" dirty="0" smtClean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bi</a:t>
            </a:r>
            <a:r>
              <a:rPr sz="1200" spc="-5" dirty="0">
                <a:solidFill>
                  <a:srgbClr val="1A1A1A"/>
                </a:solidFill>
                <a:latin typeface="Arial"/>
                <a:cs typeface="Arial"/>
              </a:rPr>
              <a:t>l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l</a:t>
            </a:r>
            <a:r>
              <a:rPr sz="1200" spc="-20" dirty="0">
                <a:solidFill>
                  <a:srgbClr val="1A1A1A"/>
                </a:solidFill>
                <a:latin typeface="Arial"/>
                <a:cs typeface="Arial"/>
              </a:rPr>
              <a:t>i</a:t>
            </a:r>
            <a:r>
              <a:rPr sz="1200" spc="-10" dirty="0">
                <a:solidFill>
                  <a:srgbClr val="1A1A1A"/>
                </a:solidFill>
                <a:latin typeface="Arial"/>
                <a:cs typeface="Arial"/>
              </a:rPr>
              <a:t>o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n</a:t>
            </a:r>
            <a:r>
              <a:rPr sz="1200" spc="-5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USD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7007352" y="3238500"/>
            <a:ext cx="1846580" cy="0"/>
          </a:xfrm>
          <a:custGeom>
            <a:avLst/>
            <a:gdLst/>
            <a:ahLst/>
            <a:cxnLst/>
            <a:rect l="l" t="t" r="r" b="b"/>
            <a:pathLst>
              <a:path w="1846579">
                <a:moveTo>
                  <a:pt x="0" y="0"/>
                </a:moveTo>
                <a:lnTo>
                  <a:pt x="1846579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75546" y="4822316"/>
            <a:ext cx="905554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000" b="1" dirty="0">
                <a:latin typeface="Arial"/>
                <a:cs typeface="Arial"/>
              </a:rPr>
              <a:t>S</a:t>
            </a:r>
            <a:r>
              <a:rPr sz="1000" b="1" spc="-5" dirty="0">
                <a:latin typeface="Arial"/>
                <a:cs typeface="Arial"/>
              </a:rPr>
              <a:t>o</a:t>
            </a:r>
            <a:r>
              <a:rPr sz="1000" b="1" dirty="0">
                <a:latin typeface="Arial"/>
                <a:cs typeface="Arial"/>
              </a:rPr>
              <a:t>lar</a:t>
            </a:r>
            <a:r>
              <a:rPr sz="1000" b="1" spc="-6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p</a:t>
            </a:r>
            <a:r>
              <a:rPr sz="1000" b="1" dirty="0">
                <a:latin typeface="Arial"/>
                <a:cs typeface="Arial"/>
              </a:rPr>
              <a:t>la</a:t>
            </a:r>
            <a:r>
              <a:rPr sz="1000" b="1" spc="-5" dirty="0">
                <a:latin typeface="Arial"/>
                <a:cs typeface="Arial"/>
              </a:rPr>
              <a:t>n</a:t>
            </a:r>
            <a:r>
              <a:rPr sz="1000" b="1" dirty="0">
                <a:latin typeface="Arial"/>
                <a:cs typeface="Arial"/>
              </a:rPr>
              <a:t>t</a:t>
            </a:r>
          </a:p>
          <a:p>
            <a:pPr marL="36195" algn="ctr">
              <a:lnSpc>
                <a:spcPct val="100000"/>
              </a:lnSpc>
              <a:spcBef>
                <a:spcPts val="600"/>
              </a:spcBef>
            </a:pPr>
            <a:r>
              <a:rPr lang="en-US" sz="1000" b="1" spc="-5" dirty="0">
                <a:latin typeface="Arial"/>
                <a:cs typeface="Arial"/>
              </a:rPr>
              <a:t>5</a:t>
            </a:r>
            <a:r>
              <a:rPr sz="1000" b="1" spc="-5" dirty="0" smtClean="0">
                <a:latin typeface="Arial"/>
                <a:cs typeface="Arial"/>
              </a:rPr>
              <a:t>0</a:t>
            </a:r>
            <a:r>
              <a:rPr sz="1000" b="1" dirty="0" smtClean="0">
                <a:latin typeface="Arial"/>
                <a:cs typeface="Arial"/>
              </a:rPr>
              <a:t>0</a:t>
            </a:r>
            <a:r>
              <a:rPr sz="1000" b="1" spc="-10" dirty="0" smtClean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MW</a:t>
            </a:r>
          </a:p>
        </p:txBody>
      </p:sp>
      <p:sp>
        <p:nvSpPr>
          <p:cNvPr id="69" name="object 69"/>
          <p:cNvSpPr/>
          <p:nvPr/>
        </p:nvSpPr>
        <p:spPr>
          <a:xfrm>
            <a:off x="320040" y="5148071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367"/>
                </a:lnTo>
              </a:path>
            </a:pathLst>
          </a:custGeom>
          <a:ln w="54864">
            <a:solidFill>
              <a:srgbClr val="F479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4884" y="3997452"/>
            <a:ext cx="966216" cy="8092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181600" y="3162300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316"/>
                </a:lnTo>
              </a:path>
            </a:pathLst>
          </a:custGeom>
          <a:ln w="54864">
            <a:solidFill>
              <a:srgbClr val="F479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927860" y="3741420"/>
            <a:ext cx="364236" cy="9753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1816735" y="4964850"/>
            <a:ext cx="839469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LD</a:t>
            </a:r>
            <a:r>
              <a:rPr sz="800" dirty="0">
                <a:latin typeface="Arial"/>
                <a:cs typeface="Arial"/>
              </a:rPr>
              <a:t>P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 X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30</a:t>
            </a:r>
            <a:r>
              <a:rPr sz="800" dirty="0">
                <a:latin typeface="Arial"/>
                <a:cs typeface="Arial"/>
              </a:rPr>
              <a:t>0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TPD</a:t>
            </a:r>
            <a:endParaRPr sz="80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905000" y="2734055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317"/>
                </a:lnTo>
              </a:path>
            </a:pathLst>
          </a:custGeom>
          <a:ln w="54864">
            <a:solidFill>
              <a:srgbClr val="F479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32"/>
          <p:cNvSpPr/>
          <p:nvPr/>
        </p:nvSpPr>
        <p:spPr>
          <a:xfrm>
            <a:off x="3182111" y="4398264"/>
            <a:ext cx="470534" cy="271145"/>
          </a:xfrm>
          <a:custGeom>
            <a:avLst/>
            <a:gdLst/>
            <a:ahLst/>
            <a:cxnLst/>
            <a:rect l="l" t="t" r="r" b="b"/>
            <a:pathLst>
              <a:path w="470535" h="271145">
                <a:moveTo>
                  <a:pt x="235076" y="0"/>
                </a:moveTo>
                <a:lnTo>
                  <a:pt x="0" y="135521"/>
                </a:lnTo>
                <a:lnTo>
                  <a:pt x="235203" y="271043"/>
                </a:lnTo>
                <a:lnTo>
                  <a:pt x="470280" y="135521"/>
                </a:lnTo>
                <a:lnTo>
                  <a:pt x="235076" y="0"/>
                </a:lnTo>
                <a:close/>
              </a:path>
            </a:pathLst>
          </a:custGeom>
          <a:solidFill>
            <a:srgbClr val="F689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33"/>
          <p:cNvSpPr/>
          <p:nvPr/>
        </p:nvSpPr>
        <p:spPr>
          <a:xfrm>
            <a:off x="3182111" y="4533900"/>
            <a:ext cx="236220" cy="407034"/>
          </a:xfrm>
          <a:custGeom>
            <a:avLst/>
            <a:gdLst/>
            <a:ahLst/>
            <a:cxnLst/>
            <a:rect l="l" t="t" r="r" b="b"/>
            <a:pathLst>
              <a:path w="236220" h="407035">
                <a:moveTo>
                  <a:pt x="0" y="0"/>
                </a:moveTo>
                <a:lnTo>
                  <a:pt x="0" y="271284"/>
                </a:lnTo>
                <a:lnTo>
                  <a:pt x="235838" y="406908"/>
                </a:lnTo>
                <a:lnTo>
                  <a:pt x="235838" y="135623"/>
                </a:lnTo>
                <a:lnTo>
                  <a:pt x="0" y="0"/>
                </a:lnTo>
                <a:close/>
              </a:path>
            </a:pathLst>
          </a:custGeom>
          <a:solidFill>
            <a:srgbClr val="F689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34"/>
          <p:cNvSpPr/>
          <p:nvPr/>
        </p:nvSpPr>
        <p:spPr>
          <a:xfrm>
            <a:off x="3416808" y="4533900"/>
            <a:ext cx="236220" cy="407034"/>
          </a:xfrm>
          <a:custGeom>
            <a:avLst/>
            <a:gdLst/>
            <a:ahLst/>
            <a:cxnLst/>
            <a:rect l="l" t="t" r="r" b="b"/>
            <a:pathLst>
              <a:path w="236220" h="407035">
                <a:moveTo>
                  <a:pt x="235965" y="0"/>
                </a:moveTo>
                <a:lnTo>
                  <a:pt x="0" y="135623"/>
                </a:lnTo>
                <a:lnTo>
                  <a:pt x="0" y="406908"/>
                </a:lnTo>
                <a:lnTo>
                  <a:pt x="235965" y="271284"/>
                </a:lnTo>
                <a:lnTo>
                  <a:pt x="235965" y="0"/>
                </a:lnTo>
                <a:close/>
              </a:path>
            </a:pathLst>
          </a:custGeom>
          <a:solidFill>
            <a:srgbClr val="F575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35"/>
          <p:cNvSpPr/>
          <p:nvPr/>
        </p:nvSpPr>
        <p:spPr>
          <a:xfrm>
            <a:off x="3305555" y="4279391"/>
            <a:ext cx="233045" cy="325120"/>
          </a:xfrm>
          <a:custGeom>
            <a:avLst/>
            <a:gdLst/>
            <a:ahLst/>
            <a:cxnLst/>
            <a:rect l="l" t="t" r="r" b="b"/>
            <a:pathLst>
              <a:path w="233045" h="325120">
                <a:moveTo>
                  <a:pt x="232918" y="20447"/>
                </a:moveTo>
                <a:lnTo>
                  <a:pt x="0" y="20447"/>
                </a:lnTo>
                <a:lnTo>
                  <a:pt x="0" y="257644"/>
                </a:lnTo>
                <a:lnTo>
                  <a:pt x="9144" y="283705"/>
                </a:lnTo>
                <a:lnTo>
                  <a:pt x="34163" y="304977"/>
                </a:lnTo>
                <a:lnTo>
                  <a:pt x="71120" y="319328"/>
                </a:lnTo>
                <a:lnTo>
                  <a:pt x="116459" y="324586"/>
                </a:lnTo>
                <a:lnTo>
                  <a:pt x="161798" y="319328"/>
                </a:lnTo>
                <a:lnTo>
                  <a:pt x="198755" y="304977"/>
                </a:lnTo>
                <a:lnTo>
                  <a:pt x="223774" y="283705"/>
                </a:lnTo>
                <a:lnTo>
                  <a:pt x="232918" y="257644"/>
                </a:lnTo>
                <a:lnTo>
                  <a:pt x="232918" y="20447"/>
                </a:lnTo>
                <a:close/>
              </a:path>
              <a:path w="233045" h="325120">
                <a:moveTo>
                  <a:pt x="116459" y="0"/>
                </a:moveTo>
                <a:lnTo>
                  <a:pt x="92456" y="1397"/>
                </a:lnTo>
                <a:lnTo>
                  <a:pt x="70104" y="5461"/>
                </a:lnTo>
                <a:lnTo>
                  <a:pt x="50038" y="11938"/>
                </a:lnTo>
                <a:lnTo>
                  <a:pt x="32639" y="20447"/>
                </a:lnTo>
                <a:lnTo>
                  <a:pt x="200279" y="20447"/>
                </a:lnTo>
                <a:lnTo>
                  <a:pt x="182880" y="11938"/>
                </a:lnTo>
                <a:lnTo>
                  <a:pt x="162814" y="5461"/>
                </a:lnTo>
                <a:lnTo>
                  <a:pt x="140462" y="1397"/>
                </a:lnTo>
                <a:lnTo>
                  <a:pt x="116459" y="0"/>
                </a:lnTo>
                <a:close/>
              </a:path>
            </a:pathLst>
          </a:custGeom>
          <a:solidFill>
            <a:srgbClr val="BB5A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36"/>
          <p:cNvSpPr/>
          <p:nvPr/>
        </p:nvSpPr>
        <p:spPr>
          <a:xfrm>
            <a:off x="3305555" y="4233671"/>
            <a:ext cx="233172" cy="2712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37"/>
          <p:cNvSpPr/>
          <p:nvPr/>
        </p:nvSpPr>
        <p:spPr>
          <a:xfrm>
            <a:off x="3110483" y="4084320"/>
            <a:ext cx="619760" cy="358140"/>
          </a:xfrm>
          <a:custGeom>
            <a:avLst/>
            <a:gdLst/>
            <a:ahLst/>
            <a:cxnLst/>
            <a:rect l="l" t="t" r="r" b="b"/>
            <a:pathLst>
              <a:path w="619760" h="358139">
                <a:moveTo>
                  <a:pt x="309880" y="0"/>
                </a:moveTo>
                <a:lnTo>
                  <a:pt x="247395" y="3682"/>
                </a:lnTo>
                <a:lnTo>
                  <a:pt x="189230" y="14096"/>
                </a:lnTo>
                <a:lnTo>
                  <a:pt x="136652" y="30606"/>
                </a:lnTo>
                <a:lnTo>
                  <a:pt x="90805" y="52450"/>
                </a:lnTo>
                <a:lnTo>
                  <a:pt x="52959" y="78866"/>
                </a:lnTo>
                <a:lnTo>
                  <a:pt x="24384" y="109346"/>
                </a:lnTo>
                <a:lnTo>
                  <a:pt x="6350" y="143001"/>
                </a:lnTo>
                <a:lnTo>
                  <a:pt x="0" y="179069"/>
                </a:lnTo>
                <a:lnTo>
                  <a:pt x="6350" y="215137"/>
                </a:lnTo>
                <a:lnTo>
                  <a:pt x="52959" y="279145"/>
                </a:lnTo>
                <a:lnTo>
                  <a:pt x="90805" y="305561"/>
                </a:lnTo>
                <a:lnTo>
                  <a:pt x="136652" y="327405"/>
                </a:lnTo>
                <a:lnTo>
                  <a:pt x="189230" y="343915"/>
                </a:lnTo>
                <a:lnTo>
                  <a:pt x="247395" y="354456"/>
                </a:lnTo>
                <a:lnTo>
                  <a:pt x="309880" y="358012"/>
                </a:lnTo>
                <a:lnTo>
                  <a:pt x="372364" y="354456"/>
                </a:lnTo>
                <a:lnTo>
                  <a:pt x="430530" y="343915"/>
                </a:lnTo>
                <a:lnTo>
                  <a:pt x="483107" y="327405"/>
                </a:lnTo>
                <a:lnTo>
                  <a:pt x="528955" y="305561"/>
                </a:lnTo>
                <a:lnTo>
                  <a:pt x="566801" y="279145"/>
                </a:lnTo>
                <a:lnTo>
                  <a:pt x="595376" y="248665"/>
                </a:lnTo>
                <a:lnTo>
                  <a:pt x="619760" y="179069"/>
                </a:lnTo>
                <a:lnTo>
                  <a:pt x="613410" y="143001"/>
                </a:lnTo>
                <a:lnTo>
                  <a:pt x="595376" y="109346"/>
                </a:lnTo>
                <a:lnTo>
                  <a:pt x="566801" y="78866"/>
                </a:lnTo>
                <a:lnTo>
                  <a:pt x="528955" y="52450"/>
                </a:lnTo>
                <a:lnTo>
                  <a:pt x="483107" y="30606"/>
                </a:lnTo>
                <a:lnTo>
                  <a:pt x="430530" y="14096"/>
                </a:lnTo>
                <a:lnTo>
                  <a:pt x="372364" y="3682"/>
                </a:lnTo>
                <a:lnTo>
                  <a:pt x="309880" y="0"/>
                </a:lnTo>
                <a:close/>
              </a:path>
            </a:pathLst>
          </a:custGeom>
          <a:solidFill>
            <a:srgbClr val="BB5A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38"/>
          <p:cNvSpPr/>
          <p:nvPr/>
        </p:nvSpPr>
        <p:spPr>
          <a:xfrm>
            <a:off x="3078479" y="3755135"/>
            <a:ext cx="682625" cy="396240"/>
          </a:xfrm>
          <a:custGeom>
            <a:avLst/>
            <a:gdLst/>
            <a:ahLst/>
            <a:cxnLst/>
            <a:rect l="l" t="t" r="r" b="b"/>
            <a:pathLst>
              <a:path w="682625" h="396239">
                <a:moveTo>
                  <a:pt x="341248" y="0"/>
                </a:moveTo>
                <a:lnTo>
                  <a:pt x="299846" y="1396"/>
                </a:lnTo>
                <a:lnTo>
                  <a:pt x="258571" y="5841"/>
                </a:lnTo>
                <a:lnTo>
                  <a:pt x="197484" y="18414"/>
                </a:lnTo>
                <a:lnTo>
                  <a:pt x="142367" y="37083"/>
                </a:lnTo>
                <a:lnTo>
                  <a:pt x="94361" y="61340"/>
                </a:lnTo>
                <a:lnTo>
                  <a:pt x="54990" y="90169"/>
                </a:lnTo>
                <a:lnTo>
                  <a:pt x="25272" y="123062"/>
                </a:lnTo>
                <a:lnTo>
                  <a:pt x="6476" y="159257"/>
                </a:lnTo>
                <a:lnTo>
                  <a:pt x="0" y="197993"/>
                </a:lnTo>
                <a:lnTo>
                  <a:pt x="5461" y="233552"/>
                </a:lnTo>
                <a:lnTo>
                  <a:pt x="46608" y="297941"/>
                </a:lnTo>
                <a:lnTo>
                  <a:pt x="80263" y="325500"/>
                </a:lnTo>
                <a:lnTo>
                  <a:pt x="121412" y="349376"/>
                </a:lnTo>
                <a:lnTo>
                  <a:pt x="169037" y="368934"/>
                </a:lnTo>
                <a:lnTo>
                  <a:pt x="222122" y="383539"/>
                </a:lnTo>
                <a:lnTo>
                  <a:pt x="279907" y="392810"/>
                </a:lnTo>
                <a:lnTo>
                  <a:pt x="341248" y="395985"/>
                </a:lnTo>
                <a:lnTo>
                  <a:pt x="402590" y="392810"/>
                </a:lnTo>
                <a:lnTo>
                  <a:pt x="460374" y="383539"/>
                </a:lnTo>
                <a:lnTo>
                  <a:pt x="513587" y="368934"/>
                </a:lnTo>
                <a:lnTo>
                  <a:pt x="561212" y="349376"/>
                </a:lnTo>
                <a:lnTo>
                  <a:pt x="602360" y="325500"/>
                </a:lnTo>
                <a:lnTo>
                  <a:pt x="636016" y="297941"/>
                </a:lnTo>
                <a:lnTo>
                  <a:pt x="661289" y="267081"/>
                </a:lnTo>
                <a:lnTo>
                  <a:pt x="682624" y="197993"/>
                </a:lnTo>
                <a:lnTo>
                  <a:pt x="676656" y="160655"/>
                </a:lnTo>
                <a:lnTo>
                  <a:pt x="659257" y="125730"/>
                </a:lnTo>
                <a:lnTo>
                  <a:pt x="631570" y="93852"/>
                </a:lnTo>
                <a:lnTo>
                  <a:pt x="594868" y="65405"/>
                </a:lnTo>
                <a:lnTo>
                  <a:pt x="550164" y="41401"/>
                </a:lnTo>
                <a:lnTo>
                  <a:pt x="504190" y="24002"/>
                </a:lnTo>
                <a:lnTo>
                  <a:pt x="453517" y="10921"/>
                </a:lnTo>
                <a:lnTo>
                  <a:pt x="399033" y="2793"/>
                </a:lnTo>
                <a:lnTo>
                  <a:pt x="341248" y="0"/>
                </a:lnTo>
                <a:close/>
              </a:path>
            </a:pathLst>
          </a:custGeom>
          <a:solidFill>
            <a:srgbClr val="F689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39"/>
          <p:cNvSpPr/>
          <p:nvPr/>
        </p:nvSpPr>
        <p:spPr>
          <a:xfrm>
            <a:off x="3078479" y="3953255"/>
            <a:ext cx="683895" cy="448309"/>
          </a:xfrm>
          <a:custGeom>
            <a:avLst/>
            <a:gdLst/>
            <a:ahLst/>
            <a:cxnLst/>
            <a:rect l="l" t="t" r="r" b="b"/>
            <a:pathLst>
              <a:path w="683895" h="448310">
                <a:moveTo>
                  <a:pt x="0" y="0"/>
                </a:moveTo>
                <a:lnTo>
                  <a:pt x="0" y="249936"/>
                </a:lnTo>
                <a:lnTo>
                  <a:pt x="21336" y="318897"/>
                </a:lnTo>
                <a:lnTo>
                  <a:pt x="46608" y="349758"/>
                </a:lnTo>
                <a:lnTo>
                  <a:pt x="80390" y="377317"/>
                </a:lnTo>
                <a:lnTo>
                  <a:pt x="121538" y="401193"/>
                </a:lnTo>
                <a:lnTo>
                  <a:pt x="169290" y="420751"/>
                </a:lnTo>
                <a:lnTo>
                  <a:pt x="222504" y="435356"/>
                </a:lnTo>
                <a:lnTo>
                  <a:pt x="280416" y="444500"/>
                </a:lnTo>
                <a:lnTo>
                  <a:pt x="341883" y="447802"/>
                </a:lnTo>
                <a:lnTo>
                  <a:pt x="403224" y="444500"/>
                </a:lnTo>
                <a:lnTo>
                  <a:pt x="461136" y="435356"/>
                </a:lnTo>
                <a:lnTo>
                  <a:pt x="514349" y="420751"/>
                </a:lnTo>
                <a:lnTo>
                  <a:pt x="562102" y="401193"/>
                </a:lnTo>
                <a:lnTo>
                  <a:pt x="603249" y="377317"/>
                </a:lnTo>
                <a:lnTo>
                  <a:pt x="637032" y="349758"/>
                </a:lnTo>
                <a:lnTo>
                  <a:pt x="662305" y="318897"/>
                </a:lnTo>
                <a:lnTo>
                  <a:pt x="683641" y="249936"/>
                </a:lnTo>
                <a:lnTo>
                  <a:pt x="683641" y="197866"/>
                </a:lnTo>
                <a:lnTo>
                  <a:pt x="341883" y="197866"/>
                </a:lnTo>
                <a:lnTo>
                  <a:pt x="280416" y="194691"/>
                </a:lnTo>
                <a:lnTo>
                  <a:pt x="222504" y="185420"/>
                </a:lnTo>
                <a:lnTo>
                  <a:pt x="169290" y="170815"/>
                </a:lnTo>
                <a:lnTo>
                  <a:pt x="121538" y="151257"/>
                </a:lnTo>
                <a:lnTo>
                  <a:pt x="80390" y="127508"/>
                </a:lnTo>
                <a:lnTo>
                  <a:pt x="46608" y="99822"/>
                </a:lnTo>
                <a:lnTo>
                  <a:pt x="21336" y="69088"/>
                </a:lnTo>
                <a:lnTo>
                  <a:pt x="0" y="0"/>
                </a:lnTo>
                <a:close/>
              </a:path>
              <a:path w="683895" h="448310">
                <a:moveTo>
                  <a:pt x="683641" y="0"/>
                </a:moveTo>
                <a:lnTo>
                  <a:pt x="662305" y="69088"/>
                </a:lnTo>
                <a:lnTo>
                  <a:pt x="637032" y="99822"/>
                </a:lnTo>
                <a:lnTo>
                  <a:pt x="603249" y="127508"/>
                </a:lnTo>
                <a:lnTo>
                  <a:pt x="562102" y="151257"/>
                </a:lnTo>
                <a:lnTo>
                  <a:pt x="514349" y="170815"/>
                </a:lnTo>
                <a:lnTo>
                  <a:pt x="461136" y="185420"/>
                </a:lnTo>
                <a:lnTo>
                  <a:pt x="403224" y="194691"/>
                </a:lnTo>
                <a:lnTo>
                  <a:pt x="341883" y="197866"/>
                </a:lnTo>
                <a:lnTo>
                  <a:pt x="683641" y="197866"/>
                </a:lnTo>
                <a:lnTo>
                  <a:pt x="683641" y="0"/>
                </a:lnTo>
                <a:close/>
              </a:path>
            </a:pathLst>
          </a:custGeom>
          <a:solidFill>
            <a:srgbClr val="F689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40"/>
          <p:cNvSpPr/>
          <p:nvPr/>
        </p:nvSpPr>
        <p:spPr>
          <a:xfrm>
            <a:off x="3334511" y="3755135"/>
            <a:ext cx="294005" cy="123189"/>
          </a:xfrm>
          <a:custGeom>
            <a:avLst/>
            <a:gdLst/>
            <a:ahLst/>
            <a:cxnLst/>
            <a:rect l="l" t="t" r="r" b="b"/>
            <a:pathLst>
              <a:path w="294004" h="123189">
                <a:moveTo>
                  <a:pt x="84709" y="0"/>
                </a:moveTo>
                <a:lnTo>
                  <a:pt x="43179" y="1396"/>
                </a:lnTo>
                <a:lnTo>
                  <a:pt x="1904" y="5841"/>
                </a:lnTo>
                <a:lnTo>
                  <a:pt x="0" y="19303"/>
                </a:lnTo>
                <a:lnTo>
                  <a:pt x="253" y="26034"/>
                </a:lnTo>
                <a:lnTo>
                  <a:pt x="21716" y="59689"/>
                </a:lnTo>
                <a:lnTo>
                  <a:pt x="115188" y="104266"/>
                </a:lnTo>
                <a:lnTo>
                  <a:pt x="179070" y="122936"/>
                </a:lnTo>
                <a:lnTo>
                  <a:pt x="205486" y="119506"/>
                </a:lnTo>
                <a:lnTo>
                  <a:pt x="260985" y="91566"/>
                </a:lnTo>
                <a:lnTo>
                  <a:pt x="290067" y="61087"/>
                </a:lnTo>
                <a:lnTo>
                  <a:pt x="294004" y="46227"/>
                </a:lnTo>
                <a:lnTo>
                  <a:pt x="293877" y="41401"/>
                </a:lnTo>
                <a:lnTo>
                  <a:pt x="247903" y="24002"/>
                </a:lnTo>
                <a:lnTo>
                  <a:pt x="197103" y="10921"/>
                </a:lnTo>
                <a:lnTo>
                  <a:pt x="142493" y="2793"/>
                </a:lnTo>
                <a:lnTo>
                  <a:pt x="84709" y="0"/>
                </a:lnTo>
                <a:close/>
              </a:path>
            </a:pathLst>
          </a:custGeom>
          <a:solidFill>
            <a:srgbClr val="F689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41"/>
          <p:cNvSpPr/>
          <p:nvPr/>
        </p:nvSpPr>
        <p:spPr>
          <a:xfrm>
            <a:off x="3275076" y="3744467"/>
            <a:ext cx="289560" cy="167640"/>
          </a:xfrm>
          <a:custGeom>
            <a:avLst/>
            <a:gdLst/>
            <a:ahLst/>
            <a:cxnLst/>
            <a:rect l="l" t="t" r="r" b="b"/>
            <a:pathLst>
              <a:path w="289560" h="167639">
                <a:moveTo>
                  <a:pt x="289306" y="25653"/>
                </a:moveTo>
                <a:lnTo>
                  <a:pt x="0" y="25653"/>
                </a:lnTo>
                <a:lnTo>
                  <a:pt x="0" y="83565"/>
                </a:lnTo>
                <a:lnTo>
                  <a:pt x="11302" y="116077"/>
                </a:lnTo>
                <a:lnTo>
                  <a:pt x="42290" y="142620"/>
                </a:lnTo>
                <a:lnTo>
                  <a:pt x="88264" y="160527"/>
                </a:lnTo>
                <a:lnTo>
                  <a:pt x="144652" y="167131"/>
                </a:lnTo>
                <a:lnTo>
                  <a:pt x="200913" y="160527"/>
                </a:lnTo>
                <a:lnTo>
                  <a:pt x="246887" y="142620"/>
                </a:lnTo>
                <a:lnTo>
                  <a:pt x="277875" y="116077"/>
                </a:lnTo>
                <a:lnTo>
                  <a:pt x="289261" y="83565"/>
                </a:lnTo>
                <a:lnTo>
                  <a:pt x="289306" y="25653"/>
                </a:lnTo>
                <a:close/>
              </a:path>
              <a:path w="289560" h="167639">
                <a:moveTo>
                  <a:pt x="144652" y="0"/>
                </a:moveTo>
                <a:lnTo>
                  <a:pt x="114808" y="1777"/>
                </a:lnTo>
                <a:lnTo>
                  <a:pt x="87122" y="6857"/>
                </a:lnTo>
                <a:lnTo>
                  <a:pt x="62229" y="14858"/>
                </a:lnTo>
                <a:lnTo>
                  <a:pt x="40639" y="25653"/>
                </a:lnTo>
                <a:lnTo>
                  <a:pt x="248665" y="25653"/>
                </a:lnTo>
                <a:lnTo>
                  <a:pt x="227075" y="14985"/>
                </a:lnTo>
                <a:lnTo>
                  <a:pt x="202184" y="6857"/>
                </a:lnTo>
                <a:lnTo>
                  <a:pt x="174498" y="1777"/>
                </a:lnTo>
                <a:lnTo>
                  <a:pt x="144652" y="0"/>
                </a:lnTo>
                <a:close/>
              </a:path>
            </a:pathLst>
          </a:custGeom>
          <a:solidFill>
            <a:srgbClr val="BB5A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42"/>
          <p:cNvSpPr/>
          <p:nvPr/>
        </p:nvSpPr>
        <p:spPr>
          <a:xfrm>
            <a:off x="3275076" y="3688079"/>
            <a:ext cx="289560" cy="167640"/>
          </a:xfrm>
          <a:custGeom>
            <a:avLst/>
            <a:gdLst/>
            <a:ahLst/>
            <a:cxnLst/>
            <a:rect l="l" t="t" r="r" b="b"/>
            <a:pathLst>
              <a:path w="289560" h="167639">
                <a:moveTo>
                  <a:pt x="144652" y="0"/>
                </a:moveTo>
                <a:lnTo>
                  <a:pt x="88264" y="6604"/>
                </a:lnTo>
                <a:lnTo>
                  <a:pt x="42418" y="24511"/>
                </a:lnTo>
                <a:lnTo>
                  <a:pt x="11302" y="51054"/>
                </a:lnTo>
                <a:lnTo>
                  <a:pt x="0" y="83566"/>
                </a:lnTo>
                <a:lnTo>
                  <a:pt x="11302" y="116078"/>
                </a:lnTo>
                <a:lnTo>
                  <a:pt x="42418" y="142621"/>
                </a:lnTo>
                <a:lnTo>
                  <a:pt x="88264" y="160528"/>
                </a:lnTo>
                <a:lnTo>
                  <a:pt x="144652" y="167132"/>
                </a:lnTo>
                <a:lnTo>
                  <a:pt x="200913" y="160528"/>
                </a:lnTo>
                <a:lnTo>
                  <a:pt x="246887" y="142621"/>
                </a:lnTo>
                <a:lnTo>
                  <a:pt x="277875" y="116078"/>
                </a:lnTo>
                <a:lnTo>
                  <a:pt x="289178" y="83566"/>
                </a:lnTo>
                <a:lnTo>
                  <a:pt x="277875" y="51054"/>
                </a:lnTo>
                <a:lnTo>
                  <a:pt x="246887" y="24511"/>
                </a:lnTo>
                <a:lnTo>
                  <a:pt x="200913" y="6604"/>
                </a:lnTo>
                <a:lnTo>
                  <a:pt x="144652" y="0"/>
                </a:lnTo>
                <a:close/>
              </a:path>
            </a:pathLst>
          </a:custGeom>
          <a:solidFill>
            <a:srgbClr val="F689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43"/>
          <p:cNvSpPr/>
          <p:nvPr/>
        </p:nvSpPr>
        <p:spPr>
          <a:xfrm>
            <a:off x="3314700" y="3710940"/>
            <a:ext cx="208787" cy="12039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44"/>
          <p:cNvSpPr/>
          <p:nvPr/>
        </p:nvSpPr>
        <p:spPr>
          <a:xfrm>
            <a:off x="3122676" y="4178808"/>
            <a:ext cx="71627" cy="12344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45"/>
          <p:cNvSpPr/>
          <p:nvPr/>
        </p:nvSpPr>
        <p:spPr>
          <a:xfrm>
            <a:off x="3078479" y="3953255"/>
            <a:ext cx="683895" cy="235585"/>
          </a:xfrm>
          <a:custGeom>
            <a:avLst/>
            <a:gdLst/>
            <a:ahLst/>
            <a:cxnLst/>
            <a:rect l="l" t="t" r="r" b="b"/>
            <a:pathLst>
              <a:path w="683895" h="235585">
                <a:moveTo>
                  <a:pt x="0" y="0"/>
                </a:moveTo>
                <a:lnTo>
                  <a:pt x="0" y="40767"/>
                </a:lnTo>
                <a:lnTo>
                  <a:pt x="21336" y="108712"/>
                </a:lnTo>
                <a:lnTo>
                  <a:pt x="46608" y="139192"/>
                </a:lnTo>
                <a:lnTo>
                  <a:pt x="80390" y="166370"/>
                </a:lnTo>
                <a:lnTo>
                  <a:pt x="121538" y="189738"/>
                </a:lnTo>
                <a:lnTo>
                  <a:pt x="169290" y="209042"/>
                </a:lnTo>
                <a:lnTo>
                  <a:pt x="222504" y="223393"/>
                </a:lnTo>
                <a:lnTo>
                  <a:pt x="280416" y="232410"/>
                </a:lnTo>
                <a:lnTo>
                  <a:pt x="341883" y="235585"/>
                </a:lnTo>
                <a:lnTo>
                  <a:pt x="403224" y="232410"/>
                </a:lnTo>
                <a:lnTo>
                  <a:pt x="461136" y="223393"/>
                </a:lnTo>
                <a:lnTo>
                  <a:pt x="514349" y="209042"/>
                </a:lnTo>
                <a:lnTo>
                  <a:pt x="542310" y="197739"/>
                </a:lnTo>
                <a:lnTo>
                  <a:pt x="341883" y="197739"/>
                </a:lnTo>
                <a:lnTo>
                  <a:pt x="280416" y="194564"/>
                </a:lnTo>
                <a:lnTo>
                  <a:pt x="222504" y="185420"/>
                </a:lnTo>
                <a:lnTo>
                  <a:pt x="169290" y="170815"/>
                </a:lnTo>
                <a:lnTo>
                  <a:pt x="121538" y="151257"/>
                </a:lnTo>
                <a:lnTo>
                  <a:pt x="80390" y="127381"/>
                </a:lnTo>
                <a:lnTo>
                  <a:pt x="46608" y="99822"/>
                </a:lnTo>
                <a:lnTo>
                  <a:pt x="21336" y="68961"/>
                </a:lnTo>
                <a:lnTo>
                  <a:pt x="0" y="0"/>
                </a:lnTo>
                <a:close/>
              </a:path>
              <a:path w="683895" h="235585">
                <a:moveTo>
                  <a:pt x="683641" y="127"/>
                </a:moveTo>
                <a:lnTo>
                  <a:pt x="662305" y="69088"/>
                </a:lnTo>
                <a:lnTo>
                  <a:pt x="637032" y="99822"/>
                </a:lnTo>
                <a:lnTo>
                  <a:pt x="603249" y="127508"/>
                </a:lnTo>
                <a:lnTo>
                  <a:pt x="562102" y="151257"/>
                </a:lnTo>
                <a:lnTo>
                  <a:pt x="514349" y="170815"/>
                </a:lnTo>
                <a:lnTo>
                  <a:pt x="461136" y="185420"/>
                </a:lnTo>
                <a:lnTo>
                  <a:pt x="403224" y="194564"/>
                </a:lnTo>
                <a:lnTo>
                  <a:pt x="341883" y="197739"/>
                </a:lnTo>
                <a:lnTo>
                  <a:pt x="542310" y="197739"/>
                </a:lnTo>
                <a:lnTo>
                  <a:pt x="603249" y="166243"/>
                </a:lnTo>
                <a:lnTo>
                  <a:pt x="637032" y="139065"/>
                </a:lnTo>
                <a:lnTo>
                  <a:pt x="662305" y="108712"/>
                </a:lnTo>
                <a:lnTo>
                  <a:pt x="683641" y="40767"/>
                </a:lnTo>
                <a:lnTo>
                  <a:pt x="683641" y="127"/>
                </a:lnTo>
                <a:close/>
              </a:path>
            </a:pathLst>
          </a:custGeom>
          <a:solidFill>
            <a:srgbClr val="BB5A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46"/>
          <p:cNvSpPr/>
          <p:nvPr/>
        </p:nvSpPr>
        <p:spPr>
          <a:xfrm>
            <a:off x="3454908" y="4748784"/>
            <a:ext cx="208787" cy="19812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47"/>
          <p:cNvSpPr txBox="1"/>
          <p:nvPr/>
        </p:nvSpPr>
        <p:spPr>
          <a:xfrm>
            <a:off x="3692568" y="4442461"/>
            <a:ext cx="1484588" cy="524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725" marR="5080" indent="-73660">
              <a:lnSpc>
                <a:spcPct val="141500"/>
              </a:lnSpc>
            </a:pPr>
            <a:r>
              <a:rPr lang="en-US" sz="1200" b="1" dirty="0" smtClean="0">
                <a:latin typeface="Arial"/>
                <a:cs typeface="Arial"/>
              </a:rPr>
              <a:t>Submerged Arc Furnace</a:t>
            </a:r>
            <a:r>
              <a:rPr lang="en-US" sz="1200" b="1" spc="-5" dirty="0" smtClean="0">
                <a:latin typeface="Arial"/>
                <a:cs typeface="Arial"/>
              </a:rPr>
              <a:t> 36MVA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91" name="object 48"/>
          <p:cNvSpPr/>
          <p:nvPr/>
        </p:nvSpPr>
        <p:spPr>
          <a:xfrm>
            <a:off x="3212592" y="5198364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367"/>
                </a:lnTo>
              </a:path>
            </a:pathLst>
          </a:custGeom>
          <a:ln w="54864">
            <a:solidFill>
              <a:srgbClr val="F479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15"/>
          <p:cNvSpPr/>
          <p:nvPr/>
        </p:nvSpPr>
        <p:spPr>
          <a:xfrm>
            <a:off x="5139710" y="3318620"/>
            <a:ext cx="1144522" cy="61582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869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652259" y="1040891"/>
            <a:ext cx="0" cy="4157979"/>
          </a:xfrm>
          <a:custGeom>
            <a:avLst/>
            <a:gdLst/>
            <a:ahLst/>
            <a:cxnLst/>
            <a:rect l="l" t="t" r="r" b="b"/>
            <a:pathLst>
              <a:path h="4157979">
                <a:moveTo>
                  <a:pt x="0" y="0"/>
                </a:moveTo>
                <a:lnTo>
                  <a:pt x="0" y="4157459"/>
                </a:lnTo>
              </a:path>
            </a:pathLst>
          </a:custGeom>
          <a:ln w="12192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48400" y="612648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316"/>
                </a:lnTo>
              </a:path>
            </a:pathLst>
          </a:custGeom>
          <a:ln w="54864">
            <a:solidFill>
              <a:srgbClr val="4FA9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363970" y="622999"/>
            <a:ext cx="2252345" cy="164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40460" algn="l"/>
              </a:tabLst>
            </a:pPr>
            <a:r>
              <a:rPr sz="800" b="1" spc="-5" dirty="0">
                <a:latin typeface="Arial"/>
                <a:cs typeface="Arial"/>
              </a:rPr>
              <a:t>C</a:t>
            </a:r>
            <a:r>
              <a:rPr sz="800" b="1" dirty="0">
                <a:latin typeface="Arial"/>
                <a:cs typeface="Arial"/>
              </a:rPr>
              <a:t>urr</a:t>
            </a:r>
            <a:r>
              <a:rPr sz="800" b="1" spc="-5" dirty="0">
                <a:latin typeface="Arial"/>
                <a:cs typeface="Arial"/>
              </a:rPr>
              <a:t>e</a:t>
            </a:r>
            <a:r>
              <a:rPr sz="800" b="1" dirty="0">
                <a:latin typeface="Arial"/>
                <a:cs typeface="Arial"/>
              </a:rPr>
              <a:t>nt</a:t>
            </a:r>
            <a:r>
              <a:rPr sz="800" b="1" spc="-35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ca</a:t>
            </a:r>
            <a:r>
              <a:rPr sz="800" b="1" dirty="0">
                <a:latin typeface="Arial"/>
                <a:cs typeface="Arial"/>
              </a:rPr>
              <a:t>pa</a:t>
            </a:r>
            <a:r>
              <a:rPr sz="800" b="1" spc="-10" dirty="0">
                <a:latin typeface="Arial"/>
                <a:cs typeface="Arial"/>
              </a:rPr>
              <a:t>c</a:t>
            </a:r>
            <a:r>
              <a:rPr sz="800" b="1" dirty="0">
                <a:latin typeface="Arial"/>
                <a:cs typeface="Arial"/>
              </a:rPr>
              <a:t>i</a:t>
            </a:r>
            <a:r>
              <a:rPr sz="800" b="1" spc="-5" dirty="0">
                <a:latin typeface="Arial"/>
                <a:cs typeface="Arial"/>
              </a:rPr>
              <a:t>t</a:t>
            </a:r>
            <a:r>
              <a:rPr sz="800" b="1" dirty="0">
                <a:latin typeface="Arial"/>
                <a:cs typeface="Arial"/>
              </a:rPr>
              <a:t>y	Future</a:t>
            </a:r>
            <a:r>
              <a:rPr sz="800" b="1" spc="-120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ca</a:t>
            </a:r>
            <a:r>
              <a:rPr sz="800" b="1" dirty="0">
                <a:latin typeface="Arial"/>
                <a:cs typeface="Arial"/>
              </a:rPr>
              <a:t>pa</a:t>
            </a:r>
            <a:r>
              <a:rPr sz="800" b="1" spc="-10" dirty="0">
                <a:latin typeface="Arial"/>
                <a:cs typeface="Arial"/>
              </a:rPr>
              <a:t>c</a:t>
            </a:r>
            <a:r>
              <a:rPr sz="800" b="1" dirty="0">
                <a:latin typeface="Arial"/>
                <a:cs typeface="Arial"/>
              </a:rPr>
              <a:t>i</a:t>
            </a:r>
            <a:r>
              <a:rPr sz="800" b="1" spc="-5" dirty="0">
                <a:latin typeface="Arial"/>
                <a:cs typeface="Arial"/>
              </a:rPr>
              <a:t>t</a:t>
            </a:r>
            <a:r>
              <a:rPr sz="800" b="1" dirty="0">
                <a:latin typeface="Arial"/>
                <a:cs typeface="Arial"/>
              </a:rPr>
              <a:t>y</a:t>
            </a:r>
            <a:endParaRPr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425450" marR="5080">
              <a:lnSpc>
                <a:spcPts val="1639"/>
              </a:lnSpc>
            </a:pPr>
            <a:r>
              <a:rPr sz="1400" b="1" spc="-20" dirty="0">
                <a:solidFill>
                  <a:srgbClr val="1A1A1A"/>
                </a:solidFill>
                <a:latin typeface="Arial"/>
                <a:cs typeface="Arial"/>
              </a:rPr>
              <a:t>Bu</a:t>
            </a:r>
            <a:r>
              <a:rPr sz="1400" b="1" spc="-10" dirty="0">
                <a:solidFill>
                  <a:srgbClr val="1A1A1A"/>
                </a:solidFill>
                <a:latin typeface="Arial"/>
                <a:cs typeface="Arial"/>
              </a:rPr>
              <a:t>il</a:t>
            </a:r>
            <a:r>
              <a:rPr sz="1400" b="1" spc="-20" dirty="0">
                <a:solidFill>
                  <a:srgbClr val="1A1A1A"/>
                </a:solidFill>
                <a:latin typeface="Arial"/>
                <a:cs typeface="Arial"/>
              </a:rPr>
              <a:t>d</a:t>
            </a:r>
            <a:r>
              <a:rPr sz="1400" b="1" spc="-10" dirty="0">
                <a:solidFill>
                  <a:srgbClr val="1A1A1A"/>
                </a:solidFill>
                <a:latin typeface="Arial"/>
                <a:cs typeface="Arial"/>
              </a:rPr>
              <a:t>i</a:t>
            </a:r>
            <a:r>
              <a:rPr sz="1400" b="1" spc="-20" dirty="0">
                <a:solidFill>
                  <a:srgbClr val="1A1A1A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1A1A1A"/>
                </a:solidFill>
                <a:latin typeface="Arial"/>
                <a:cs typeface="Arial"/>
              </a:rPr>
              <a:t>g </a:t>
            </a:r>
            <a:r>
              <a:rPr sz="1400" b="1" spc="-4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A1A1A"/>
                </a:solidFill>
                <a:latin typeface="Arial"/>
                <a:cs typeface="Arial"/>
              </a:rPr>
              <a:t>C</a:t>
            </a:r>
            <a:r>
              <a:rPr sz="1400" b="1" dirty="0">
                <a:solidFill>
                  <a:srgbClr val="1A1A1A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1A1A1A"/>
                </a:solidFill>
                <a:latin typeface="Arial"/>
                <a:cs typeface="Arial"/>
              </a:rPr>
              <a:t>p</a:t>
            </a:r>
            <a:r>
              <a:rPr sz="1400" b="1" dirty="0">
                <a:solidFill>
                  <a:srgbClr val="1A1A1A"/>
                </a:solidFill>
                <a:latin typeface="Arial"/>
                <a:cs typeface="Arial"/>
              </a:rPr>
              <a:t>a</a:t>
            </a:r>
            <a:r>
              <a:rPr sz="1400" b="1" spc="-15" dirty="0">
                <a:solidFill>
                  <a:srgbClr val="1A1A1A"/>
                </a:solidFill>
                <a:latin typeface="Arial"/>
                <a:cs typeface="Arial"/>
              </a:rPr>
              <a:t>c</a:t>
            </a:r>
            <a:r>
              <a:rPr sz="1400" b="1" spc="-10" dirty="0">
                <a:solidFill>
                  <a:srgbClr val="1A1A1A"/>
                </a:solidFill>
                <a:latin typeface="Arial"/>
                <a:cs typeface="Arial"/>
              </a:rPr>
              <a:t>i</a:t>
            </a:r>
            <a:r>
              <a:rPr sz="1400" b="1" spc="-15" dirty="0">
                <a:solidFill>
                  <a:srgbClr val="1A1A1A"/>
                </a:solidFill>
                <a:latin typeface="Arial"/>
                <a:cs typeface="Arial"/>
              </a:rPr>
              <a:t>t</a:t>
            </a:r>
            <a:r>
              <a:rPr sz="1400" b="1" dirty="0">
                <a:solidFill>
                  <a:srgbClr val="1A1A1A"/>
                </a:solidFill>
                <a:latin typeface="Arial"/>
                <a:cs typeface="Arial"/>
              </a:rPr>
              <a:t>y</a:t>
            </a:r>
            <a:r>
              <a:rPr sz="1400" b="1" spc="-5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1A1A"/>
                </a:solidFill>
                <a:latin typeface="Arial"/>
                <a:cs typeface="Arial"/>
              </a:rPr>
              <a:t>f</a:t>
            </a:r>
            <a:r>
              <a:rPr sz="1400" b="1" spc="-10" dirty="0">
                <a:solidFill>
                  <a:srgbClr val="1A1A1A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1A1A1A"/>
                </a:solidFill>
                <a:latin typeface="Arial"/>
                <a:cs typeface="Arial"/>
              </a:rPr>
              <a:t>r P</a:t>
            </a:r>
            <a:r>
              <a:rPr sz="1400" b="1" spc="-10" dirty="0">
                <a:solidFill>
                  <a:srgbClr val="1A1A1A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1A1A1A"/>
                </a:solidFill>
                <a:latin typeface="Arial"/>
                <a:cs typeface="Arial"/>
              </a:rPr>
              <a:t>te</a:t>
            </a:r>
            <a:r>
              <a:rPr sz="1400" b="1" spc="-10" dirty="0">
                <a:solidFill>
                  <a:srgbClr val="1A1A1A"/>
                </a:solidFill>
                <a:latin typeface="Arial"/>
                <a:cs typeface="Arial"/>
              </a:rPr>
              <a:t>n</a:t>
            </a:r>
            <a:r>
              <a:rPr sz="1400" b="1" spc="-15" dirty="0">
                <a:solidFill>
                  <a:srgbClr val="1A1A1A"/>
                </a:solidFill>
                <a:latin typeface="Arial"/>
                <a:cs typeface="Arial"/>
              </a:rPr>
              <a:t>t</a:t>
            </a:r>
            <a:r>
              <a:rPr sz="1400" b="1" spc="-10" dirty="0">
                <a:solidFill>
                  <a:srgbClr val="1A1A1A"/>
                </a:solidFill>
                <a:latin typeface="Arial"/>
                <a:cs typeface="Arial"/>
              </a:rPr>
              <a:t>i</a:t>
            </a:r>
            <a:r>
              <a:rPr sz="1400" b="1" spc="-15" dirty="0">
                <a:solidFill>
                  <a:srgbClr val="1A1A1A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1A1A1A"/>
                </a:solidFill>
                <a:latin typeface="Arial"/>
                <a:cs typeface="Arial"/>
              </a:rPr>
              <a:t>l</a:t>
            </a:r>
            <a:r>
              <a:rPr sz="1400" b="1" spc="-5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A1A1A"/>
                </a:solidFill>
                <a:latin typeface="Arial"/>
                <a:cs typeface="Arial"/>
              </a:rPr>
              <a:t>mark</a:t>
            </a:r>
            <a:r>
              <a:rPr sz="1400" b="1" spc="-15" dirty="0">
                <a:solidFill>
                  <a:srgbClr val="1A1A1A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1A1A1A"/>
                </a:solidFill>
                <a:latin typeface="Arial"/>
                <a:cs typeface="Arial"/>
              </a:rPr>
              <a:t>ts</a:t>
            </a:r>
            <a:endParaRPr sz="1400" dirty="0">
              <a:latin typeface="Arial"/>
              <a:cs typeface="Arial"/>
            </a:endParaRPr>
          </a:p>
          <a:p>
            <a:pPr marL="427355" marR="95885">
              <a:lnSpc>
                <a:spcPts val="3020"/>
              </a:lnSpc>
              <a:spcBef>
                <a:spcPts val="340"/>
              </a:spcBef>
            </a:pP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I</a:t>
            </a:r>
            <a:r>
              <a:rPr sz="1200" spc="5" dirty="0">
                <a:solidFill>
                  <a:srgbClr val="1A1A1A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t</a:t>
            </a:r>
            <a:r>
              <a:rPr sz="1200" spc="5" dirty="0">
                <a:solidFill>
                  <a:srgbClr val="1A1A1A"/>
                </a:solidFill>
                <a:latin typeface="Arial"/>
                <a:cs typeface="Arial"/>
              </a:rPr>
              <a:t>e</a:t>
            </a:r>
            <a:r>
              <a:rPr sz="1200" spc="-10" dirty="0">
                <a:solidFill>
                  <a:srgbClr val="1A1A1A"/>
                </a:solidFill>
                <a:latin typeface="Arial"/>
                <a:cs typeface="Arial"/>
              </a:rPr>
              <a:t>g</a:t>
            </a:r>
            <a:r>
              <a:rPr sz="1200" spc="-20" dirty="0">
                <a:solidFill>
                  <a:srgbClr val="1A1A1A"/>
                </a:solidFill>
                <a:latin typeface="Arial"/>
                <a:cs typeface="Arial"/>
              </a:rPr>
              <a:t>r</a:t>
            </a:r>
            <a:r>
              <a:rPr sz="1200" spc="-10" dirty="0">
                <a:solidFill>
                  <a:srgbClr val="1A1A1A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t</a:t>
            </a:r>
            <a:r>
              <a:rPr sz="1200" spc="-5" dirty="0">
                <a:solidFill>
                  <a:srgbClr val="1A1A1A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d</a:t>
            </a:r>
            <a:r>
              <a:rPr sz="1200" spc="-5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St</a:t>
            </a:r>
            <a:r>
              <a:rPr sz="1200" spc="5" dirty="0">
                <a:solidFill>
                  <a:srgbClr val="1A1A1A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el</a:t>
            </a:r>
            <a:r>
              <a:rPr sz="1200" spc="-5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co</a:t>
            </a:r>
            <a:r>
              <a:rPr sz="1200" spc="5" dirty="0">
                <a:solidFill>
                  <a:srgbClr val="1A1A1A"/>
                </a:solidFill>
                <a:latin typeface="Arial"/>
                <a:cs typeface="Arial"/>
              </a:rPr>
              <a:t>m</a:t>
            </a:r>
            <a:r>
              <a:rPr sz="1200" spc="-10" dirty="0">
                <a:solidFill>
                  <a:srgbClr val="1A1A1A"/>
                </a:solidFill>
                <a:latin typeface="Arial"/>
                <a:cs typeface="Arial"/>
              </a:rPr>
              <a:t>p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l</a:t>
            </a:r>
            <a:r>
              <a:rPr sz="1200" spc="-10" dirty="0">
                <a:solidFill>
                  <a:srgbClr val="1A1A1A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x </a:t>
            </a:r>
            <a:r>
              <a:rPr sz="1200" spc="15" dirty="0">
                <a:solidFill>
                  <a:srgbClr val="1A1A1A"/>
                </a:solidFill>
                <a:latin typeface="Arial"/>
                <a:cs typeface="Arial"/>
              </a:rPr>
              <a:t>W</a:t>
            </a:r>
            <a:r>
              <a:rPr sz="1200" spc="-20" dirty="0">
                <a:solidFill>
                  <a:srgbClr val="1A1A1A"/>
                </a:solidFill>
                <a:latin typeface="Arial"/>
                <a:cs typeface="Arial"/>
              </a:rPr>
              <a:t>o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r</a:t>
            </a:r>
            <a:r>
              <a:rPr sz="1200" spc="-10" dirty="0">
                <a:solidFill>
                  <a:srgbClr val="1A1A1A"/>
                </a:solidFill>
                <a:latin typeface="Arial"/>
                <a:cs typeface="Arial"/>
              </a:rPr>
              <a:t>ld</a:t>
            </a:r>
            <a:r>
              <a:rPr sz="1200" spc="-40" dirty="0">
                <a:solidFill>
                  <a:srgbClr val="1A1A1A"/>
                </a:solidFill>
                <a:latin typeface="Arial"/>
                <a:cs typeface="Arial"/>
              </a:rPr>
              <a:t>’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s</a:t>
            </a:r>
            <a:r>
              <a:rPr sz="1200" spc="-5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1A1A1A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ost</a:t>
            </a:r>
            <a:r>
              <a:rPr sz="1200" spc="-3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e</a:t>
            </a:r>
            <a:r>
              <a:rPr sz="1200" spc="-10" dirty="0">
                <a:solidFill>
                  <a:srgbClr val="1A1A1A"/>
                </a:solidFill>
                <a:latin typeface="Arial"/>
                <a:cs typeface="Arial"/>
              </a:rPr>
              <a:t>f</a:t>
            </a:r>
            <a:r>
              <a:rPr sz="1200" spc="10" dirty="0">
                <a:solidFill>
                  <a:srgbClr val="1A1A1A"/>
                </a:solidFill>
                <a:latin typeface="Arial"/>
                <a:cs typeface="Arial"/>
              </a:rPr>
              <a:t>f</a:t>
            </a:r>
            <a:r>
              <a:rPr sz="1200" spc="-15" dirty="0">
                <a:solidFill>
                  <a:srgbClr val="1A1A1A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c</a:t>
            </a:r>
            <a:r>
              <a:rPr sz="1200" spc="-15" dirty="0">
                <a:solidFill>
                  <a:srgbClr val="1A1A1A"/>
                </a:solidFill>
                <a:latin typeface="Arial"/>
                <a:cs typeface="Arial"/>
              </a:rPr>
              <a:t>i</a:t>
            </a:r>
            <a:r>
              <a:rPr sz="1200" spc="-10" dirty="0">
                <a:solidFill>
                  <a:srgbClr val="1A1A1A"/>
                </a:solidFill>
                <a:latin typeface="Arial"/>
                <a:cs typeface="Arial"/>
              </a:rPr>
              <a:t>en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t</a:t>
            </a:r>
            <a:r>
              <a:rPr sz="1200" spc="-4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and</a:t>
            </a:r>
            <a:endParaRPr sz="1200" dirty="0">
              <a:latin typeface="Arial"/>
              <a:cs typeface="Arial"/>
            </a:endParaRPr>
          </a:p>
          <a:p>
            <a:pPr marL="427355">
              <a:lnSpc>
                <a:spcPts val="1040"/>
              </a:lnSpc>
            </a:pP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a</a:t>
            </a:r>
            <a:r>
              <a:rPr sz="1200" spc="5" dirty="0">
                <a:solidFill>
                  <a:srgbClr val="1A1A1A"/>
                </a:solidFill>
                <a:latin typeface="Arial"/>
                <a:cs typeface="Arial"/>
              </a:rPr>
              <a:t>d</a:t>
            </a:r>
            <a:r>
              <a:rPr sz="1200" spc="-15" dirty="0">
                <a:solidFill>
                  <a:srgbClr val="1A1A1A"/>
                </a:solidFill>
                <a:latin typeface="Arial"/>
                <a:cs typeface="Arial"/>
              </a:rPr>
              <a:t>v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a</a:t>
            </a:r>
            <a:r>
              <a:rPr sz="1200" spc="-5" dirty="0">
                <a:solidFill>
                  <a:srgbClr val="1A1A1A"/>
                </a:solidFill>
                <a:latin typeface="Arial"/>
                <a:cs typeface="Arial"/>
              </a:rPr>
              <a:t>n</a:t>
            </a:r>
            <a:r>
              <a:rPr sz="1200" spc="-15" dirty="0">
                <a:solidFill>
                  <a:srgbClr val="1A1A1A"/>
                </a:solidFill>
                <a:latin typeface="Arial"/>
                <a:cs typeface="Arial"/>
              </a:rPr>
              <a:t>c</a:t>
            </a:r>
            <a:r>
              <a:rPr sz="1200" spc="-10" dirty="0">
                <a:solidFill>
                  <a:srgbClr val="1A1A1A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d</a:t>
            </a:r>
            <a:r>
              <a:rPr sz="1200" spc="-4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tec</a:t>
            </a:r>
            <a:r>
              <a:rPr sz="1200" spc="-10" dirty="0">
                <a:solidFill>
                  <a:srgbClr val="1A1A1A"/>
                </a:solidFill>
                <a:latin typeface="Arial"/>
                <a:cs typeface="Arial"/>
              </a:rPr>
              <a:t>hno</a:t>
            </a:r>
            <a:r>
              <a:rPr sz="1200" spc="-15" dirty="0">
                <a:solidFill>
                  <a:srgbClr val="1A1A1A"/>
                </a:solidFill>
                <a:latin typeface="Arial"/>
                <a:cs typeface="Arial"/>
              </a:rPr>
              <a:t>l</a:t>
            </a:r>
            <a:r>
              <a:rPr sz="1200" spc="-10" dirty="0">
                <a:solidFill>
                  <a:srgbClr val="1A1A1A"/>
                </a:solidFill>
                <a:latin typeface="Arial"/>
                <a:cs typeface="Arial"/>
              </a:rPr>
              <a:t>og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y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95286" y="4578512"/>
            <a:ext cx="1828164" cy="356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Emp</a:t>
            </a:r>
            <a:r>
              <a:rPr sz="1200" spc="-15" dirty="0">
                <a:latin typeface="Arial"/>
                <a:cs typeface="Arial"/>
              </a:rPr>
              <a:t>l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spc="-10" dirty="0">
                <a:latin typeface="Arial"/>
                <a:cs typeface="Arial"/>
              </a:rPr>
              <a:t>men</a:t>
            </a:r>
            <a:r>
              <a:rPr sz="1200" dirty="0">
                <a:latin typeface="Arial"/>
                <a:cs typeface="Arial"/>
              </a:rPr>
              <a:t>t 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5" dirty="0">
                <a:latin typeface="Arial"/>
                <a:cs typeface="Arial"/>
              </a:rPr>
              <a:t>n</a:t>
            </a:r>
            <a:r>
              <a:rPr sz="1200" spc="-10" dirty="0">
                <a:latin typeface="Arial"/>
                <a:cs typeface="Arial"/>
              </a:rPr>
              <a:t>e</a:t>
            </a:r>
            <a:r>
              <a:rPr sz="1200" spc="-20" dirty="0">
                <a:latin typeface="Arial"/>
                <a:cs typeface="Arial"/>
              </a:rPr>
              <a:t>r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15" dirty="0">
                <a:latin typeface="Arial"/>
                <a:cs typeface="Arial"/>
              </a:rPr>
              <a:t>i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20</a:t>
            </a:r>
            <a:r>
              <a:rPr sz="1200" spc="-10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0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79132" y="2478103"/>
            <a:ext cx="1476375" cy="358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20"/>
              </a:lnSpc>
            </a:pP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Glob</a:t>
            </a:r>
            <a:r>
              <a:rPr sz="1200" spc="-10" dirty="0">
                <a:solidFill>
                  <a:srgbClr val="1A1A1A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l</a:t>
            </a:r>
            <a:r>
              <a:rPr sz="1200" spc="-5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E</a:t>
            </a:r>
            <a:r>
              <a:rPr sz="1200" spc="-15" dirty="0">
                <a:solidFill>
                  <a:srgbClr val="1A1A1A"/>
                </a:solidFill>
                <a:latin typeface="Arial"/>
                <a:cs typeface="Arial"/>
              </a:rPr>
              <a:t>x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ports</a:t>
            </a:r>
            <a:r>
              <a:rPr sz="1200" spc="-5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of</a:t>
            </a:r>
            <a:r>
              <a:rPr sz="1200" spc="-2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F</a:t>
            </a:r>
            <a:r>
              <a:rPr sz="1200" spc="-5" dirty="0">
                <a:solidFill>
                  <a:srgbClr val="1A1A1A"/>
                </a:solidFill>
                <a:latin typeface="Arial"/>
                <a:cs typeface="Arial"/>
              </a:rPr>
              <a:t>l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at pro</a:t>
            </a:r>
            <a:r>
              <a:rPr sz="1200" spc="-10" dirty="0">
                <a:solidFill>
                  <a:srgbClr val="1A1A1A"/>
                </a:solidFill>
                <a:latin typeface="Arial"/>
                <a:cs typeface="Arial"/>
              </a:rPr>
              <a:t>du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c</a:t>
            </a:r>
            <a:r>
              <a:rPr sz="1200" spc="-10" dirty="0">
                <a:solidFill>
                  <a:srgbClr val="1A1A1A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21194" y="3800300"/>
            <a:ext cx="1657985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0"/>
              </a:lnSpc>
            </a:pP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Le</a:t>
            </a:r>
            <a:r>
              <a:rPr sz="1200" spc="-10" dirty="0">
                <a:solidFill>
                  <a:srgbClr val="1A1A1A"/>
                </a:solidFill>
                <a:latin typeface="Arial"/>
                <a:cs typeface="Arial"/>
              </a:rPr>
              <a:t>ade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r</a:t>
            </a:r>
            <a:r>
              <a:rPr sz="1200" spc="-4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in</a:t>
            </a:r>
            <a:r>
              <a:rPr sz="1200" spc="-2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Green</a:t>
            </a:r>
            <a:r>
              <a:rPr sz="1200" spc="-5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St</a:t>
            </a:r>
            <a:r>
              <a:rPr sz="1200" spc="5" dirty="0">
                <a:solidFill>
                  <a:srgbClr val="1A1A1A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el</a:t>
            </a:r>
            <a:r>
              <a:rPr sz="1200" spc="-5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in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20"/>
              </a:lnSpc>
            </a:pP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GCC</a:t>
            </a:r>
            <a:r>
              <a:rPr sz="1200" spc="-3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a</a:t>
            </a:r>
            <a:r>
              <a:rPr sz="1200" spc="5" dirty="0">
                <a:solidFill>
                  <a:srgbClr val="1A1A1A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d</a:t>
            </a:r>
            <a:r>
              <a:rPr sz="1200" spc="-4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A1A1A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EA</a:t>
            </a:r>
            <a:r>
              <a:rPr sz="1200" spc="-8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1A1A1A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e</a:t>
            </a:r>
            <a:r>
              <a:rPr sz="1200" spc="-5" dirty="0">
                <a:solidFill>
                  <a:srgbClr val="1A1A1A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4139" y="188340"/>
            <a:ext cx="7557181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00"/>
              </a:lnSpc>
            </a:pPr>
            <a:r>
              <a:rPr sz="1600" b="1" spc="-20" dirty="0">
                <a:latin typeface="Tahoma"/>
                <a:cs typeface="Tahoma"/>
              </a:rPr>
              <a:t>Du</a:t>
            </a:r>
            <a:r>
              <a:rPr sz="1600" b="1" spc="-10" dirty="0">
                <a:latin typeface="Tahoma"/>
                <a:cs typeface="Tahoma"/>
              </a:rPr>
              <a:t>q</a:t>
            </a:r>
            <a:r>
              <a:rPr sz="1600" b="1" spc="-15" dirty="0">
                <a:latin typeface="Tahoma"/>
                <a:cs typeface="Tahoma"/>
              </a:rPr>
              <a:t>m</a:t>
            </a:r>
            <a:r>
              <a:rPr sz="1600" b="1" spc="-10" dirty="0" smtClean="0">
                <a:latin typeface="Tahoma"/>
                <a:cs typeface="Tahoma"/>
              </a:rPr>
              <a:t>:</a:t>
            </a:r>
            <a:r>
              <a:rPr lang="en-US" sz="1600" b="1" spc="-10" dirty="0" smtClean="0">
                <a:latin typeface="Tahoma"/>
                <a:cs typeface="Tahoma"/>
              </a:rPr>
              <a:t> </a:t>
            </a:r>
            <a:r>
              <a:rPr lang="en-US" b="1" spc="-15" dirty="0" smtClean="0">
                <a:latin typeface="Tahoma"/>
                <a:cs typeface="Tahoma"/>
              </a:rPr>
              <a:t>4</a:t>
            </a:r>
            <a:r>
              <a:rPr lang="en-US" b="1" dirty="0" smtClean="0">
                <a:latin typeface="Tahoma"/>
                <a:cs typeface="Tahoma"/>
              </a:rPr>
              <a:t>.</a:t>
            </a:r>
            <a:r>
              <a:rPr lang="en-US" b="1" spc="-15" dirty="0" smtClean="0">
                <a:latin typeface="Tahoma"/>
                <a:cs typeface="Tahoma"/>
              </a:rPr>
              <a:t>5</a:t>
            </a:r>
            <a:r>
              <a:rPr lang="en-US" b="1" spc="15" dirty="0" smtClean="0">
                <a:latin typeface="Tahoma"/>
                <a:cs typeface="Tahoma"/>
              </a:rPr>
              <a:t> </a:t>
            </a:r>
            <a:r>
              <a:rPr lang="en-US" b="1" spc="-20" dirty="0" smtClean="0">
                <a:latin typeface="Tahoma"/>
                <a:cs typeface="Tahoma"/>
              </a:rPr>
              <a:t>MT</a:t>
            </a:r>
            <a:r>
              <a:rPr lang="en-US" b="1" spc="-25" dirty="0" smtClean="0">
                <a:latin typeface="Tahoma"/>
                <a:cs typeface="Tahoma"/>
              </a:rPr>
              <a:t>P</a:t>
            </a:r>
            <a:r>
              <a:rPr lang="en-US" b="1" spc="-15" dirty="0" smtClean="0">
                <a:latin typeface="Tahoma"/>
                <a:cs typeface="Tahoma"/>
              </a:rPr>
              <a:t>A Integrated </a:t>
            </a:r>
            <a:r>
              <a:rPr sz="1600" b="1" spc="-20" dirty="0" smtClean="0">
                <a:latin typeface="Tahoma"/>
                <a:cs typeface="Tahoma"/>
              </a:rPr>
              <a:t>St</a:t>
            </a:r>
            <a:r>
              <a:rPr sz="1600" b="1" spc="-10" dirty="0" smtClean="0">
                <a:latin typeface="Tahoma"/>
                <a:cs typeface="Tahoma"/>
              </a:rPr>
              <a:t>eel</a:t>
            </a:r>
            <a:r>
              <a:rPr sz="1600" b="1" spc="-5" dirty="0" smtClean="0">
                <a:latin typeface="Tahoma"/>
                <a:cs typeface="Tahoma"/>
              </a:rPr>
              <a:t> </a:t>
            </a:r>
            <a:r>
              <a:rPr sz="1600" b="1" spc="-15" dirty="0">
                <a:latin typeface="Tahoma"/>
                <a:cs typeface="Tahoma"/>
              </a:rPr>
              <a:t>pl</a:t>
            </a:r>
            <a:r>
              <a:rPr sz="1600" b="1" spc="-5" dirty="0">
                <a:latin typeface="Tahoma"/>
                <a:cs typeface="Tahoma"/>
              </a:rPr>
              <a:t>a</a:t>
            </a:r>
            <a:r>
              <a:rPr sz="1600" b="1" spc="-20" dirty="0">
                <a:latin typeface="Tahoma"/>
                <a:cs typeface="Tahoma"/>
              </a:rPr>
              <a:t>n</a:t>
            </a:r>
            <a:r>
              <a:rPr sz="1600" b="1" spc="-10" dirty="0">
                <a:latin typeface="Tahoma"/>
                <a:cs typeface="Tahoma"/>
              </a:rPr>
              <a:t>t</a:t>
            </a:r>
            <a:r>
              <a:rPr sz="1600" b="1" spc="30" dirty="0">
                <a:latin typeface="Tahoma"/>
                <a:cs typeface="Tahoma"/>
              </a:rPr>
              <a:t> </a:t>
            </a:r>
            <a:r>
              <a:rPr sz="1600" b="1" spc="-10" dirty="0" smtClean="0">
                <a:latin typeface="Tahoma"/>
                <a:cs typeface="Tahoma"/>
              </a:rPr>
              <a:t>to</a:t>
            </a:r>
            <a:r>
              <a:rPr sz="1600" b="1" spc="-5" dirty="0" smtClean="0">
                <a:latin typeface="Tahoma"/>
                <a:cs typeface="Tahoma"/>
              </a:rPr>
              <a:t> </a:t>
            </a:r>
            <a:r>
              <a:rPr sz="1600" b="1" spc="-20" dirty="0">
                <a:latin typeface="Tahoma"/>
                <a:cs typeface="Tahoma"/>
              </a:rPr>
              <a:t>b</a:t>
            </a:r>
            <a:r>
              <a:rPr sz="1600" b="1" spc="-15" dirty="0">
                <a:latin typeface="Tahoma"/>
                <a:cs typeface="Tahoma"/>
              </a:rPr>
              <a:t>ecome</a:t>
            </a:r>
            <a:r>
              <a:rPr sz="1600" b="1" spc="-5" dirty="0">
                <a:latin typeface="Tahoma"/>
                <a:cs typeface="Tahoma"/>
              </a:rPr>
              <a:t> </a:t>
            </a:r>
            <a:r>
              <a:rPr sz="1600" b="1" spc="-10" dirty="0" smtClean="0">
                <a:latin typeface="Tahoma"/>
                <a:cs typeface="Tahoma"/>
              </a:rPr>
              <a:t>lar</a:t>
            </a:r>
            <a:r>
              <a:rPr sz="1600" b="1" spc="-15" dirty="0" smtClean="0">
                <a:latin typeface="Tahoma"/>
                <a:cs typeface="Tahoma"/>
              </a:rPr>
              <a:t>gest</a:t>
            </a:r>
            <a:r>
              <a:rPr lang="en-US" sz="1600" b="1" spc="-15" dirty="0" smtClean="0">
                <a:latin typeface="Tahoma"/>
                <a:cs typeface="Tahoma"/>
              </a:rPr>
              <a:t> green steel producer in GCC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402068" y="612648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316"/>
                </a:lnTo>
              </a:path>
            </a:pathLst>
          </a:custGeom>
          <a:ln w="54864">
            <a:solidFill>
              <a:srgbClr val="F479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781800" y="1409700"/>
            <a:ext cx="1845310" cy="0"/>
          </a:xfrm>
          <a:custGeom>
            <a:avLst/>
            <a:gdLst/>
            <a:ahLst/>
            <a:cxnLst/>
            <a:rect l="l" t="t" r="r" b="b"/>
            <a:pathLst>
              <a:path w="1845309">
                <a:moveTo>
                  <a:pt x="0" y="0"/>
                </a:moveTo>
                <a:lnTo>
                  <a:pt x="1845055" y="0"/>
                </a:lnTo>
              </a:path>
            </a:pathLst>
          </a:custGeom>
          <a:ln w="6096">
            <a:solidFill>
              <a:srgbClr val="494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934200" y="3695700"/>
            <a:ext cx="1846580" cy="0"/>
          </a:xfrm>
          <a:custGeom>
            <a:avLst/>
            <a:gdLst/>
            <a:ahLst/>
            <a:cxnLst/>
            <a:rect l="l" t="t" r="r" b="b"/>
            <a:pathLst>
              <a:path w="1846579">
                <a:moveTo>
                  <a:pt x="0" y="0"/>
                </a:moveTo>
                <a:lnTo>
                  <a:pt x="1846579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007352" y="4427220"/>
            <a:ext cx="1846580" cy="0"/>
          </a:xfrm>
          <a:custGeom>
            <a:avLst/>
            <a:gdLst/>
            <a:ahLst/>
            <a:cxnLst/>
            <a:rect l="l" t="t" r="r" b="b"/>
            <a:pathLst>
              <a:path w="1846579">
                <a:moveTo>
                  <a:pt x="0" y="0"/>
                </a:moveTo>
                <a:lnTo>
                  <a:pt x="1846579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483096" y="2948939"/>
            <a:ext cx="339851" cy="3398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6990333" y="3138248"/>
            <a:ext cx="1619885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0"/>
              </a:lnSpc>
            </a:pP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Add</a:t>
            </a:r>
            <a:r>
              <a:rPr sz="1200" spc="-15" dirty="0">
                <a:solidFill>
                  <a:srgbClr val="1A1A1A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t</a:t>
            </a:r>
            <a:r>
              <a:rPr sz="1200" spc="-15" dirty="0">
                <a:solidFill>
                  <a:srgbClr val="1A1A1A"/>
                </a:solidFill>
                <a:latin typeface="Arial"/>
                <a:cs typeface="Arial"/>
              </a:rPr>
              <a:t>i</a:t>
            </a:r>
            <a:r>
              <a:rPr sz="1200" spc="-10" dirty="0">
                <a:solidFill>
                  <a:srgbClr val="1A1A1A"/>
                </a:solidFill>
                <a:latin typeface="Arial"/>
                <a:cs typeface="Arial"/>
              </a:rPr>
              <a:t>ona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l</a:t>
            </a:r>
            <a:r>
              <a:rPr sz="1200" spc="-5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in</a:t>
            </a:r>
            <a:r>
              <a:rPr sz="1200" spc="-10" dirty="0">
                <a:solidFill>
                  <a:srgbClr val="1A1A1A"/>
                </a:solidFill>
                <a:latin typeface="Arial"/>
                <a:cs typeface="Arial"/>
              </a:rPr>
              <a:t>v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estm</a:t>
            </a:r>
            <a:r>
              <a:rPr sz="1200" spc="-10" dirty="0">
                <a:solidFill>
                  <a:srgbClr val="1A1A1A"/>
                </a:solidFill>
                <a:latin typeface="Arial"/>
                <a:cs typeface="Arial"/>
              </a:rPr>
              <a:t>e</a:t>
            </a:r>
            <a:r>
              <a:rPr sz="1200" spc="-20" dirty="0">
                <a:solidFill>
                  <a:srgbClr val="1A1A1A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t</a:t>
            </a:r>
            <a:r>
              <a:rPr sz="1200" spc="-75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of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20"/>
              </a:lnSpc>
            </a:pP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2.4</a:t>
            </a:r>
            <a:r>
              <a:rPr sz="1200" spc="-3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bi</a:t>
            </a:r>
            <a:r>
              <a:rPr sz="1200" spc="-5" dirty="0">
                <a:solidFill>
                  <a:srgbClr val="1A1A1A"/>
                </a:solidFill>
                <a:latin typeface="Arial"/>
                <a:cs typeface="Arial"/>
              </a:rPr>
              <a:t>l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l</a:t>
            </a:r>
            <a:r>
              <a:rPr sz="1200" spc="-20" dirty="0">
                <a:solidFill>
                  <a:srgbClr val="1A1A1A"/>
                </a:solidFill>
                <a:latin typeface="Arial"/>
                <a:cs typeface="Arial"/>
              </a:rPr>
              <a:t>i</a:t>
            </a:r>
            <a:r>
              <a:rPr sz="1200" spc="-10" dirty="0">
                <a:solidFill>
                  <a:srgbClr val="1A1A1A"/>
                </a:solidFill>
                <a:latin typeface="Arial"/>
                <a:cs typeface="Arial"/>
              </a:rPr>
              <a:t>o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n</a:t>
            </a:r>
            <a:r>
              <a:rPr sz="1200" spc="-50" dirty="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A1A1A"/>
                </a:solidFill>
                <a:latin typeface="Arial"/>
                <a:cs typeface="Arial"/>
              </a:rPr>
              <a:t>USD</a:t>
            </a:r>
            <a:endParaRPr sz="12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7007352" y="3076955"/>
            <a:ext cx="1846580" cy="0"/>
          </a:xfrm>
          <a:custGeom>
            <a:avLst/>
            <a:gdLst/>
            <a:ahLst/>
            <a:cxnLst/>
            <a:rect l="l" t="t" r="r" b="b"/>
            <a:pathLst>
              <a:path w="1846579">
                <a:moveTo>
                  <a:pt x="0" y="0"/>
                </a:moveTo>
                <a:lnTo>
                  <a:pt x="1846579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7" name="Group 176"/>
          <p:cNvGrpSpPr/>
          <p:nvPr/>
        </p:nvGrpSpPr>
        <p:grpSpPr>
          <a:xfrm>
            <a:off x="214885" y="1027175"/>
            <a:ext cx="5986272" cy="4040125"/>
            <a:chOff x="214884" y="1027175"/>
            <a:chExt cx="5988177" cy="4491115"/>
          </a:xfrm>
        </p:grpSpPr>
        <p:sp>
          <p:nvSpPr>
            <p:cNvPr id="2" name="object 2"/>
            <p:cNvSpPr/>
            <p:nvPr/>
          </p:nvSpPr>
          <p:spPr>
            <a:xfrm>
              <a:off x="2200655" y="2731007"/>
              <a:ext cx="0" cy="881380"/>
            </a:xfrm>
            <a:custGeom>
              <a:avLst/>
              <a:gdLst/>
              <a:ahLst/>
              <a:cxnLst/>
              <a:rect l="l" t="t" r="r" b="b"/>
              <a:pathLst>
                <a:path h="881379">
                  <a:moveTo>
                    <a:pt x="0" y="0"/>
                  </a:moveTo>
                  <a:lnTo>
                    <a:pt x="0" y="880872"/>
                  </a:lnTo>
                </a:path>
              </a:pathLst>
            </a:custGeom>
            <a:ln w="6096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0331" y="2197607"/>
              <a:ext cx="1001268" cy="13533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02208" y="2403348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19">
                  <a:moveTo>
                    <a:pt x="0" y="0"/>
                  </a:moveTo>
                  <a:lnTo>
                    <a:pt x="0" y="121793"/>
                  </a:lnTo>
                </a:path>
              </a:pathLst>
            </a:custGeom>
            <a:ln w="54864">
              <a:solidFill>
                <a:srgbClr val="F479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373879" y="2095500"/>
              <a:ext cx="1429512" cy="10789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95800" y="3467100"/>
              <a:ext cx="1496568" cy="11277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61972" y="3015995"/>
              <a:ext cx="277368" cy="2773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68119" y="3128772"/>
              <a:ext cx="44450" cy="50800"/>
            </a:xfrm>
            <a:custGeom>
              <a:avLst/>
              <a:gdLst/>
              <a:ahLst/>
              <a:cxnLst/>
              <a:rect l="l" t="t" r="r" b="b"/>
              <a:pathLst>
                <a:path w="44450" h="50800">
                  <a:moveTo>
                    <a:pt x="0" y="0"/>
                  </a:moveTo>
                  <a:lnTo>
                    <a:pt x="0" y="50291"/>
                  </a:lnTo>
                  <a:lnTo>
                    <a:pt x="44323" y="28320"/>
                  </a:lnTo>
                  <a:lnTo>
                    <a:pt x="12573" y="28320"/>
                  </a:lnTo>
                  <a:lnTo>
                    <a:pt x="12573" y="21970"/>
                  </a:lnTo>
                  <a:lnTo>
                    <a:pt x="44323" y="21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72183" y="3153949"/>
              <a:ext cx="495934" cy="0"/>
            </a:xfrm>
            <a:custGeom>
              <a:avLst/>
              <a:gdLst/>
              <a:ahLst/>
              <a:cxnLst/>
              <a:rect l="l" t="t" r="r" b="b"/>
              <a:pathLst>
                <a:path w="495935">
                  <a:moveTo>
                    <a:pt x="0" y="0"/>
                  </a:moveTo>
                  <a:lnTo>
                    <a:pt x="495884" y="0"/>
                  </a:lnTo>
                </a:path>
              </a:pathLst>
            </a:custGeom>
            <a:ln w="7556">
              <a:solidFill>
                <a:srgbClr val="4945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980692" y="3150742"/>
              <a:ext cx="38100" cy="6350"/>
            </a:xfrm>
            <a:custGeom>
              <a:avLst/>
              <a:gdLst/>
              <a:ahLst/>
              <a:cxnLst/>
              <a:rect l="l" t="t" r="r" b="b"/>
              <a:pathLst>
                <a:path w="38100" h="6350">
                  <a:moveTo>
                    <a:pt x="3175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31750" y="6350"/>
                  </a:lnTo>
                  <a:lnTo>
                    <a:pt x="38100" y="317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49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59760" y="3128772"/>
              <a:ext cx="44450" cy="50800"/>
            </a:xfrm>
            <a:custGeom>
              <a:avLst/>
              <a:gdLst/>
              <a:ahLst/>
              <a:cxnLst/>
              <a:rect l="l" t="t" r="r" b="b"/>
              <a:pathLst>
                <a:path w="44450" h="50800">
                  <a:moveTo>
                    <a:pt x="0" y="0"/>
                  </a:moveTo>
                  <a:lnTo>
                    <a:pt x="0" y="50291"/>
                  </a:lnTo>
                  <a:lnTo>
                    <a:pt x="44322" y="28320"/>
                  </a:lnTo>
                  <a:lnTo>
                    <a:pt x="12700" y="28320"/>
                  </a:lnTo>
                  <a:lnTo>
                    <a:pt x="12700" y="21970"/>
                  </a:lnTo>
                  <a:lnTo>
                    <a:pt x="44322" y="21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391155" y="3153949"/>
              <a:ext cx="768985" cy="0"/>
            </a:xfrm>
            <a:custGeom>
              <a:avLst/>
              <a:gdLst/>
              <a:ahLst/>
              <a:cxnLst/>
              <a:rect l="l" t="t" r="r" b="b"/>
              <a:pathLst>
                <a:path w="768985">
                  <a:moveTo>
                    <a:pt x="0" y="0"/>
                  </a:moveTo>
                  <a:lnTo>
                    <a:pt x="768553" y="0"/>
                  </a:lnTo>
                </a:path>
              </a:pathLst>
            </a:custGeom>
            <a:ln w="7556">
              <a:solidFill>
                <a:srgbClr val="4945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172460" y="3150742"/>
              <a:ext cx="38100" cy="6350"/>
            </a:xfrm>
            <a:custGeom>
              <a:avLst/>
              <a:gdLst/>
              <a:ahLst/>
              <a:cxnLst/>
              <a:rect l="l" t="t" r="r" b="b"/>
              <a:pathLst>
                <a:path w="38100" h="6350">
                  <a:moveTo>
                    <a:pt x="31622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31622" y="6350"/>
                  </a:lnTo>
                  <a:lnTo>
                    <a:pt x="37972" y="3175"/>
                  </a:lnTo>
                  <a:lnTo>
                    <a:pt x="31622" y="0"/>
                  </a:lnTo>
                  <a:close/>
                </a:path>
              </a:pathLst>
            </a:custGeom>
            <a:solidFill>
              <a:srgbClr val="49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236084" y="3128772"/>
              <a:ext cx="44450" cy="50800"/>
            </a:xfrm>
            <a:custGeom>
              <a:avLst/>
              <a:gdLst/>
              <a:ahLst/>
              <a:cxnLst/>
              <a:rect l="l" t="t" r="r" b="b"/>
              <a:pathLst>
                <a:path w="44450" h="50800">
                  <a:moveTo>
                    <a:pt x="0" y="0"/>
                  </a:moveTo>
                  <a:lnTo>
                    <a:pt x="0" y="50291"/>
                  </a:lnTo>
                  <a:lnTo>
                    <a:pt x="44450" y="28320"/>
                  </a:lnTo>
                  <a:lnTo>
                    <a:pt x="12700" y="28320"/>
                  </a:lnTo>
                  <a:lnTo>
                    <a:pt x="12700" y="21970"/>
                  </a:lnTo>
                  <a:lnTo>
                    <a:pt x="44450" y="21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08832" y="3153949"/>
              <a:ext cx="627380" cy="0"/>
            </a:xfrm>
            <a:custGeom>
              <a:avLst/>
              <a:gdLst/>
              <a:ahLst/>
              <a:cxnLst/>
              <a:rect l="l" t="t" r="r" b="b"/>
              <a:pathLst>
                <a:path w="627379">
                  <a:moveTo>
                    <a:pt x="0" y="0"/>
                  </a:moveTo>
                  <a:lnTo>
                    <a:pt x="627303" y="0"/>
                  </a:lnTo>
                </a:path>
              </a:pathLst>
            </a:custGeom>
            <a:ln w="7556">
              <a:solidFill>
                <a:srgbClr val="4945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248784" y="3150742"/>
              <a:ext cx="38100" cy="6350"/>
            </a:xfrm>
            <a:custGeom>
              <a:avLst/>
              <a:gdLst/>
              <a:ahLst/>
              <a:cxnLst/>
              <a:rect l="l" t="t" r="r" b="b"/>
              <a:pathLst>
                <a:path w="38100" h="6350">
                  <a:moveTo>
                    <a:pt x="3175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31750" y="6350"/>
                  </a:lnTo>
                  <a:lnTo>
                    <a:pt x="38100" y="317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49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390855" y="3636836"/>
              <a:ext cx="518795" cy="29972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800" dirty="0">
                  <a:latin typeface="Arial"/>
                  <a:cs typeface="Arial"/>
                </a:rPr>
                <a:t>P</a:t>
              </a:r>
              <a:r>
                <a:rPr sz="800" spc="-5" dirty="0">
                  <a:latin typeface="Arial"/>
                  <a:cs typeface="Arial"/>
                </a:rPr>
                <a:t>e</a:t>
              </a:r>
              <a:r>
                <a:rPr sz="800" dirty="0">
                  <a:latin typeface="Arial"/>
                  <a:cs typeface="Arial"/>
                </a:rPr>
                <a:t>ll</a:t>
              </a:r>
              <a:r>
                <a:rPr sz="800" spc="-5" dirty="0">
                  <a:latin typeface="Arial"/>
                  <a:cs typeface="Arial"/>
                </a:rPr>
                <a:t>e</a:t>
              </a:r>
              <a:r>
                <a:rPr sz="800" dirty="0">
                  <a:latin typeface="Arial"/>
                  <a:cs typeface="Arial"/>
                </a:rPr>
                <a:t>t</a:t>
              </a:r>
              <a:r>
                <a:rPr sz="800" spc="-85" dirty="0">
                  <a:latin typeface="Arial"/>
                  <a:cs typeface="Arial"/>
                </a:rPr>
                <a:t> </a:t>
              </a:r>
              <a:r>
                <a:rPr sz="800" spc="-5" dirty="0">
                  <a:latin typeface="Arial"/>
                  <a:cs typeface="Arial"/>
                </a:rPr>
                <a:t>p</a:t>
              </a:r>
              <a:r>
                <a:rPr sz="800" dirty="0">
                  <a:latin typeface="Arial"/>
                  <a:cs typeface="Arial"/>
                </a:rPr>
                <a:t>la</a:t>
              </a:r>
              <a:r>
                <a:rPr sz="800" spc="-5" dirty="0">
                  <a:latin typeface="Arial"/>
                  <a:cs typeface="Arial"/>
                </a:rPr>
                <a:t>n</a:t>
              </a:r>
              <a:r>
                <a:rPr sz="800" dirty="0">
                  <a:latin typeface="Arial"/>
                  <a:cs typeface="Arial"/>
                </a:rPr>
                <a:t>t</a:t>
              </a:r>
              <a:endParaRPr sz="800">
                <a:latin typeface="Arial"/>
                <a:cs typeface="Arial"/>
              </a:endParaRPr>
            </a:p>
            <a:p>
              <a:pPr marL="177165">
                <a:lnSpc>
                  <a:spcPct val="100000"/>
                </a:lnSpc>
                <a:spcBef>
                  <a:spcPts val="395"/>
                </a:spcBef>
              </a:pPr>
              <a:r>
                <a:rPr sz="800" b="1" dirty="0">
                  <a:latin typeface="Arial"/>
                  <a:cs typeface="Arial"/>
                </a:rPr>
                <a:t>6</a:t>
              </a:r>
              <a:r>
                <a:rPr sz="800" b="1" spc="-70" dirty="0">
                  <a:latin typeface="Arial"/>
                  <a:cs typeface="Arial"/>
                </a:rPr>
                <a:t> </a:t>
              </a:r>
              <a:r>
                <a:rPr sz="800" b="1" dirty="0">
                  <a:latin typeface="Arial"/>
                  <a:cs typeface="Arial"/>
                </a:rPr>
                <a:t>m</a:t>
              </a:r>
              <a:r>
                <a:rPr sz="800" b="1" spc="-5" dirty="0">
                  <a:latin typeface="Arial"/>
                  <a:cs typeface="Arial"/>
                </a:rPr>
                <a:t>t</a:t>
              </a:r>
              <a:r>
                <a:rPr sz="800" b="1" dirty="0">
                  <a:latin typeface="Arial"/>
                  <a:cs typeface="Arial"/>
                </a:rPr>
                <a:t>pa</a:t>
              </a:r>
              <a:endParaRPr sz="800">
                <a:latin typeface="Arial"/>
                <a:cs typeface="Arial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409955" y="3802379"/>
              <a:ext cx="0" cy="123825"/>
            </a:xfrm>
            <a:custGeom>
              <a:avLst/>
              <a:gdLst/>
              <a:ahLst/>
              <a:cxnLst/>
              <a:rect l="l" t="t" r="r" b="b"/>
              <a:pathLst>
                <a:path h="123825">
                  <a:moveTo>
                    <a:pt x="0" y="0"/>
                  </a:moveTo>
                  <a:lnTo>
                    <a:pt x="0" y="123317"/>
                  </a:lnTo>
                </a:path>
              </a:pathLst>
            </a:custGeom>
            <a:ln w="54864">
              <a:solidFill>
                <a:srgbClr val="F479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757671" y="2980944"/>
              <a:ext cx="0" cy="123825"/>
            </a:xfrm>
            <a:custGeom>
              <a:avLst/>
              <a:gdLst/>
              <a:ahLst/>
              <a:cxnLst/>
              <a:rect l="l" t="t" r="r" b="b"/>
              <a:pathLst>
                <a:path h="123825">
                  <a:moveTo>
                    <a:pt x="0" y="0"/>
                  </a:moveTo>
                  <a:lnTo>
                    <a:pt x="0" y="123317"/>
                  </a:lnTo>
                </a:path>
              </a:pathLst>
            </a:custGeom>
            <a:ln w="54864">
              <a:solidFill>
                <a:srgbClr val="F479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 txBox="1"/>
            <p:nvPr/>
          </p:nvSpPr>
          <p:spPr>
            <a:xfrm>
              <a:off x="5566409" y="2319211"/>
              <a:ext cx="528955" cy="29972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800" spc="-5" dirty="0">
                  <a:latin typeface="Arial"/>
                  <a:cs typeface="Arial"/>
                </a:rPr>
                <a:t>C</a:t>
              </a:r>
              <a:r>
                <a:rPr sz="800" dirty="0">
                  <a:latin typeface="Arial"/>
                  <a:cs typeface="Arial"/>
                </a:rPr>
                <a:t>SP</a:t>
              </a:r>
              <a:r>
                <a:rPr sz="800" spc="-30" dirty="0">
                  <a:latin typeface="Arial"/>
                  <a:cs typeface="Arial"/>
                </a:rPr>
                <a:t> </a:t>
              </a:r>
              <a:r>
                <a:rPr sz="800" spc="10" dirty="0">
                  <a:latin typeface="Arial"/>
                  <a:cs typeface="Arial"/>
                </a:rPr>
                <a:t>m</a:t>
              </a:r>
              <a:r>
                <a:rPr sz="800" dirty="0">
                  <a:latin typeface="Arial"/>
                  <a:cs typeface="Arial"/>
                </a:rPr>
                <a:t>i</a:t>
              </a:r>
              <a:r>
                <a:rPr sz="800" spc="-10" dirty="0">
                  <a:latin typeface="Arial"/>
                  <a:cs typeface="Arial"/>
                </a:rPr>
                <a:t>l</a:t>
              </a:r>
              <a:r>
                <a:rPr sz="800" dirty="0">
                  <a:latin typeface="Arial"/>
                  <a:cs typeface="Arial"/>
                </a:rPr>
                <a:t>l</a:t>
              </a:r>
              <a:endParaRPr sz="800">
                <a:latin typeface="Arial"/>
                <a:cs typeface="Arial"/>
              </a:endParaRPr>
            </a:p>
            <a:p>
              <a:pPr marL="106680">
                <a:lnSpc>
                  <a:spcPct val="100000"/>
                </a:lnSpc>
                <a:spcBef>
                  <a:spcPts val="395"/>
                </a:spcBef>
              </a:pPr>
              <a:r>
                <a:rPr sz="800" b="1" spc="-5" dirty="0">
                  <a:latin typeface="Arial"/>
                  <a:cs typeface="Arial"/>
                </a:rPr>
                <a:t>3</a:t>
              </a:r>
              <a:r>
                <a:rPr sz="800" b="1" dirty="0">
                  <a:latin typeface="Arial"/>
                  <a:cs typeface="Arial"/>
                </a:rPr>
                <a:t>.6</a:t>
              </a:r>
              <a:r>
                <a:rPr sz="800" b="1" spc="-45" dirty="0">
                  <a:latin typeface="Arial"/>
                  <a:cs typeface="Arial"/>
                </a:rPr>
                <a:t> </a:t>
              </a:r>
              <a:r>
                <a:rPr sz="800" b="1" dirty="0">
                  <a:latin typeface="Arial"/>
                  <a:cs typeface="Arial"/>
                </a:rPr>
                <a:t>m</a:t>
              </a:r>
              <a:r>
                <a:rPr sz="800" b="1" spc="-5" dirty="0">
                  <a:latin typeface="Arial"/>
                  <a:cs typeface="Arial"/>
                </a:rPr>
                <a:t>t</a:t>
              </a:r>
              <a:r>
                <a:rPr sz="800" b="1" dirty="0">
                  <a:latin typeface="Arial"/>
                  <a:cs typeface="Arial"/>
                </a:rPr>
                <a:t>pa</a:t>
              </a:r>
              <a:endParaRPr sz="800">
                <a:latin typeface="Arial"/>
                <a:cs typeface="Arial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5757671" y="4253484"/>
              <a:ext cx="0" cy="123825"/>
            </a:xfrm>
            <a:custGeom>
              <a:avLst/>
              <a:gdLst/>
              <a:ahLst/>
              <a:cxnLst/>
              <a:rect l="l" t="t" r="r" b="b"/>
              <a:pathLst>
                <a:path h="123825">
                  <a:moveTo>
                    <a:pt x="0" y="0"/>
                  </a:moveTo>
                  <a:lnTo>
                    <a:pt x="0" y="123316"/>
                  </a:lnTo>
                </a:path>
              </a:pathLst>
            </a:custGeom>
            <a:ln w="54864">
              <a:solidFill>
                <a:srgbClr val="F479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 txBox="1"/>
            <p:nvPr/>
          </p:nvSpPr>
          <p:spPr>
            <a:xfrm>
              <a:off x="5624576" y="3720021"/>
              <a:ext cx="578485" cy="29972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800" spc="20" dirty="0">
                  <a:latin typeface="Arial"/>
                  <a:cs typeface="Arial"/>
                </a:rPr>
                <a:t>W</a:t>
              </a:r>
              <a:r>
                <a:rPr sz="800" spc="-15" dirty="0">
                  <a:latin typeface="Arial"/>
                  <a:cs typeface="Arial"/>
                </a:rPr>
                <a:t>i</a:t>
              </a:r>
              <a:r>
                <a:rPr sz="800" spc="-5" dirty="0">
                  <a:latin typeface="Arial"/>
                  <a:cs typeface="Arial"/>
                </a:rPr>
                <a:t>r</a:t>
              </a:r>
              <a:r>
                <a:rPr sz="800" dirty="0">
                  <a:latin typeface="Arial"/>
                  <a:cs typeface="Arial"/>
                </a:rPr>
                <a:t>e</a:t>
              </a:r>
              <a:r>
                <a:rPr sz="800" spc="-45" dirty="0">
                  <a:latin typeface="Arial"/>
                  <a:cs typeface="Arial"/>
                </a:rPr>
                <a:t> </a:t>
              </a:r>
              <a:r>
                <a:rPr sz="800" spc="-5" dirty="0">
                  <a:latin typeface="Arial"/>
                  <a:cs typeface="Arial"/>
                </a:rPr>
                <a:t>ro</a:t>
              </a:r>
              <a:r>
                <a:rPr sz="800" dirty="0">
                  <a:latin typeface="Arial"/>
                  <a:cs typeface="Arial"/>
                </a:rPr>
                <a:t>d</a:t>
              </a:r>
              <a:r>
                <a:rPr sz="800" spc="-70" dirty="0">
                  <a:latin typeface="Arial"/>
                  <a:cs typeface="Arial"/>
                </a:rPr>
                <a:t> </a:t>
              </a:r>
              <a:r>
                <a:rPr sz="800" spc="10" dirty="0">
                  <a:latin typeface="Arial"/>
                  <a:cs typeface="Arial"/>
                </a:rPr>
                <a:t>m</a:t>
              </a:r>
              <a:r>
                <a:rPr sz="800" dirty="0">
                  <a:latin typeface="Arial"/>
                  <a:cs typeface="Arial"/>
                </a:rPr>
                <a:t>i</a:t>
              </a:r>
              <a:r>
                <a:rPr sz="800" spc="-10" dirty="0">
                  <a:latin typeface="Arial"/>
                  <a:cs typeface="Arial"/>
                </a:rPr>
                <a:t>l</a:t>
              </a:r>
              <a:r>
                <a:rPr sz="800" dirty="0">
                  <a:latin typeface="Arial"/>
                  <a:cs typeface="Arial"/>
                </a:rPr>
                <a:t>l</a:t>
              </a:r>
              <a:endParaRPr sz="800">
                <a:latin typeface="Arial"/>
                <a:cs typeface="Arial"/>
              </a:endParaRPr>
            </a:p>
            <a:p>
              <a:pPr marL="102235">
                <a:lnSpc>
                  <a:spcPct val="100000"/>
                </a:lnSpc>
                <a:spcBef>
                  <a:spcPts val="395"/>
                </a:spcBef>
              </a:pPr>
              <a:r>
                <a:rPr sz="800" b="1" spc="-5" dirty="0">
                  <a:latin typeface="Arial"/>
                  <a:cs typeface="Arial"/>
                </a:rPr>
                <a:t>0</a:t>
              </a:r>
              <a:r>
                <a:rPr sz="800" b="1" dirty="0">
                  <a:latin typeface="Arial"/>
                  <a:cs typeface="Arial"/>
                </a:rPr>
                <a:t>.9</a:t>
              </a:r>
              <a:r>
                <a:rPr sz="800" b="1" spc="-70" dirty="0">
                  <a:latin typeface="Arial"/>
                  <a:cs typeface="Arial"/>
                </a:rPr>
                <a:t> </a:t>
              </a:r>
              <a:r>
                <a:rPr sz="800" b="1" dirty="0">
                  <a:latin typeface="Arial"/>
                  <a:cs typeface="Arial"/>
                </a:rPr>
                <a:t>m</a:t>
              </a:r>
              <a:r>
                <a:rPr sz="800" b="1" spc="-5" dirty="0">
                  <a:latin typeface="Arial"/>
                  <a:cs typeface="Arial"/>
                </a:rPr>
                <a:t>t</a:t>
              </a:r>
              <a:r>
                <a:rPr sz="800" b="1" dirty="0">
                  <a:latin typeface="Arial"/>
                  <a:cs typeface="Arial"/>
                </a:rPr>
                <a:t>pa</a:t>
              </a:r>
              <a:endParaRPr sz="800">
                <a:latin typeface="Arial"/>
                <a:cs typeface="Arial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3182111" y="4398264"/>
              <a:ext cx="470534" cy="271145"/>
            </a:xfrm>
            <a:custGeom>
              <a:avLst/>
              <a:gdLst/>
              <a:ahLst/>
              <a:cxnLst/>
              <a:rect l="l" t="t" r="r" b="b"/>
              <a:pathLst>
                <a:path w="470535" h="271145">
                  <a:moveTo>
                    <a:pt x="235076" y="0"/>
                  </a:moveTo>
                  <a:lnTo>
                    <a:pt x="0" y="135521"/>
                  </a:lnTo>
                  <a:lnTo>
                    <a:pt x="235203" y="271043"/>
                  </a:lnTo>
                  <a:lnTo>
                    <a:pt x="470280" y="135521"/>
                  </a:lnTo>
                  <a:lnTo>
                    <a:pt x="235076" y="0"/>
                  </a:lnTo>
                  <a:close/>
                </a:path>
              </a:pathLst>
            </a:custGeom>
            <a:solidFill>
              <a:srgbClr val="F68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182111" y="4533900"/>
              <a:ext cx="236220" cy="407034"/>
            </a:xfrm>
            <a:custGeom>
              <a:avLst/>
              <a:gdLst/>
              <a:ahLst/>
              <a:cxnLst/>
              <a:rect l="l" t="t" r="r" b="b"/>
              <a:pathLst>
                <a:path w="236220" h="407035">
                  <a:moveTo>
                    <a:pt x="0" y="0"/>
                  </a:moveTo>
                  <a:lnTo>
                    <a:pt x="0" y="271284"/>
                  </a:lnTo>
                  <a:lnTo>
                    <a:pt x="235838" y="406908"/>
                  </a:lnTo>
                  <a:lnTo>
                    <a:pt x="235838" y="1356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416808" y="4533900"/>
              <a:ext cx="236220" cy="407034"/>
            </a:xfrm>
            <a:custGeom>
              <a:avLst/>
              <a:gdLst/>
              <a:ahLst/>
              <a:cxnLst/>
              <a:rect l="l" t="t" r="r" b="b"/>
              <a:pathLst>
                <a:path w="236220" h="407035">
                  <a:moveTo>
                    <a:pt x="235965" y="0"/>
                  </a:moveTo>
                  <a:lnTo>
                    <a:pt x="0" y="135623"/>
                  </a:lnTo>
                  <a:lnTo>
                    <a:pt x="0" y="406908"/>
                  </a:lnTo>
                  <a:lnTo>
                    <a:pt x="235965" y="271284"/>
                  </a:lnTo>
                  <a:lnTo>
                    <a:pt x="235965" y="0"/>
                  </a:lnTo>
                  <a:close/>
                </a:path>
              </a:pathLst>
            </a:custGeom>
            <a:solidFill>
              <a:srgbClr val="F575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305555" y="4279391"/>
              <a:ext cx="233045" cy="325120"/>
            </a:xfrm>
            <a:custGeom>
              <a:avLst/>
              <a:gdLst/>
              <a:ahLst/>
              <a:cxnLst/>
              <a:rect l="l" t="t" r="r" b="b"/>
              <a:pathLst>
                <a:path w="233045" h="325120">
                  <a:moveTo>
                    <a:pt x="232918" y="20447"/>
                  </a:moveTo>
                  <a:lnTo>
                    <a:pt x="0" y="20447"/>
                  </a:lnTo>
                  <a:lnTo>
                    <a:pt x="0" y="257644"/>
                  </a:lnTo>
                  <a:lnTo>
                    <a:pt x="9144" y="283705"/>
                  </a:lnTo>
                  <a:lnTo>
                    <a:pt x="34163" y="304977"/>
                  </a:lnTo>
                  <a:lnTo>
                    <a:pt x="71120" y="319328"/>
                  </a:lnTo>
                  <a:lnTo>
                    <a:pt x="116459" y="324586"/>
                  </a:lnTo>
                  <a:lnTo>
                    <a:pt x="161798" y="319328"/>
                  </a:lnTo>
                  <a:lnTo>
                    <a:pt x="198755" y="304977"/>
                  </a:lnTo>
                  <a:lnTo>
                    <a:pt x="223774" y="283705"/>
                  </a:lnTo>
                  <a:lnTo>
                    <a:pt x="232918" y="257644"/>
                  </a:lnTo>
                  <a:lnTo>
                    <a:pt x="232918" y="20447"/>
                  </a:lnTo>
                  <a:close/>
                </a:path>
                <a:path w="233045" h="325120">
                  <a:moveTo>
                    <a:pt x="116459" y="0"/>
                  </a:moveTo>
                  <a:lnTo>
                    <a:pt x="92456" y="1397"/>
                  </a:lnTo>
                  <a:lnTo>
                    <a:pt x="70104" y="5461"/>
                  </a:lnTo>
                  <a:lnTo>
                    <a:pt x="50038" y="11938"/>
                  </a:lnTo>
                  <a:lnTo>
                    <a:pt x="32639" y="20447"/>
                  </a:lnTo>
                  <a:lnTo>
                    <a:pt x="200279" y="20447"/>
                  </a:lnTo>
                  <a:lnTo>
                    <a:pt x="182880" y="11938"/>
                  </a:lnTo>
                  <a:lnTo>
                    <a:pt x="162814" y="5461"/>
                  </a:lnTo>
                  <a:lnTo>
                    <a:pt x="140462" y="1397"/>
                  </a:lnTo>
                  <a:lnTo>
                    <a:pt x="116459" y="0"/>
                  </a:lnTo>
                  <a:close/>
                </a:path>
              </a:pathLst>
            </a:custGeom>
            <a:solidFill>
              <a:srgbClr val="BB5A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305555" y="4233671"/>
              <a:ext cx="233172" cy="2712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110483" y="4084320"/>
              <a:ext cx="619760" cy="358140"/>
            </a:xfrm>
            <a:custGeom>
              <a:avLst/>
              <a:gdLst/>
              <a:ahLst/>
              <a:cxnLst/>
              <a:rect l="l" t="t" r="r" b="b"/>
              <a:pathLst>
                <a:path w="619760" h="358139">
                  <a:moveTo>
                    <a:pt x="309880" y="0"/>
                  </a:moveTo>
                  <a:lnTo>
                    <a:pt x="247395" y="3682"/>
                  </a:lnTo>
                  <a:lnTo>
                    <a:pt x="189230" y="14096"/>
                  </a:lnTo>
                  <a:lnTo>
                    <a:pt x="136652" y="30606"/>
                  </a:lnTo>
                  <a:lnTo>
                    <a:pt x="90805" y="52450"/>
                  </a:lnTo>
                  <a:lnTo>
                    <a:pt x="52959" y="78866"/>
                  </a:lnTo>
                  <a:lnTo>
                    <a:pt x="24384" y="109346"/>
                  </a:lnTo>
                  <a:lnTo>
                    <a:pt x="6350" y="143001"/>
                  </a:lnTo>
                  <a:lnTo>
                    <a:pt x="0" y="179069"/>
                  </a:lnTo>
                  <a:lnTo>
                    <a:pt x="6350" y="215137"/>
                  </a:lnTo>
                  <a:lnTo>
                    <a:pt x="52959" y="279145"/>
                  </a:lnTo>
                  <a:lnTo>
                    <a:pt x="90805" y="305561"/>
                  </a:lnTo>
                  <a:lnTo>
                    <a:pt x="136652" y="327405"/>
                  </a:lnTo>
                  <a:lnTo>
                    <a:pt x="189230" y="343915"/>
                  </a:lnTo>
                  <a:lnTo>
                    <a:pt x="247395" y="354456"/>
                  </a:lnTo>
                  <a:lnTo>
                    <a:pt x="309880" y="358012"/>
                  </a:lnTo>
                  <a:lnTo>
                    <a:pt x="372364" y="354456"/>
                  </a:lnTo>
                  <a:lnTo>
                    <a:pt x="430530" y="343915"/>
                  </a:lnTo>
                  <a:lnTo>
                    <a:pt x="483107" y="327405"/>
                  </a:lnTo>
                  <a:lnTo>
                    <a:pt x="528955" y="305561"/>
                  </a:lnTo>
                  <a:lnTo>
                    <a:pt x="566801" y="279145"/>
                  </a:lnTo>
                  <a:lnTo>
                    <a:pt x="595376" y="248665"/>
                  </a:lnTo>
                  <a:lnTo>
                    <a:pt x="619760" y="179069"/>
                  </a:lnTo>
                  <a:lnTo>
                    <a:pt x="613410" y="143001"/>
                  </a:lnTo>
                  <a:lnTo>
                    <a:pt x="595376" y="109346"/>
                  </a:lnTo>
                  <a:lnTo>
                    <a:pt x="566801" y="78866"/>
                  </a:lnTo>
                  <a:lnTo>
                    <a:pt x="528955" y="52450"/>
                  </a:lnTo>
                  <a:lnTo>
                    <a:pt x="483107" y="30606"/>
                  </a:lnTo>
                  <a:lnTo>
                    <a:pt x="430530" y="14096"/>
                  </a:lnTo>
                  <a:lnTo>
                    <a:pt x="372364" y="3682"/>
                  </a:lnTo>
                  <a:lnTo>
                    <a:pt x="309880" y="0"/>
                  </a:lnTo>
                  <a:close/>
                </a:path>
              </a:pathLst>
            </a:custGeom>
            <a:solidFill>
              <a:srgbClr val="BB5A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078479" y="3755135"/>
              <a:ext cx="682625" cy="396240"/>
            </a:xfrm>
            <a:custGeom>
              <a:avLst/>
              <a:gdLst/>
              <a:ahLst/>
              <a:cxnLst/>
              <a:rect l="l" t="t" r="r" b="b"/>
              <a:pathLst>
                <a:path w="682625" h="396239">
                  <a:moveTo>
                    <a:pt x="341248" y="0"/>
                  </a:moveTo>
                  <a:lnTo>
                    <a:pt x="299846" y="1396"/>
                  </a:lnTo>
                  <a:lnTo>
                    <a:pt x="258571" y="5841"/>
                  </a:lnTo>
                  <a:lnTo>
                    <a:pt x="197484" y="18414"/>
                  </a:lnTo>
                  <a:lnTo>
                    <a:pt x="142367" y="37083"/>
                  </a:lnTo>
                  <a:lnTo>
                    <a:pt x="94361" y="61340"/>
                  </a:lnTo>
                  <a:lnTo>
                    <a:pt x="54990" y="90169"/>
                  </a:lnTo>
                  <a:lnTo>
                    <a:pt x="25272" y="123062"/>
                  </a:lnTo>
                  <a:lnTo>
                    <a:pt x="6476" y="159257"/>
                  </a:lnTo>
                  <a:lnTo>
                    <a:pt x="0" y="197993"/>
                  </a:lnTo>
                  <a:lnTo>
                    <a:pt x="5461" y="233552"/>
                  </a:lnTo>
                  <a:lnTo>
                    <a:pt x="46608" y="297941"/>
                  </a:lnTo>
                  <a:lnTo>
                    <a:pt x="80263" y="325500"/>
                  </a:lnTo>
                  <a:lnTo>
                    <a:pt x="121412" y="349376"/>
                  </a:lnTo>
                  <a:lnTo>
                    <a:pt x="169037" y="368934"/>
                  </a:lnTo>
                  <a:lnTo>
                    <a:pt x="222122" y="383539"/>
                  </a:lnTo>
                  <a:lnTo>
                    <a:pt x="279907" y="392810"/>
                  </a:lnTo>
                  <a:lnTo>
                    <a:pt x="341248" y="395985"/>
                  </a:lnTo>
                  <a:lnTo>
                    <a:pt x="402590" y="392810"/>
                  </a:lnTo>
                  <a:lnTo>
                    <a:pt x="460374" y="383539"/>
                  </a:lnTo>
                  <a:lnTo>
                    <a:pt x="513587" y="368934"/>
                  </a:lnTo>
                  <a:lnTo>
                    <a:pt x="561212" y="349376"/>
                  </a:lnTo>
                  <a:lnTo>
                    <a:pt x="602360" y="325500"/>
                  </a:lnTo>
                  <a:lnTo>
                    <a:pt x="636016" y="297941"/>
                  </a:lnTo>
                  <a:lnTo>
                    <a:pt x="661289" y="267081"/>
                  </a:lnTo>
                  <a:lnTo>
                    <a:pt x="682624" y="197993"/>
                  </a:lnTo>
                  <a:lnTo>
                    <a:pt x="676656" y="160655"/>
                  </a:lnTo>
                  <a:lnTo>
                    <a:pt x="659257" y="125730"/>
                  </a:lnTo>
                  <a:lnTo>
                    <a:pt x="631570" y="93852"/>
                  </a:lnTo>
                  <a:lnTo>
                    <a:pt x="594868" y="65405"/>
                  </a:lnTo>
                  <a:lnTo>
                    <a:pt x="550164" y="41401"/>
                  </a:lnTo>
                  <a:lnTo>
                    <a:pt x="504190" y="24002"/>
                  </a:lnTo>
                  <a:lnTo>
                    <a:pt x="453517" y="10921"/>
                  </a:lnTo>
                  <a:lnTo>
                    <a:pt x="399033" y="2793"/>
                  </a:lnTo>
                  <a:lnTo>
                    <a:pt x="341248" y="0"/>
                  </a:lnTo>
                  <a:close/>
                </a:path>
              </a:pathLst>
            </a:custGeom>
            <a:solidFill>
              <a:srgbClr val="F68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078479" y="3953255"/>
              <a:ext cx="683895" cy="448309"/>
            </a:xfrm>
            <a:custGeom>
              <a:avLst/>
              <a:gdLst/>
              <a:ahLst/>
              <a:cxnLst/>
              <a:rect l="l" t="t" r="r" b="b"/>
              <a:pathLst>
                <a:path w="683895" h="448310">
                  <a:moveTo>
                    <a:pt x="0" y="0"/>
                  </a:moveTo>
                  <a:lnTo>
                    <a:pt x="0" y="249936"/>
                  </a:lnTo>
                  <a:lnTo>
                    <a:pt x="21336" y="318897"/>
                  </a:lnTo>
                  <a:lnTo>
                    <a:pt x="46608" y="349758"/>
                  </a:lnTo>
                  <a:lnTo>
                    <a:pt x="80390" y="377317"/>
                  </a:lnTo>
                  <a:lnTo>
                    <a:pt x="121538" y="401193"/>
                  </a:lnTo>
                  <a:lnTo>
                    <a:pt x="169290" y="420751"/>
                  </a:lnTo>
                  <a:lnTo>
                    <a:pt x="222504" y="435356"/>
                  </a:lnTo>
                  <a:lnTo>
                    <a:pt x="280416" y="444500"/>
                  </a:lnTo>
                  <a:lnTo>
                    <a:pt x="341883" y="447802"/>
                  </a:lnTo>
                  <a:lnTo>
                    <a:pt x="403224" y="444500"/>
                  </a:lnTo>
                  <a:lnTo>
                    <a:pt x="461136" y="435356"/>
                  </a:lnTo>
                  <a:lnTo>
                    <a:pt x="514349" y="420751"/>
                  </a:lnTo>
                  <a:lnTo>
                    <a:pt x="562102" y="401193"/>
                  </a:lnTo>
                  <a:lnTo>
                    <a:pt x="603249" y="377317"/>
                  </a:lnTo>
                  <a:lnTo>
                    <a:pt x="637032" y="349758"/>
                  </a:lnTo>
                  <a:lnTo>
                    <a:pt x="662305" y="318897"/>
                  </a:lnTo>
                  <a:lnTo>
                    <a:pt x="683641" y="249936"/>
                  </a:lnTo>
                  <a:lnTo>
                    <a:pt x="683641" y="197866"/>
                  </a:lnTo>
                  <a:lnTo>
                    <a:pt x="341883" y="197866"/>
                  </a:lnTo>
                  <a:lnTo>
                    <a:pt x="280416" y="194691"/>
                  </a:lnTo>
                  <a:lnTo>
                    <a:pt x="222504" y="185420"/>
                  </a:lnTo>
                  <a:lnTo>
                    <a:pt x="169290" y="170815"/>
                  </a:lnTo>
                  <a:lnTo>
                    <a:pt x="121538" y="151257"/>
                  </a:lnTo>
                  <a:lnTo>
                    <a:pt x="80390" y="127508"/>
                  </a:lnTo>
                  <a:lnTo>
                    <a:pt x="46608" y="99822"/>
                  </a:lnTo>
                  <a:lnTo>
                    <a:pt x="21336" y="69088"/>
                  </a:lnTo>
                  <a:lnTo>
                    <a:pt x="0" y="0"/>
                  </a:lnTo>
                  <a:close/>
                </a:path>
                <a:path w="683895" h="448310">
                  <a:moveTo>
                    <a:pt x="683641" y="0"/>
                  </a:moveTo>
                  <a:lnTo>
                    <a:pt x="662305" y="69088"/>
                  </a:lnTo>
                  <a:lnTo>
                    <a:pt x="637032" y="99822"/>
                  </a:lnTo>
                  <a:lnTo>
                    <a:pt x="603249" y="127508"/>
                  </a:lnTo>
                  <a:lnTo>
                    <a:pt x="562102" y="151257"/>
                  </a:lnTo>
                  <a:lnTo>
                    <a:pt x="514349" y="170815"/>
                  </a:lnTo>
                  <a:lnTo>
                    <a:pt x="461136" y="185420"/>
                  </a:lnTo>
                  <a:lnTo>
                    <a:pt x="403224" y="194691"/>
                  </a:lnTo>
                  <a:lnTo>
                    <a:pt x="341883" y="197866"/>
                  </a:lnTo>
                  <a:lnTo>
                    <a:pt x="683641" y="197866"/>
                  </a:lnTo>
                  <a:lnTo>
                    <a:pt x="683641" y="0"/>
                  </a:lnTo>
                  <a:close/>
                </a:path>
              </a:pathLst>
            </a:custGeom>
            <a:solidFill>
              <a:srgbClr val="F68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334511" y="3755135"/>
              <a:ext cx="294005" cy="123189"/>
            </a:xfrm>
            <a:custGeom>
              <a:avLst/>
              <a:gdLst/>
              <a:ahLst/>
              <a:cxnLst/>
              <a:rect l="l" t="t" r="r" b="b"/>
              <a:pathLst>
                <a:path w="294004" h="123189">
                  <a:moveTo>
                    <a:pt x="84709" y="0"/>
                  </a:moveTo>
                  <a:lnTo>
                    <a:pt x="43179" y="1396"/>
                  </a:lnTo>
                  <a:lnTo>
                    <a:pt x="1904" y="5841"/>
                  </a:lnTo>
                  <a:lnTo>
                    <a:pt x="0" y="19303"/>
                  </a:lnTo>
                  <a:lnTo>
                    <a:pt x="253" y="26034"/>
                  </a:lnTo>
                  <a:lnTo>
                    <a:pt x="21716" y="59689"/>
                  </a:lnTo>
                  <a:lnTo>
                    <a:pt x="115188" y="104266"/>
                  </a:lnTo>
                  <a:lnTo>
                    <a:pt x="179070" y="122936"/>
                  </a:lnTo>
                  <a:lnTo>
                    <a:pt x="205486" y="119506"/>
                  </a:lnTo>
                  <a:lnTo>
                    <a:pt x="260985" y="91566"/>
                  </a:lnTo>
                  <a:lnTo>
                    <a:pt x="290067" y="61087"/>
                  </a:lnTo>
                  <a:lnTo>
                    <a:pt x="294004" y="46227"/>
                  </a:lnTo>
                  <a:lnTo>
                    <a:pt x="293877" y="41401"/>
                  </a:lnTo>
                  <a:lnTo>
                    <a:pt x="247903" y="24002"/>
                  </a:lnTo>
                  <a:lnTo>
                    <a:pt x="197103" y="10921"/>
                  </a:lnTo>
                  <a:lnTo>
                    <a:pt x="142493" y="2793"/>
                  </a:lnTo>
                  <a:lnTo>
                    <a:pt x="84709" y="0"/>
                  </a:lnTo>
                  <a:close/>
                </a:path>
              </a:pathLst>
            </a:custGeom>
            <a:solidFill>
              <a:srgbClr val="F68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275076" y="3744467"/>
              <a:ext cx="289560" cy="167640"/>
            </a:xfrm>
            <a:custGeom>
              <a:avLst/>
              <a:gdLst/>
              <a:ahLst/>
              <a:cxnLst/>
              <a:rect l="l" t="t" r="r" b="b"/>
              <a:pathLst>
                <a:path w="289560" h="167639">
                  <a:moveTo>
                    <a:pt x="289306" y="25653"/>
                  </a:moveTo>
                  <a:lnTo>
                    <a:pt x="0" y="25653"/>
                  </a:lnTo>
                  <a:lnTo>
                    <a:pt x="0" y="83565"/>
                  </a:lnTo>
                  <a:lnTo>
                    <a:pt x="11302" y="116077"/>
                  </a:lnTo>
                  <a:lnTo>
                    <a:pt x="42290" y="142620"/>
                  </a:lnTo>
                  <a:lnTo>
                    <a:pt x="88264" y="160527"/>
                  </a:lnTo>
                  <a:lnTo>
                    <a:pt x="144652" y="167131"/>
                  </a:lnTo>
                  <a:lnTo>
                    <a:pt x="200913" y="160527"/>
                  </a:lnTo>
                  <a:lnTo>
                    <a:pt x="246887" y="142620"/>
                  </a:lnTo>
                  <a:lnTo>
                    <a:pt x="277875" y="116077"/>
                  </a:lnTo>
                  <a:lnTo>
                    <a:pt x="289261" y="83565"/>
                  </a:lnTo>
                  <a:lnTo>
                    <a:pt x="289306" y="25653"/>
                  </a:lnTo>
                  <a:close/>
                </a:path>
                <a:path w="289560" h="167639">
                  <a:moveTo>
                    <a:pt x="144652" y="0"/>
                  </a:moveTo>
                  <a:lnTo>
                    <a:pt x="114808" y="1777"/>
                  </a:lnTo>
                  <a:lnTo>
                    <a:pt x="87122" y="6857"/>
                  </a:lnTo>
                  <a:lnTo>
                    <a:pt x="62229" y="14858"/>
                  </a:lnTo>
                  <a:lnTo>
                    <a:pt x="40639" y="25653"/>
                  </a:lnTo>
                  <a:lnTo>
                    <a:pt x="248665" y="25653"/>
                  </a:lnTo>
                  <a:lnTo>
                    <a:pt x="227075" y="14985"/>
                  </a:lnTo>
                  <a:lnTo>
                    <a:pt x="202184" y="6857"/>
                  </a:lnTo>
                  <a:lnTo>
                    <a:pt x="174498" y="1777"/>
                  </a:lnTo>
                  <a:lnTo>
                    <a:pt x="144652" y="0"/>
                  </a:lnTo>
                  <a:close/>
                </a:path>
              </a:pathLst>
            </a:custGeom>
            <a:solidFill>
              <a:srgbClr val="BB5A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275076" y="3688079"/>
              <a:ext cx="289560" cy="167640"/>
            </a:xfrm>
            <a:custGeom>
              <a:avLst/>
              <a:gdLst/>
              <a:ahLst/>
              <a:cxnLst/>
              <a:rect l="l" t="t" r="r" b="b"/>
              <a:pathLst>
                <a:path w="289560" h="167639">
                  <a:moveTo>
                    <a:pt x="144652" y="0"/>
                  </a:moveTo>
                  <a:lnTo>
                    <a:pt x="88264" y="6604"/>
                  </a:lnTo>
                  <a:lnTo>
                    <a:pt x="42418" y="24511"/>
                  </a:lnTo>
                  <a:lnTo>
                    <a:pt x="11302" y="51054"/>
                  </a:lnTo>
                  <a:lnTo>
                    <a:pt x="0" y="83566"/>
                  </a:lnTo>
                  <a:lnTo>
                    <a:pt x="11302" y="116078"/>
                  </a:lnTo>
                  <a:lnTo>
                    <a:pt x="42418" y="142621"/>
                  </a:lnTo>
                  <a:lnTo>
                    <a:pt x="88264" y="160528"/>
                  </a:lnTo>
                  <a:lnTo>
                    <a:pt x="144652" y="167132"/>
                  </a:lnTo>
                  <a:lnTo>
                    <a:pt x="200913" y="160528"/>
                  </a:lnTo>
                  <a:lnTo>
                    <a:pt x="246887" y="142621"/>
                  </a:lnTo>
                  <a:lnTo>
                    <a:pt x="277875" y="116078"/>
                  </a:lnTo>
                  <a:lnTo>
                    <a:pt x="289178" y="83566"/>
                  </a:lnTo>
                  <a:lnTo>
                    <a:pt x="277875" y="51054"/>
                  </a:lnTo>
                  <a:lnTo>
                    <a:pt x="246887" y="24511"/>
                  </a:lnTo>
                  <a:lnTo>
                    <a:pt x="200913" y="6604"/>
                  </a:lnTo>
                  <a:lnTo>
                    <a:pt x="144652" y="0"/>
                  </a:lnTo>
                  <a:close/>
                </a:path>
              </a:pathLst>
            </a:custGeom>
            <a:solidFill>
              <a:srgbClr val="F68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314700" y="3710940"/>
              <a:ext cx="208787" cy="12039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122676" y="4178808"/>
              <a:ext cx="71627" cy="12344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078479" y="3953255"/>
              <a:ext cx="683895" cy="235585"/>
            </a:xfrm>
            <a:custGeom>
              <a:avLst/>
              <a:gdLst/>
              <a:ahLst/>
              <a:cxnLst/>
              <a:rect l="l" t="t" r="r" b="b"/>
              <a:pathLst>
                <a:path w="683895" h="235585">
                  <a:moveTo>
                    <a:pt x="0" y="0"/>
                  </a:moveTo>
                  <a:lnTo>
                    <a:pt x="0" y="40767"/>
                  </a:lnTo>
                  <a:lnTo>
                    <a:pt x="21336" y="108712"/>
                  </a:lnTo>
                  <a:lnTo>
                    <a:pt x="46608" y="139192"/>
                  </a:lnTo>
                  <a:lnTo>
                    <a:pt x="80390" y="166370"/>
                  </a:lnTo>
                  <a:lnTo>
                    <a:pt x="121538" y="189738"/>
                  </a:lnTo>
                  <a:lnTo>
                    <a:pt x="169290" y="209042"/>
                  </a:lnTo>
                  <a:lnTo>
                    <a:pt x="222504" y="223393"/>
                  </a:lnTo>
                  <a:lnTo>
                    <a:pt x="280416" y="232410"/>
                  </a:lnTo>
                  <a:lnTo>
                    <a:pt x="341883" y="235585"/>
                  </a:lnTo>
                  <a:lnTo>
                    <a:pt x="403224" y="232410"/>
                  </a:lnTo>
                  <a:lnTo>
                    <a:pt x="461136" y="223393"/>
                  </a:lnTo>
                  <a:lnTo>
                    <a:pt x="514349" y="209042"/>
                  </a:lnTo>
                  <a:lnTo>
                    <a:pt x="542310" y="197739"/>
                  </a:lnTo>
                  <a:lnTo>
                    <a:pt x="341883" y="197739"/>
                  </a:lnTo>
                  <a:lnTo>
                    <a:pt x="280416" y="194564"/>
                  </a:lnTo>
                  <a:lnTo>
                    <a:pt x="222504" y="185420"/>
                  </a:lnTo>
                  <a:lnTo>
                    <a:pt x="169290" y="170815"/>
                  </a:lnTo>
                  <a:lnTo>
                    <a:pt x="121538" y="151257"/>
                  </a:lnTo>
                  <a:lnTo>
                    <a:pt x="80390" y="127381"/>
                  </a:lnTo>
                  <a:lnTo>
                    <a:pt x="46608" y="99822"/>
                  </a:lnTo>
                  <a:lnTo>
                    <a:pt x="21336" y="68961"/>
                  </a:lnTo>
                  <a:lnTo>
                    <a:pt x="0" y="0"/>
                  </a:lnTo>
                  <a:close/>
                </a:path>
                <a:path w="683895" h="235585">
                  <a:moveTo>
                    <a:pt x="683641" y="127"/>
                  </a:moveTo>
                  <a:lnTo>
                    <a:pt x="662305" y="69088"/>
                  </a:lnTo>
                  <a:lnTo>
                    <a:pt x="637032" y="99822"/>
                  </a:lnTo>
                  <a:lnTo>
                    <a:pt x="603249" y="127508"/>
                  </a:lnTo>
                  <a:lnTo>
                    <a:pt x="562102" y="151257"/>
                  </a:lnTo>
                  <a:lnTo>
                    <a:pt x="514349" y="170815"/>
                  </a:lnTo>
                  <a:lnTo>
                    <a:pt x="461136" y="185420"/>
                  </a:lnTo>
                  <a:lnTo>
                    <a:pt x="403224" y="194564"/>
                  </a:lnTo>
                  <a:lnTo>
                    <a:pt x="341883" y="197739"/>
                  </a:lnTo>
                  <a:lnTo>
                    <a:pt x="542310" y="197739"/>
                  </a:lnTo>
                  <a:lnTo>
                    <a:pt x="603249" y="166243"/>
                  </a:lnTo>
                  <a:lnTo>
                    <a:pt x="637032" y="139065"/>
                  </a:lnTo>
                  <a:lnTo>
                    <a:pt x="662305" y="108712"/>
                  </a:lnTo>
                  <a:lnTo>
                    <a:pt x="683641" y="40767"/>
                  </a:lnTo>
                  <a:lnTo>
                    <a:pt x="683641" y="127"/>
                  </a:lnTo>
                  <a:close/>
                </a:path>
              </a:pathLst>
            </a:custGeom>
            <a:solidFill>
              <a:srgbClr val="BB5A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454908" y="4748784"/>
              <a:ext cx="208787" cy="19812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 txBox="1"/>
            <p:nvPr/>
          </p:nvSpPr>
          <p:spPr>
            <a:xfrm>
              <a:off x="3172205" y="5033125"/>
              <a:ext cx="469265" cy="42227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5725" marR="5080" indent="-73660">
                <a:lnSpc>
                  <a:spcPct val="141500"/>
                </a:lnSpc>
              </a:pPr>
              <a:r>
                <a:rPr sz="800" dirty="0">
                  <a:latin typeface="Arial"/>
                  <a:cs typeface="Arial"/>
                </a:rPr>
                <a:t>EAF</a:t>
              </a:r>
              <a:r>
                <a:rPr sz="800" spc="-45" dirty="0">
                  <a:latin typeface="Arial"/>
                  <a:cs typeface="Arial"/>
                </a:rPr>
                <a:t> </a:t>
              </a:r>
              <a:r>
                <a:rPr sz="800" spc="5" dirty="0">
                  <a:latin typeface="Arial"/>
                  <a:cs typeface="Arial"/>
                </a:rPr>
                <a:t>S</a:t>
              </a:r>
              <a:r>
                <a:rPr sz="800" spc="-10" dirty="0">
                  <a:latin typeface="Arial"/>
                  <a:cs typeface="Arial"/>
                </a:rPr>
                <a:t>M</a:t>
              </a:r>
              <a:r>
                <a:rPr sz="800" dirty="0">
                  <a:latin typeface="Arial"/>
                  <a:cs typeface="Arial"/>
                </a:rPr>
                <a:t>S </a:t>
              </a:r>
              <a:r>
                <a:rPr sz="800" spc="-5" dirty="0">
                  <a:latin typeface="Arial"/>
                  <a:cs typeface="Arial"/>
                </a:rPr>
                <a:t>2</a:t>
              </a:r>
              <a:r>
                <a:rPr sz="800" dirty="0">
                  <a:latin typeface="Arial"/>
                  <a:cs typeface="Arial"/>
                </a:rPr>
                <a:t>.</a:t>
              </a:r>
              <a:r>
                <a:rPr sz="800" spc="-5" dirty="0">
                  <a:latin typeface="Arial"/>
                  <a:cs typeface="Arial"/>
                </a:rPr>
                <a:t>2</a:t>
              </a:r>
              <a:r>
                <a:rPr sz="800" dirty="0">
                  <a:latin typeface="Arial"/>
                  <a:cs typeface="Arial"/>
                </a:rPr>
                <a:t>5</a:t>
              </a:r>
              <a:endParaRPr sz="800">
                <a:latin typeface="Arial"/>
                <a:cs typeface="Arial"/>
              </a:endParaRPr>
            </a:p>
            <a:p>
              <a:pPr marL="85725">
                <a:lnSpc>
                  <a:spcPct val="100000"/>
                </a:lnSpc>
              </a:pPr>
              <a:r>
                <a:rPr sz="800" spc="10" dirty="0">
                  <a:latin typeface="Arial"/>
                  <a:cs typeface="Arial"/>
                </a:rPr>
                <a:t>m</a:t>
              </a:r>
              <a:r>
                <a:rPr sz="800" spc="-5" dirty="0">
                  <a:latin typeface="Arial"/>
                  <a:cs typeface="Arial"/>
                </a:rPr>
                <a:t>p</a:t>
              </a:r>
              <a:r>
                <a:rPr sz="800" dirty="0">
                  <a:latin typeface="Arial"/>
                  <a:cs typeface="Arial"/>
                </a:rPr>
                <a:t>ta</a:t>
              </a:r>
              <a:endParaRPr sz="800">
                <a:latin typeface="Arial"/>
                <a:cs typeface="Arial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3212592" y="5198364"/>
              <a:ext cx="0" cy="123825"/>
            </a:xfrm>
            <a:custGeom>
              <a:avLst/>
              <a:gdLst/>
              <a:ahLst/>
              <a:cxnLst/>
              <a:rect l="l" t="t" r="r" b="b"/>
              <a:pathLst>
                <a:path h="123825">
                  <a:moveTo>
                    <a:pt x="0" y="0"/>
                  </a:moveTo>
                  <a:lnTo>
                    <a:pt x="0" y="123367"/>
                  </a:lnTo>
                </a:path>
              </a:pathLst>
            </a:custGeom>
            <a:ln w="54864">
              <a:solidFill>
                <a:srgbClr val="F479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812035" y="2548127"/>
              <a:ext cx="0" cy="123825"/>
            </a:xfrm>
            <a:custGeom>
              <a:avLst/>
              <a:gdLst/>
              <a:ahLst/>
              <a:cxnLst/>
              <a:rect l="l" t="t" r="r" b="b"/>
              <a:pathLst>
                <a:path h="123825">
                  <a:moveTo>
                    <a:pt x="0" y="0"/>
                  </a:moveTo>
                  <a:lnTo>
                    <a:pt x="0" y="123317"/>
                  </a:lnTo>
                </a:path>
              </a:pathLst>
            </a:custGeom>
            <a:ln w="54864">
              <a:solidFill>
                <a:srgbClr val="F479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 txBox="1"/>
            <p:nvPr/>
          </p:nvSpPr>
          <p:spPr>
            <a:xfrm>
              <a:off x="1765807" y="2388680"/>
              <a:ext cx="593090" cy="2876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800" spc="-5" dirty="0">
                  <a:latin typeface="Arial"/>
                  <a:cs typeface="Arial"/>
                </a:rPr>
                <a:t>DR</a:t>
              </a:r>
              <a:r>
                <a:rPr sz="800" dirty="0">
                  <a:latin typeface="Arial"/>
                  <a:cs typeface="Arial"/>
                </a:rPr>
                <a:t>I</a:t>
              </a:r>
              <a:r>
                <a:rPr sz="800" spc="-30" dirty="0">
                  <a:latin typeface="Arial"/>
                  <a:cs typeface="Arial"/>
                </a:rPr>
                <a:t> </a:t>
              </a:r>
              <a:r>
                <a:rPr sz="800" spc="-5" dirty="0">
                  <a:latin typeface="Arial"/>
                  <a:cs typeface="Arial"/>
                </a:rPr>
                <a:t>p</a:t>
              </a:r>
              <a:r>
                <a:rPr sz="800" dirty="0">
                  <a:latin typeface="Arial"/>
                  <a:cs typeface="Arial"/>
                </a:rPr>
                <a:t>la</a:t>
              </a:r>
              <a:r>
                <a:rPr sz="800" spc="-5" dirty="0">
                  <a:latin typeface="Arial"/>
                  <a:cs typeface="Arial"/>
                </a:rPr>
                <a:t>n</a:t>
              </a:r>
              <a:r>
                <a:rPr sz="800" dirty="0">
                  <a:latin typeface="Arial"/>
                  <a:cs typeface="Arial"/>
                </a:rPr>
                <a:t>t</a:t>
              </a:r>
            </a:p>
            <a:p>
              <a:pPr marL="113030">
                <a:lnSpc>
                  <a:spcPct val="100000"/>
                </a:lnSpc>
                <a:spcBef>
                  <a:spcPts val="300"/>
                </a:spcBef>
              </a:pPr>
              <a:r>
                <a:rPr sz="800" b="1" spc="-5" dirty="0">
                  <a:latin typeface="Arial"/>
                  <a:cs typeface="Arial"/>
                </a:rPr>
                <a:t>2</a:t>
              </a:r>
              <a:r>
                <a:rPr sz="800" b="1" dirty="0">
                  <a:latin typeface="Arial"/>
                  <a:cs typeface="Arial"/>
                </a:rPr>
                <a:t>.</a:t>
              </a:r>
              <a:r>
                <a:rPr sz="800" b="1" spc="-5" dirty="0">
                  <a:latin typeface="Arial"/>
                  <a:cs typeface="Arial"/>
                </a:rPr>
                <a:t>2</a:t>
              </a:r>
              <a:r>
                <a:rPr sz="800" b="1" dirty="0">
                  <a:latin typeface="Arial"/>
                  <a:cs typeface="Arial"/>
                </a:rPr>
                <a:t>5</a:t>
              </a:r>
              <a:r>
                <a:rPr sz="800" b="1" spc="-35" dirty="0">
                  <a:latin typeface="Arial"/>
                  <a:cs typeface="Arial"/>
                </a:rPr>
                <a:t> </a:t>
              </a:r>
              <a:r>
                <a:rPr sz="800" b="1" dirty="0">
                  <a:latin typeface="Arial"/>
                  <a:cs typeface="Arial"/>
                </a:rPr>
                <a:t>m</a:t>
              </a:r>
              <a:r>
                <a:rPr sz="800" b="1" spc="-5" dirty="0">
                  <a:latin typeface="Arial"/>
                  <a:cs typeface="Arial"/>
                </a:rPr>
                <a:t>t</a:t>
              </a:r>
              <a:r>
                <a:rPr sz="800" b="1" dirty="0">
                  <a:latin typeface="Arial"/>
                  <a:cs typeface="Arial"/>
                </a:rPr>
                <a:t>pa</a:t>
              </a:r>
              <a:endParaRPr sz="800" dirty="0">
                <a:latin typeface="Arial"/>
                <a:cs typeface="Arial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2170176" y="2723388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60" h="60960">
                  <a:moveTo>
                    <a:pt x="30480" y="0"/>
                  </a:moveTo>
                  <a:lnTo>
                    <a:pt x="18542" y="2412"/>
                  </a:lnTo>
                  <a:lnTo>
                    <a:pt x="8890" y="8889"/>
                  </a:lnTo>
                  <a:lnTo>
                    <a:pt x="2412" y="18542"/>
                  </a:lnTo>
                  <a:lnTo>
                    <a:pt x="0" y="30480"/>
                  </a:lnTo>
                  <a:lnTo>
                    <a:pt x="2412" y="42291"/>
                  </a:lnTo>
                  <a:lnTo>
                    <a:pt x="8890" y="51943"/>
                  </a:lnTo>
                  <a:lnTo>
                    <a:pt x="18542" y="58419"/>
                  </a:lnTo>
                  <a:lnTo>
                    <a:pt x="30480" y="60832"/>
                  </a:lnTo>
                  <a:lnTo>
                    <a:pt x="42291" y="58419"/>
                  </a:lnTo>
                  <a:lnTo>
                    <a:pt x="51943" y="51943"/>
                  </a:lnTo>
                  <a:lnTo>
                    <a:pt x="58419" y="42291"/>
                  </a:lnTo>
                  <a:lnTo>
                    <a:pt x="60832" y="30480"/>
                  </a:lnTo>
                  <a:lnTo>
                    <a:pt x="58419" y="18542"/>
                  </a:lnTo>
                  <a:lnTo>
                    <a:pt x="51943" y="8889"/>
                  </a:lnTo>
                  <a:lnTo>
                    <a:pt x="42291" y="241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170176" y="3557015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60" h="60960">
                  <a:moveTo>
                    <a:pt x="30480" y="0"/>
                  </a:moveTo>
                  <a:lnTo>
                    <a:pt x="18542" y="2412"/>
                  </a:lnTo>
                  <a:lnTo>
                    <a:pt x="8890" y="8889"/>
                  </a:lnTo>
                  <a:lnTo>
                    <a:pt x="2412" y="18541"/>
                  </a:lnTo>
                  <a:lnTo>
                    <a:pt x="0" y="30479"/>
                  </a:lnTo>
                  <a:lnTo>
                    <a:pt x="2412" y="42290"/>
                  </a:lnTo>
                  <a:lnTo>
                    <a:pt x="8890" y="51942"/>
                  </a:lnTo>
                  <a:lnTo>
                    <a:pt x="18542" y="58419"/>
                  </a:lnTo>
                  <a:lnTo>
                    <a:pt x="30480" y="60832"/>
                  </a:lnTo>
                  <a:lnTo>
                    <a:pt x="42291" y="58419"/>
                  </a:lnTo>
                  <a:lnTo>
                    <a:pt x="51943" y="51942"/>
                  </a:lnTo>
                  <a:lnTo>
                    <a:pt x="58419" y="42290"/>
                  </a:lnTo>
                  <a:lnTo>
                    <a:pt x="60832" y="30479"/>
                  </a:lnTo>
                  <a:lnTo>
                    <a:pt x="58419" y="18541"/>
                  </a:lnTo>
                  <a:lnTo>
                    <a:pt x="51943" y="8889"/>
                  </a:lnTo>
                  <a:lnTo>
                    <a:pt x="42291" y="2412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419855" y="2731007"/>
              <a:ext cx="0" cy="881380"/>
            </a:xfrm>
            <a:custGeom>
              <a:avLst/>
              <a:gdLst/>
              <a:ahLst/>
              <a:cxnLst/>
              <a:rect l="l" t="t" r="r" b="b"/>
              <a:pathLst>
                <a:path h="881379">
                  <a:moveTo>
                    <a:pt x="0" y="0"/>
                  </a:moveTo>
                  <a:lnTo>
                    <a:pt x="0" y="880872"/>
                  </a:lnTo>
                </a:path>
              </a:pathLst>
            </a:custGeom>
            <a:ln w="6096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389376" y="2723388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60" h="60960">
                  <a:moveTo>
                    <a:pt x="30479" y="0"/>
                  </a:moveTo>
                  <a:lnTo>
                    <a:pt x="18541" y="2412"/>
                  </a:lnTo>
                  <a:lnTo>
                    <a:pt x="8889" y="8889"/>
                  </a:lnTo>
                  <a:lnTo>
                    <a:pt x="2412" y="18542"/>
                  </a:lnTo>
                  <a:lnTo>
                    <a:pt x="0" y="30480"/>
                  </a:lnTo>
                  <a:lnTo>
                    <a:pt x="2412" y="42291"/>
                  </a:lnTo>
                  <a:lnTo>
                    <a:pt x="8889" y="51943"/>
                  </a:lnTo>
                  <a:lnTo>
                    <a:pt x="18541" y="58419"/>
                  </a:lnTo>
                  <a:lnTo>
                    <a:pt x="30479" y="60832"/>
                  </a:lnTo>
                  <a:lnTo>
                    <a:pt x="42290" y="58419"/>
                  </a:lnTo>
                  <a:lnTo>
                    <a:pt x="51943" y="51943"/>
                  </a:lnTo>
                  <a:lnTo>
                    <a:pt x="58420" y="42291"/>
                  </a:lnTo>
                  <a:lnTo>
                    <a:pt x="60833" y="30480"/>
                  </a:lnTo>
                  <a:lnTo>
                    <a:pt x="58420" y="18542"/>
                  </a:lnTo>
                  <a:lnTo>
                    <a:pt x="51943" y="8889"/>
                  </a:lnTo>
                  <a:lnTo>
                    <a:pt x="42290" y="241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389376" y="3557015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60" h="60960">
                  <a:moveTo>
                    <a:pt x="30479" y="0"/>
                  </a:moveTo>
                  <a:lnTo>
                    <a:pt x="18541" y="2412"/>
                  </a:lnTo>
                  <a:lnTo>
                    <a:pt x="8889" y="8889"/>
                  </a:lnTo>
                  <a:lnTo>
                    <a:pt x="2412" y="18541"/>
                  </a:lnTo>
                  <a:lnTo>
                    <a:pt x="0" y="30479"/>
                  </a:lnTo>
                  <a:lnTo>
                    <a:pt x="2412" y="42290"/>
                  </a:lnTo>
                  <a:lnTo>
                    <a:pt x="8889" y="51942"/>
                  </a:lnTo>
                  <a:lnTo>
                    <a:pt x="18541" y="58419"/>
                  </a:lnTo>
                  <a:lnTo>
                    <a:pt x="30479" y="60832"/>
                  </a:lnTo>
                  <a:lnTo>
                    <a:pt x="42290" y="58419"/>
                  </a:lnTo>
                  <a:lnTo>
                    <a:pt x="51943" y="51942"/>
                  </a:lnTo>
                  <a:lnTo>
                    <a:pt x="58420" y="42290"/>
                  </a:lnTo>
                  <a:lnTo>
                    <a:pt x="60833" y="30479"/>
                  </a:lnTo>
                  <a:lnTo>
                    <a:pt x="58420" y="18541"/>
                  </a:lnTo>
                  <a:lnTo>
                    <a:pt x="51943" y="8889"/>
                  </a:lnTo>
                  <a:lnTo>
                    <a:pt x="42290" y="2412"/>
                  </a:lnTo>
                  <a:lnTo>
                    <a:pt x="30479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281171" y="3015995"/>
              <a:ext cx="277367" cy="27736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 txBox="1"/>
            <p:nvPr/>
          </p:nvSpPr>
          <p:spPr>
            <a:xfrm>
              <a:off x="284479" y="4953877"/>
              <a:ext cx="504825" cy="12763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800" dirty="0">
                  <a:latin typeface="Arial"/>
                  <a:cs typeface="Arial"/>
                </a:rPr>
                <a:t>S</a:t>
              </a:r>
              <a:r>
                <a:rPr sz="800" spc="-5" dirty="0">
                  <a:latin typeface="Arial"/>
                  <a:cs typeface="Arial"/>
                </a:rPr>
                <a:t>o</a:t>
              </a:r>
              <a:r>
                <a:rPr sz="800" dirty="0">
                  <a:latin typeface="Arial"/>
                  <a:cs typeface="Arial"/>
                </a:rPr>
                <a:t>lar</a:t>
              </a:r>
              <a:r>
                <a:rPr sz="800" spc="-60" dirty="0">
                  <a:latin typeface="Arial"/>
                  <a:cs typeface="Arial"/>
                </a:rPr>
                <a:t> </a:t>
              </a:r>
              <a:r>
                <a:rPr sz="800" spc="-5" dirty="0">
                  <a:latin typeface="Arial"/>
                  <a:cs typeface="Arial"/>
                </a:rPr>
                <a:t>p</a:t>
              </a:r>
              <a:r>
                <a:rPr sz="800" dirty="0">
                  <a:latin typeface="Arial"/>
                  <a:cs typeface="Arial"/>
                </a:rPr>
                <a:t>la</a:t>
              </a:r>
              <a:r>
                <a:rPr sz="800" spc="-5" dirty="0">
                  <a:latin typeface="Arial"/>
                  <a:cs typeface="Arial"/>
                </a:rPr>
                <a:t>n</a:t>
              </a:r>
              <a:r>
                <a:rPr sz="800" dirty="0">
                  <a:latin typeface="Arial"/>
                  <a:cs typeface="Arial"/>
                </a:rPr>
                <a:t>t</a:t>
              </a:r>
              <a:endParaRPr sz="800">
                <a:latin typeface="Arial"/>
                <a:cs typeface="Arial"/>
              </a:endParaRPr>
            </a:p>
          </p:txBody>
        </p:sp>
        <p:sp>
          <p:nvSpPr>
            <p:cNvPr id="64" name="object 64"/>
            <p:cNvSpPr txBox="1"/>
            <p:nvPr/>
          </p:nvSpPr>
          <p:spPr>
            <a:xfrm>
              <a:off x="353059" y="5151997"/>
              <a:ext cx="404495" cy="12763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800" b="1" spc="-5" dirty="0">
                  <a:latin typeface="Arial"/>
                  <a:cs typeface="Arial"/>
                </a:rPr>
                <a:t>60</a:t>
              </a:r>
              <a:r>
                <a:rPr sz="800" b="1" dirty="0">
                  <a:latin typeface="Arial"/>
                  <a:cs typeface="Arial"/>
                </a:rPr>
                <a:t>0</a:t>
              </a:r>
              <a:r>
                <a:rPr sz="800" b="1" spc="-10" dirty="0">
                  <a:latin typeface="Arial"/>
                  <a:cs typeface="Arial"/>
                </a:rPr>
                <a:t> </a:t>
              </a:r>
              <a:r>
                <a:rPr sz="800" b="1" dirty="0">
                  <a:latin typeface="Arial"/>
                  <a:cs typeface="Arial"/>
                </a:rPr>
                <a:t>MW</a:t>
              </a:r>
              <a:endParaRPr sz="800" dirty="0">
                <a:latin typeface="Arial"/>
                <a:cs typeface="Arial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320040" y="5148071"/>
              <a:ext cx="0" cy="123825"/>
            </a:xfrm>
            <a:custGeom>
              <a:avLst/>
              <a:gdLst/>
              <a:ahLst/>
              <a:cxnLst/>
              <a:rect l="l" t="t" r="r" b="b"/>
              <a:pathLst>
                <a:path h="123825">
                  <a:moveTo>
                    <a:pt x="0" y="0"/>
                  </a:moveTo>
                  <a:lnTo>
                    <a:pt x="0" y="123367"/>
                  </a:lnTo>
                </a:path>
              </a:pathLst>
            </a:custGeom>
            <a:ln w="54864">
              <a:solidFill>
                <a:srgbClr val="F479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14884" y="3997452"/>
              <a:ext cx="966216" cy="80924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031492" y="3852671"/>
              <a:ext cx="508634" cy="295275"/>
            </a:xfrm>
            <a:custGeom>
              <a:avLst/>
              <a:gdLst/>
              <a:ahLst/>
              <a:cxnLst/>
              <a:rect l="l" t="t" r="r" b="b"/>
              <a:pathLst>
                <a:path w="508635" h="295275">
                  <a:moveTo>
                    <a:pt x="254381" y="0"/>
                  </a:moveTo>
                  <a:lnTo>
                    <a:pt x="195960" y="3936"/>
                  </a:lnTo>
                  <a:lnTo>
                    <a:pt x="142494" y="14985"/>
                  </a:lnTo>
                  <a:lnTo>
                    <a:pt x="95250" y="32384"/>
                  </a:lnTo>
                  <a:lnTo>
                    <a:pt x="55880" y="55244"/>
                  </a:lnTo>
                  <a:lnTo>
                    <a:pt x="25907" y="82676"/>
                  </a:lnTo>
                  <a:lnTo>
                    <a:pt x="0" y="147573"/>
                  </a:lnTo>
                  <a:lnTo>
                    <a:pt x="6731" y="181355"/>
                  </a:lnTo>
                  <a:lnTo>
                    <a:pt x="55880" y="239902"/>
                  </a:lnTo>
                  <a:lnTo>
                    <a:pt x="95250" y="262762"/>
                  </a:lnTo>
                  <a:lnTo>
                    <a:pt x="142494" y="280161"/>
                  </a:lnTo>
                  <a:lnTo>
                    <a:pt x="195960" y="291210"/>
                  </a:lnTo>
                  <a:lnTo>
                    <a:pt x="254381" y="295147"/>
                  </a:lnTo>
                  <a:lnTo>
                    <a:pt x="312674" y="291210"/>
                  </a:lnTo>
                  <a:lnTo>
                    <a:pt x="366140" y="280161"/>
                  </a:lnTo>
                  <a:lnTo>
                    <a:pt x="413384" y="262762"/>
                  </a:lnTo>
                  <a:lnTo>
                    <a:pt x="452755" y="239902"/>
                  </a:lnTo>
                  <a:lnTo>
                    <a:pt x="482853" y="212470"/>
                  </a:lnTo>
                  <a:lnTo>
                    <a:pt x="508634" y="147573"/>
                  </a:lnTo>
                  <a:lnTo>
                    <a:pt x="501903" y="113664"/>
                  </a:lnTo>
                  <a:lnTo>
                    <a:pt x="452755" y="55244"/>
                  </a:lnTo>
                  <a:lnTo>
                    <a:pt x="413384" y="32384"/>
                  </a:lnTo>
                  <a:lnTo>
                    <a:pt x="366140" y="14985"/>
                  </a:lnTo>
                  <a:lnTo>
                    <a:pt x="312674" y="3936"/>
                  </a:lnTo>
                  <a:lnTo>
                    <a:pt x="254381" y="0"/>
                  </a:lnTo>
                  <a:close/>
                </a:path>
              </a:pathLst>
            </a:custGeom>
            <a:solidFill>
              <a:srgbClr val="F68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078735" y="4529328"/>
              <a:ext cx="461645" cy="267970"/>
            </a:xfrm>
            <a:custGeom>
              <a:avLst/>
              <a:gdLst/>
              <a:ahLst/>
              <a:cxnLst/>
              <a:rect l="l" t="t" r="r" b="b"/>
              <a:pathLst>
                <a:path w="461644" h="267970">
                  <a:moveTo>
                    <a:pt x="230631" y="0"/>
                  </a:moveTo>
                  <a:lnTo>
                    <a:pt x="169290" y="4775"/>
                  </a:lnTo>
                  <a:lnTo>
                    <a:pt x="114172" y="18275"/>
                  </a:lnTo>
                  <a:lnTo>
                    <a:pt x="67563" y="39192"/>
                  </a:lnTo>
                  <a:lnTo>
                    <a:pt x="31495" y="66281"/>
                  </a:lnTo>
                  <a:lnTo>
                    <a:pt x="8255" y="98234"/>
                  </a:lnTo>
                  <a:lnTo>
                    <a:pt x="0" y="133807"/>
                  </a:lnTo>
                  <a:lnTo>
                    <a:pt x="8255" y="169392"/>
                  </a:lnTo>
                  <a:lnTo>
                    <a:pt x="31495" y="201358"/>
                  </a:lnTo>
                  <a:lnTo>
                    <a:pt x="67563" y="228434"/>
                  </a:lnTo>
                  <a:lnTo>
                    <a:pt x="114172" y="249364"/>
                  </a:lnTo>
                  <a:lnTo>
                    <a:pt x="169290" y="262851"/>
                  </a:lnTo>
                  <a:lnTo>
                    <a:pt x="230631" y="267627"/>
                  </a:lnTo>
                  <a:lnTo>
                    <a:pt x="291845" y="262851"/>
                  </a:lnTo>
                  <a:lnTo>
                    <a:pt x="346963" y="249364"/>
                  </a:lnTo>
                  <a:lnTo>
                    <a:pt x="393700" y="228434"/>
                  </a:lnTo>
                  <a:lnTo>
                    <a:pt x="429640" y="201358"/>
                  </a:lnTo>
                  <a:lnTo>
                    <a:pt x="453008" y="169392"/>
                  </a:lnTo>
                  <a:lnTo>
                    <a:pt x="461137" y="133807"/>
                  </a:lnTo>
                  <a:lnTo>
                    <a:pt x="453008" y="98234"/>
                  </a:lnTo>
                  <a:lnTo>
                    <a:pt x="429640" y="66281"/>
                  </a:lnTo>
                  <a:lnTo>
                    <a:pt x="393700" y="39192"/>
                  </a:lnTo>
                  <a:lnTo>
                    <a:pt x="346963" y="18275"/>
                  </a:lnTo>
                  <a:lnTo>
                    <a:pt x="291845" y="4775"/>
                  </a:lnTo>
                  <a:lnTo>
                    <a:pt x="230631" y="0"/>
                  </a:lnTo>
                  <a:close/>
                </a:path>
              </a:pathLst>
            </a:custGeom>
            <a:solidFill>
              <a:srgbClr val="BB5A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052827" y="3966971"/>
              <a:ext cx="508634" cy="798830"/>
            </a:xfrm>
            <a:custGeom>
              <a:avLst/>
              <a:gdLst/>
              <a:ahLst/>
              <a:cxnLst/>
              <a:rect l="l" t="t" r="r" b="b"/>
              <a:pathLst>
                <a:path w="508635" h="798829">
                  <a:moveTo>
                    <a:pt x="0" y="0"/>
                  </a:moveTo>
                  <a:lnTo>
                    <a:pt x="0" y="651217"/>
                  </a:lnTo>
                  <a:lnTo>
                    <a:pt x="25908" y="715860"/>
                  </a:lnTo>
                  <a:lnTo>
                    <a:pt x="55880" y="743153"/>
                  </a:lnTo>
                  <a:lnTo>
                    <a:pt x="95250" y="765924"/>
                  </a:lnTo>
                  <a:lnTo>
                    <a:pt x="142494" y="783272"/>
                  </a:lnTo>
                  <a:lnTo>
                    <a:pt x="195961" y="794334"/>
                  </a:lnTo>
                  <a:lnTo>
                    <a:pt x="254381" y="798220"/>
                  </a:lnTo>
                  <a:lnTo>
                    <a:pt x="260731" y="798220"/>
                  </a:lnTo>
                  <a:lnTo>
                    <a:pt x="327787" y="791959"/>
                  </a:lnTo>
                  <a:lnTo>
                    <a:pt x="377571" y="779818"/>
                  </a:lnTo>
                  <a:lnTo>
                    <a:pt x="421132" y="762126"/>
                  </a:lnTo>
                  <a:lnTo>
                    <a:pt x="457454" y="739660"/>
                  </a:lnTo>
                  <a:lnTo>
                    <a:pt x="485013" y="713168"/>
                  </a:lnTo>
                  <a:lnTo>
                    <a:pt x="508635" y="651217"/>
                  </a:lnTo>
                  <a:lnTo>
                    <a:pt x="508635" y="146938"/>
                  </a:lnTo>
                  <a:lnTo>
                    <a:pt x="254381" y="146938"/>
                  </a:lnTo>
                  <a:lnTo>
                    <a:pt x="195961" y="143128"/>
                  </a:lnTo>
                  <a:lnTo>
                    <a:pt x="142494" y="132079"/>
                  </a:lnTo>
                  <a:lnTo>
                    <a:pt x="95250" y="114680"/>
                  </a:lnTo>
                  <a:lnTo>
                    <a:pt x="55880" y="91947"/>
                  </a:lnTo>
                  <a:lnTo>
                    <a:pt x="25908" y="64642"/>
                  </a:lnTo>
                  <a:lnTo>
                    <a:pt x="0" y="0"/>
                  </a:lnTo>
                  <a:close/>
                </a:path>
                <a:path w="508635" h="798829">
                  <a:moveTo>
                    <a:pt x="508635" y="0"/>
                  </a:moveTo>
                  <a:lnTo>
                    <a:pt x="482727" y="64642"/>
                  </a:lnTo>
                  <a:lnTo>
                    <a:pt x="452755" y="91947"/>
                  </a:lnTo>
                  <a:lnTo>
                    <a:pt x="413385" y="114680"/>
                  </a:lnTo>
                  <a:lnTo>
                    <a:pt x="366141" y="132079"/>
                  </a:lnTo>
                  <a:lnTo>
                    <a:pt x="312674" y="143128"/>
                  </a:lnTo>
                  <a:lnTo>
                    <a:pt x="254381" y="146938"/>
                  </a:lnTo>
                  <a:lnTo>
                    <a:pt x="508635" y="146938"/>
                  </a:lnTo>
                  <a:lnTo>
                    <a:pt x="508635" y="0"/>
                  </a:lnTo>
                  <a:close/>
                </a:path>
              </a:pathLst>
            </a:custGeom>
            <a:solidFill>
              <a:srgbClr val="F575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052827" y="3966971"/>
              <a:ext cx="508634" cy="175260"/>
            </a:xfrm>
            <a:custGeom>
              <a:avLst/>
              <a:gdLst/>
              <a:ahLst/>
              <a:cxnLst/>
              <a:rect l="l" t="t" r="r" b="b"/>
              <a:pathLst>
                <a:path w="508635" h="175260">
                  <a:moveTo>
                    <a:pt x="0" y="0"/>
                  </a:moveTo>
                  <a:lnTo>
                    <a:pt x="0" y="30352"/>
                  </a:lnTo>
                  <a:lnTo>
                    <a:pt x="25908" y="94106"/>
                  </a:lnTo>
                  <a:lnTo>
                    <a:pt x="55880" y="120903"/>
                  </a:lnTo>
                  <a:lnTo>
                    <a:pt x="95250" y="143382"/>
                  </a:lnTo>
                  <a:lnTo>
                    <a:pt x="142494" y="160527"/>
                  </a:lnTo>
                  <a:lnTo>
                    <a:pt x="195961" y="171449"/>
                  </a:lnTo>
                  <a:lnTo>
                    <a:pt x="254381" y="175259"/>
                  </a:lnTo>
                  <a:lnTo>
                    <a:pt x="312674" y="171449"/>
                  </a:lnTo>
                  <a:lnTo>
                    <a:pt x="366141" y="160527"/>
                  </a:lnTo>
                  <a:lnTo>
                    <a:pt x="403236" y="147065"/>
                  </a:lnTo>
                  <a:lnTo>
                    <a:pt x="254381" y="147065"/>
                  </a:lnTo>
                  <a:lnTo>
                    <a:pt x="195961" y="143128"/>
                  </a:lnTo>
                  <a:lnTo>
                    <a:pt x="142494" y="132079"/>
                  </a:lnTo>
                  <a:lnTo>
                    <a:pt x="95250" y="114680"/>
                  </a:lnTo>
                  <a:lnTo>
                    <a:pt x="55880" y="91947"/>
                  </a:lnTo>
                  <a:lnTo>
                    <a:pt x="25908" y="64642"/>
                  </a:lnTo>
                  <a:lnTo>
                    <a:pt x="0" y="0"/>
                  </a:lnTo>
                  <a:close/>
                </a:path>
                <a:path w="508635" h="175260">
                  <a:moveTo>
                    <a:pt x="508635" y="0"/>
                  </a:moveTo>
                  <a:lnTo>
                    <a:pt x="482727" y="64642"/>
                  </a:lnTo>
                  <a:lnTo>
                    <a:pt x="452755" y="91947"/>
                  </a:lnTo>
                  <a:lnTo>
                    <a:pt x="413385" y="114680"/>
                  </a:lnTo>
                  <a:lnTo>
                    <a:pt x="366141" y="132079"/>
                  </a:lnTo>
                  <a:lnTo>
                    <a:pt x="312674" y="143128"/>
                  </a:lnTo>
                  <a:lnTo>
                    <a:pt x="254381" y="147065"/>
                  </a:lnTo>
                  <a:lnTo>
                    <a:pt x="403236" y="147065"/>
                  </a:lnTo>
                  <a:lnTo>
                    <a:pt x="413385" y="143382"/>
                  </a:lnTo>
                  <a:lnTo>
                    <a:pt x="452755" y="120903"/>
                  </a:lnTo>
                  <a:lnTo>
                    <a:pt x="482727" y="94106"/>
                  </a:lnTo>
                  <a:lnTo>
                    <a:pt x="508635" y="30352"/>
                  </a:lnTo>
                  <a:lnTo>
                    <a:pt x="508635" y="0"/>
                  </a:lnTo>
                  <a:close/>
                </a:path>
              </a:pathLst>
            </a:custGeom>
            <a:solidFill>
              <a:srgbClr val="BB5A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200655" y="3816096"/>
              <a:ext cx="216407" cy="14782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932432" y="4765547"/>
              <a:ext cx="287020" cy="166370"/>
            </a:xfrm>
            <a:custGeom>
              <a:avLst/>
              <a:gdLst/>
              <a:ahLst/>
              <a:cxnLst/>
              <a:rect l="l" t="t" r="r" b="b"/>
              <a:pathLst>
                <a:path w="287019" h="166370">
                  <a:moveTo>
                    <a:pt x="143256" y="0"/>
                  </a:moveTo>
                  <a:lnTo>
                    <a:pt x="87470" y="6540"/>
                  </a:lnTo>
                  <a:lnTo>
                    <a:pt x="41910" y="24320"/>
                  </a:lnTo>
                  <a:lnTo>
                    <a:pt x="11303" y="50711"/>
                  </a:lnTo>
                  <a:lnTo>
                    <a:pt x="0" y="83032"/>
                  </a:lnTo>
                  <a:lnTo>
                    <a:pt x="507" y="90855"/>
                  </a:lnTo>
                  <a:lnTo>
                    <a:pt x="19812" y="125196"/>
                  </a:lnTo>
                  <a:lnTo>
                    <a:pt x="54610" y="148234"/>
                  </a:lnTo>
                  <a:lnTo>
                    <a:pt x="98043" y="161810"/>
                  </a:lnTo>
                  <a:lnTo>
                    <a:pt x="143256" y="166014"/>
                  </a:lnTo>
                  <a:lnTo>
                    <a:pt x="194056" y="160642"/>
                  </a:lnTo>
                  <a:lnTo>
                    <a:pt x="236855" y="145821"/>
                  </a:lnTo>
                  <a:lnTo>
                    <a:pt x="268224" y="123532"/>
                  </a:lnTo>
                  <a:lnTo>
                    <a:pt x="286512" y="87337"/>
                  </a:lnTo>
                  <a:lnTo>
                    <a:pt x="286512" y="83032"/>
                  </a:lnTo>
                  <a:lnTo>
                    <a:pt x="275209" y="50774"/>
                  </a:lnTo>
                  <a:lnTo>
                    <a:pt x="244475" y="24383"/>
                  </a:lnTo>
                  <a:lnTo>
                    <a:pt x="199009" y="6540"/>
                  </a:lnTo>
                  <a:lnTo>
                    <a:pt x="143256" y="0"/>
                  </a:lnTo>
                  <a:close/>
                </a:path>
              </a:pathLst>
            </a:custGeom>
            <a:solidFill>
              <a:srgbClr val="BB5A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920239" y="4325111"/>
              <a:ext cx="315595" cy="182880"/>
            </a:xfrm>
            <a:custGeom>
              <a:avLst/>
              <a:gdLst/>
              <a:ahLst/>
              <a:cxnLst/>
              <a:rect l="l" t="t" r="r" b="b"/>
              <a:pathLst>
                <a:path w="315594" h="182879">
                  <a:moveTo>
                    <a:pt x="157734" y="0"/>
                  </a:moveTo>
                  <a:lnTo>
                    <a:pt x="96266" y="7112"/>
                  </a:lnTo>
                  <a:lnTo>
                    <a:pt x="46228" y="26796"/>
                  </a:lnTo>
                  <a:lnTo>
                    <a:pt x="12446" y="55753"/>
                  </a:lnTo>
                  <a:lnTo>
                    <a:pt x="0" y="91312"/>
                  </a:lnTo>
                  <a:lnTo>
                    <a:pt x="12446" y="126834"/>
                  </a:lnTo>
                  <a:lnTo>
                    <a:pt x="46228" y="155854"/>
                  </a:lnTo>
                  <a:lnTo>
                    <a:pt x="96266" y="175412"/>
                  </a:lnTo>
                  <a:lnTo>
                    <a:pt x="157734" y="182587"/>
                  </a:lnTo>
                  <a:lnTo>
                    <a:pt x="219075" y="175412"/>
                  </a:lnTo>
                  <a:lnTo>
                    <a:pt x="269240" y="155854"/>
                  </a:lnTo>
                  <a:lnTo>
                    <a:pt x="303022" y="126834"/>
                  </a:lnTo>
                  <a:lnTo>
                    <a:pt x="315468" y="91312"/>
                  </a:lnTo>
                  <a:lnTo>
                    <a:pt x="303022" y="55753"/>
                  </a:lnTo>
                  <a:lnTo>
                    <a:pt x="269240" y="26796"/>
                  </a:lnTo>
                  <a:lnTo>
                    <a:pt x="219075" y="7112"/>
                  </a:lnTo>
                  <a:lnTo>
                    <a:pt x="157734" y="0"/>
                  </a:lnTo>
                  <a:close/>
                </a:path>
              </a:pathLst>
            </a:custGeom>
            <a:solidFill>
              <a:srgbClr val="F68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918716" y="4416552"/>
              <a:ext cx="314960" cy="495300"/>
            </a:xfrm>
            <a:custGeom>
              <a:avLst/>
              <a:gdLst/>
              <a:ahLst/>
              <a:cxnLst/>
              <a:rect l="l" t="t" r="r" b="b"/>
              <a:pathLst>
                <a:path w="314960" h="495300">
                  <a:moveTo>
                    <a:pt x="0" y="0"/>
                  </a:moveTo>
                  <a:lnTo>
                    <a:pt x="0" y="404063"/>
                  </a:lnTo>
                  <a:lnTo>
                    <a:pt x="13081" y="440550"/>
                  </a:lnTo>
                  <a:lnTo>
                    <a:pt x="56895" y="474294"/>
                  </a:lnTo>
                  <a:lnTo>
                    <a:pt x="94868" y="487730"/>
                  </a:lnTo>
                  <a:lnTo>
                    <a:pt x="136397" y="494461"/>
                  </a:lnTo>
                  <a:lnTo>
                    <a:pt x="157352" y="495160"/>
                  </a:lnTo>
                  <a:lnTo>
                    <a:pt x="201929" y="491464"/>
                  </a:lnTo>
                  <a:lnTo>
                    <a:pt x="241553" y="481063"/>
                  </a:lnTo>
                  <a:lnTo>
                    <a:pt x="298576" y="444373"/>
                  </a:lnTo>
                  <a:lnTo>
                    <a:pt x="314802" y="404063"/>
                  </a:lnTo>
                  <a:lnTo>
                    <a:pt x="314832" y="91211"/>
                  </a:lnTo>
                  <a:lnTo>
                    <a:pt x="157352" y="91211"/>
                  </a:lnTo>
                  <a:lnTo>
                    <a:pt x="96138" y="84048"/>
                  </a:lnTo>
                  <a:lnTo>
                    <a:pt x="46100" y="64503"/>
                  </a:lnTo>
                  <a:lnTo>
                    <a:pt x="12318" y="35509"/>
                  </a:lnTo>
                  <a:lnTo>
                    <a:pt x="0" y="0"/>
                  </a:lnTo>
                  <a:close/>
                </a:path>
                <a:path w="314960" h="495300">
                  <a:moveTo>
                    <a:pt x="314832" y="0"/>
                  </a:moveTo>
                  <a:lnTo>
                    <a:pt x="302513" y="35509"/>
                  </a:lnTo>
                  <a:lnTo>
                    <a:pt x="268731" y="64503"/>
                  </a:lnTo>
                  <a:lnTo>
                    <a:pt x="218694" y="84048"/>
                  </a:lnTo>
                  <a:lnTo>
                    <a:pt x="157352" y="91211"/>
                  </a:lnTo>
                  <a:lnTo>
                    <a:pt x="314832" y="91211"/>
                  </a:lnTo>
                  <a:lnTo>
                    <a:pt x="314832" y="0"/>
                  </a:lnTo>
                  <a:close/>
                </a:path>
              </a:pathLst>
            </a:custGeom>
            <a:solidFill>
              <a:srgbClr val="F68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010155" y="4335779"/>
              <a:ext cx="134112" cy="7772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918716" y="4416552"/>
              <a:ext cx="314960" cy="107950"/>
            </a:xfrm>
            <a:custGeom>
              <a:avLst/>
              <a:gdLst/>
              <a:ahLst/>
              <a:cxnLst/>
              <a:rect l="l" t="t" r="r" b="b"/>
              <a:pathLst>
                <a:path w="314960" h="107950">
                  <a:moveTo>
                    <a:pt x="0" y="0"/>
                  </a:moveTo>
                  <a:lnTo>
                    <a:pt x="0" y="18669"/>
                  </a:lnTo>
                  <a:lnTo>
                    <a:pt x="12318" y="53352"/>
                  </a:lnTo>
                  <a:lnTo>
                    <a:pt x="46100" y="81686"/>
                  </a:lnTo>
                  <a:lnTo>
                    <a:pt x="96138" y="100787"/>
                  </a:lnTo>
                  <a:lnTo>
                    <a:pt x="157352" y="107784"/>
                  </a:lnTo>
                  <a:lnTo>
                    <a:pt x="218694" y="100787"/>
                  </a:lnTo>
                  <a:lnTo>
                    <a:pt x="245775" y="90449"/>
                  </a:lnTo>
                  <a:lnTo>
                    <a:pt x="157352" y="90449"/>
                  </a:lnTo>
                  <a:lnTo>
                    <a:pt x="96138" y="83337"/>
                  </a:lnTo>
                  <a:lnTo>
                    <a:pt x="46100" y="63957"/>
                  </a:lnTo>
                  <a:lnTo>
                    <a:pt x="12318" y="35204"/>
                  </a:lnTo>
                  <a:lnTo>
                    <a:pt x="0" y="0"/>
                  </a:lnTo>
                  <a:close/>
                </a:path>
                <a:path w="314960" h="107950">
                  <a:moveTo>
                    <a:pt x="314832" y="0"/>
                  </a:moveTo>
                  <a:lnTo>
                    <a:pt x="302513" y="35204"/>
                  </a:lnTo>
                  <a:lnTo>
                    <a:pt x="268731" y="63957"/>
                  </a:lnTo>
                  <a:lnTo>
                    <a:pt x="218694" y="83337"/>
                  </a:lnTo>
                  <a:lnTo>
                    <a:pt x="157352" y="90449"/>
                  </a:lnTo>
                  <a:lnTo>
                    <a:pt x="245775" y="90449"/>
                  </a:lnTo>
                  <a:lnTo>
                    <a:pt x="268731" y="81686"/>
                  </a:lnTo>
                  <a:lnTo>
                    <a:pt x="302513" y="53352"/>
                  </a:lnTo>
                  <a:lnTo>
                    <a:pt x="314832" y="18669"/>
                  </a:lnTo>
                  <a:lnTo>
                    <a:pt x="314832" y="0"/>
                  </a:lnTo>
                  <a:close/>
                </a:path>
              </a:pathLst>
            </a:custGeom>
            <a:solidFill>
              <a:srgbClr val="BB5A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894332" y="4578096"/>
              <a:ext cx="120395" cy="19964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374392" y="4023359"/>
              <a:ext cx="109855" cy="783590"/>
            </a:xfrm>
            <a:custGeom>
              <a:avLst/>
              <a:gdLst/>
              <a:ahLst/>
              <a:cxnLst/>
              <a:rect l="l" t="t" r="r" b="b"/>
              <a:pathLst>
                <a:path w="109855" h="783589">
                  <a:moveTo>
                    <a:pt x="69520" y="16001"/>
                  </a:moveTo>
                  <a:lnTo>
                    <a:pt x="36830" y="16001"/>
                  </a:lnTo>
                  <a:lnTo>
                    <a:pt x="43433" y="17779"/>
                  </a:lnTo>
                  <a:lnTo>
                    <a:pt x="80771" y="52958"/>
                  </a:lnTo>
                  <a:lnTo>
                    <a:pt x="93344" y="94741"/>
                  </a:lnTo>
                  <a:lnTo>
                    <a:pt x="93344" y="779411"/>
                  </a:lnTo>
                  <a:lnTo>
                    <a:pt x="97027" y="782980"/>
                  </a:lnTo>
                  <a:lnTo>
                    <a:pt x="105790" y="782980"/>
                  </a:lnTo>
                  <a:lnTo>
                    <a:pt x="109346" y="779411"/>
                  </a:lnTo>
                  <a:lnTo>
                    <a:pt x="109346" y="94741"/>
                  </a:lnTo>
                  <a:lnTo>
                    <a:pt x="105409" y="69595"/>
                  </a:lnTo>
                  <a:lnTo>
                    <a:pt x="94741" y="44831"/>
                  </a:lnTo>
                  <a:lnTo>
                    <a:pt x="78612" y="23240"/>
                  </a:lnTo>
                  <a:lnTo>
                    <a:pt x="69520" y="16001"/>
                  </a:lnTo>
                  <a:close/>
                </a:path>
                <a:path w="109855" h="783589">
                  <a:moveTo>
                    <a:pt x="36830" y="0"/>
                  </a:moveTo>
                  <a:lnTo>
                    <a:pt x="1143" y="28956"/>
                  </a:lnTo>
                  <a:lnTo>
                    <a:pt x="0" y="41020"/>
                  </a:lnTo>
                  <a:lnTo>
                    <a:pt x="0" y="45465"/>
                  </a:lnTo>
                  <a:lnTo>
                    <a:pt x="3556" y="49021"/>
                  </a:lnTo>
                  <a:lnTo>
                    <a:pt x="12445" y="49021"/>
                  </a:lnTo>
                  <a:lnTo>
                    <a:pt x="16001" y="45465"/>
                  </a:lnTo>
                  <a:lnTo>
                    <a:pt x="16001" y="29844"/>
                  </a:lnTo>
                  <a:lnTo>
                    <a:pt x="19431" y="21462"/>
                  </a:lnTo>
                  <a:lnTo>
                    <a:pt x="25653" y="17906"/>
                  </a:lnTo>
                  <a:lnTo>
                    <a:pt x="30860" y="16128"/>
                  </a:lnTo>
                  <a:lnTo>
                    <a:pt x="36830" y="16001"/>
                  </a:lnTo>
                  <a:lnTo>
                    <a:pt x="69520" y="16001"/>
                  </a:lnTo>
                  <a:lnTo>
                    <a:pt x="58674" y="7365"/>
                  </a:lnTo>
                  <a:lnTo>
                    <a:pt x="47497" y="2285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447544" y="3979164"/>
              <a:ext cx="109855" cy="783590"/>
            </a:xfrm>
            <a:custGeom>
              <a:avLst/>
              <a:gdLst/>
              <a:ahLst/>
              <a:cxnLst/>
              <a:rect l="l" t="t" r="r" b="b"/>
              <a:pathLst>
                <a:path w="109855" h="783589">
                  <a:moveTo>
                    <a:pt x="69520" y="16002"/>
                  </a:moveTo>
                  <a:lnTo>
                    <a:pt x="36830" y="16002"/>
                  </a:lnTo>
                  <a:lnTo>
                    <a:pt x="43433" y="17780"/>
                  </a:lnTo>
                  <a:lnTo>
                    <a:pt x="80772" y="52959"/>
                  </a:lnTo>
                  <a:lnTo>
                    <a:pt x="93344" y="94742"/>
                  </a:lnTo>
                  <a:lnTo>
                    <a:pt x="93344" y="779437"/>
                  </a:lnTo>
                  <a:lnTo>
                    <a:pt x="97028" y="782993"/>
                  </a:lnTo>
                  <a:lnTo>
                    <a:pt x="105791" y="782993"/>
                  </a:lnTo>
                  <a:lnTo>
                    <a:pt x="109347" y="779437"/>
                  </a:lnTo>
                  <a:lnTo>
                    <a:pt x="109347" y="94742"/>
                  </a:lnTo>
                  <a:lnTo>
                    <a:pt x="105410" y="69596"/>
                  </a:lnTo>
                  <a:lnTo>
                    <a:pt x="94742" y="44831"/>
                  </a:lnTo>
                  <a:lnTo>
                    <a:pt x="78612" y="23241"/>
                  </a:lnTo>
                  <a:lnTo>
                    <a:pt x="69520" y="16002"/>
                  </a:lnTo>
                  <a:close/>
                </a:path>
                <a:path w="109855" h="783589">
                  <a:moveTo>
                    <a:pt x="36830" y="0"/>
                  </a:moveTo>
                  <a:lnTo>
                    <a:pt x="1143" y="28829"/>
                  </a:lnTo>
                  <a:lnTo>
                    <a:pt x="0" y="41021"/>
                  </a:lnTo>
                  <a:lnTo>
                    <a:pt x="0" y="45466"/>
                  </a:lnTo>
                  <a:lnTo>
                    <a:pt x="3556" y="49022"/>
                  </a:lnTo>
                  <a:lnTo>
                    <a:pt x="12445" y="49022"/>
                  </a:lnTo>
                  <a:lnTo>
                    <a:pt x="16001" y="45466"/>
                  </a:lnTo>
                  <a:lnTo>
                    <a:pt x="16001" y="29844"/>
                  </a:lnTo>
                  <a:lnTo>
                    <a:pt x="19431" y="21462"/>
                  </a:lnTo>
                  <a:lnTo>
                    <a:pt x="25654" y="17906"/>
                  </a:lnTo>
                  <a:lnTo>
                    <a:pt x="30861" y="16129"/>
                  </a:lnTo>
                  <a:lnTo>
                    <a:pt x="36830" y="16002"/>
                  </a:lnTo>
                  <a:lnTo>
                    <a:pt x="69520" y="16002"/>
                  </a:lnTo>
                  <a:lnTo>
                    <a:pt x="58674" y="7366"/>
                  </a:lnTo>
                  <a:lnTo>
                    <a:pt x="47498" y="2286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467355" y="4733544"/>
              <a:ext cx="90170" cy="56515"/>
            </a:xfrm>
            <a:custGeom>
              <a:avLst/>
              <a:gdLst/>
              <a:ahLst/>
              <a:cxnLst/>
              <a:rect l="l" t="t" r="r" b="b"/>
              <a:pathLst>
                <a:path w="90169" h="56514">
                  <a:moveTo>
                    <a:pt x="80644" y="0"/>
                  </a:moveTo>
                  <a:lnTo>
                    <a:pt x="1524" y="42875"/>
                  </a:lnTo>
                  <a:lnTo>
                    <a:pt x="0" y="45567"/>
                  </a:lnTo>
                  <a:lnTo>
                    <a:pt x="126" y="52819"/>
                  </a:lnTo>
                  <a:lnTo>
                    <a:pt x="3810" y="56286"/>
                  </a:lnTo>
                  <a:lnTo>
                    <a:pt x="9525" y="56197"/>
                  </a:lnTo>
                  <a:lnTo>
                    <a:pt x="10794" y="55854"/>
                  </a:lnTo>
                  <a:lnTo>
                    <a:pt x="88392" y="13766"/>
                  </a:lnTo>
                  <a:lnTo>
                    <a:pt x="89788" y="8978"/>
                  </a:lnTo>
                  <a:lnTo>
                    <a:pt x="85470" y="1371"/>
                  </a:lnTo>
                  <a:lnTo>
                    <a:pt x="80644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465832" y="4607052"/>
              <a:ext cx="91440" cy="57785"/>
            </a:xfrm>
            <a:custGeom>
              <a:avLst/>
              <a:gdLst/>
              <a:ahLst/>
              <a:cxnLst/>
              <a:rect l="l" t="t" r="r" b="b"/>
              <a:pathLst>
                <a:path w="91439" h="57785">
                  <a:moveTo>
                    <a:pt x="82042" y="0"/>
                  </a:moveTo>
                  <a:lnTo>
                    <a:pt x="1397" y="44729"/>
                  </a:lnTo>
                  <a:lnTo>
                    <a:pt x="0" y="49631"/>
                  </a:lnTo>
                  <a:lnTo>
                    <a:pt x="3556" y="56070"/>
                  </a:lnTo>
                  <a:lnTo>
                    <a:pt x="6350" y="57619"/>
                  </a:lnTo>
                  <a:lnTo>
                    <a:pt x="10541" y="57619"/>
                  </a:lnTo>
                  <a:lnTo>
                    <a:pt x="11811" y="57327"/>
                  </a:lnTo>
                  <a:lnTo>
                    <a:pt x="89788" y="14147"/>
                  </a:lnTo>
                  <a:lnTo>
                    <a:pt x="91186" y="9220"/>
                  </a:lnTo>
                  <a:lnTo>
                    <a:pt x="86868" y="1409"/>
                  </a:lnTo>
                  <a:lnTo>
                    <a:pt x="82042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467355" y="4482084"/>
              <a:ext cx="90170" cy="56515"/>
            </a:xfrm>
            <a:custGeom>
              <a:avLst/>
              <a:gdLst/>
              <a:ahLst/>
              <a:cxnLst/>
              <a:rect l="l" t="t" r="r" b="b"/>
              <a:pathLst>
                <a:path w="90169" h="56514">
                  <a:moveTo>
                    <a:pt x="80644" y="0"/>
                  </a:moveTo>
                  <a:lnTo>
                    <a:pt x="1524" y="42875"/>
                  </a:lnTo>
                  <a:lnTo>
                    <a:pt x="0" y="45567"/>
                  </a:lnTo>
                  <a:lnTo>
                    <a:pt x="126" y="52819"/>
                  </a:lnTo>
                  <a:lnTo>
                    <a:pt x="3810" y="56286"/>
                  </a:lnTo>
                  <a:lnTo>
                    <a:pt x="9525" y="56197"/>
                  </a:lnTo>
                  <a:lnTo>
                    <a:pt x="10794" y="55854"/>
                  </a:lnTo>
                  <a:lnTo>
                    <a:pt x="88392" y="13779"/>
                  </a:lnTo>
                  <a:lnTo>
                    <a:pt x="89788" y="8978"/>
                  </a:lnTo>
                  <a:lnTo>
                    <a:pt x="85470" y="1371"/>
                  </a:lnTo>
                  <a:lnTo>
                    <a:pt x="80644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467355" y="4355591"/>
              <a:ext cx="90170" cy="57785"/>
            </a:xfrm>
            <a:custGeom>
              <a:avLst/>
              <a:gdLst/>
              <a:ahLst/>
              <a:cxnLst/>
              <a:rect l="l" t="t" r="r" b="b"/>
              <a:pathLst>
                <a:path w="90169" h="57785">
                  <a:moveTo>
                    <a:pt x="80644" y="0"/>
                  </a:moveTo>
                  <a:lnTo>
                    <a:pt x="1524" y="44069"/>
                  </a:lnTo>
                  <a:lnTo>
                    <a:pt x="0" y="46736"/>
                  </a:lnTo>
                  <a:lnTo>
                    <a:pt x="126" y="54229"/>
                  </a:lnTo>
                  <a:lnTo>
                    <a:pt x="3810" y="57785"/>
                  </a:lnTo>
                  <a:lnTo>
                    <a:pt x="9525" y="57658"/>
                  </a:lnTo>
                  <a:lnTo>
                    <a:pt x="10794" y="57404"/>
                  </a:lnTo>
                  <a:lnTo>
                    <a:pt x="88392" y="14097"/>
                  </a:lnTo>
                  <a:lnTo>
                    <a:pt x="89788" y="9271"/>
                  </a:lnTo>
                  <a:lnTo>
                    <a:pt x="85470" y="1397"/>
                  </a:lnTo>
                  <a:lnTo>
                    <a:pt x="80644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465832" y="4230623"/>
              <a:ext cx="91440" cy="57785"/>
            </a:xfrm>
            <a:custGeom>
              <a:avLst/>
              <a:gdLst/>
              <a:ahLst/>
              <a:cxnLst/>
              <a:rect l="l" t="t" r="r" b="b"/>
              <a:pathLst>
                <a:path w="91439" h="57785">
                  <a:moveTo>
                    <a:pt x="82042" y="0"/>
                  </a:moveTo>
                  <a:lnTo>
                    <a:pt x="1397" y="44703"/>
                  </a:lnTo>
                  <a:lnTo>
                    <a:pt x="0" y="49656"/>
                  </a:lnTo>
                  <a:lnTo>
                    <a:pt x="3556" y="56006"/>
                  </a:lnTo>
                  <a:lnTo>
                    <a:pt x="6350" y="57657"/>
                  </a:lnTo>
                  <a:lnTo>
                    <a:pt x="10541" y="57657"/>
                  </a:lnTo>
                  <a:lnTo>
                    <a:pt x="11811" y="57276"/>
                  </a:lnTo>
                  <a:lnTo>
                    <a:pt x="89788" y="14096"/>
                  </a:lnTo>
                  <a:lnTo>
                    <a:pt x="91186" y="9270"/>
                  </a:lnTo>
                  <a:lnTo>
                    <a:pt x="86868" y="1396"/>
                  </a:lnTo>
                  <a:lnTo>
                    <a:pt x="82042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467355" y="4104132"/>
              <a:ext cx="90170" cy="57785"/>
            </a:xfrm>
            <a:custGeom>
              <a:avLst/>
              <a:gdLst/>
              <a:ahLst/>
              <a:cxnLst/>
              <a:rect l="l" t="t" r="r" b="b"/>
              <a:pathLst>
                <a:path w="90169" h="57785">
                  <a:moveTo>
                    <a:pt x="80644" y="0"/>
                  </a:moveTo>
                  <a:lnTo>
                    <a:pt x="1524" y="44069"/>
                  </a:lnTo>
                  <a:lnTo>
                    <a:pt x="0" y="46736"/>
                  </a:lnTo>
                  <a:lnTo>
                    <a:pt x="126" y="54229"/>
                  </a:lnTo>
                  <a:lnTo>
                    <a:pt x="3810" y="57785"/>
                  </a:lnTo>
                  <a:lnTo>
                    <a:pt x="9525" y="57658"/>
                  </a:lnTo>
                  <a:lnTo>
                    <a:pt x="10794" y="57404"/>
                  </a:lnTo>
                  <a:lnTo>
                    <a:pt x="88392" y="14097"/>
                  </a:lnTo>
                  <a:lnTo>
                    <a:pt x="89788" y="9271"/>
                  </a:lnTo>
                  <a:lnTo>
                    <a:pt x="85470" y="1397"/>
                  </a:lnTo>
                  <a:lnTo>
                    <a:pt x="80644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025395" y="4172711"/>
              <a:ext cx="176783" cy="23164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930907" y="4826508"/>
              <a:ext cx="65531" cy="8686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716023" y="4797552"/>
              <a:ext cx="272415" cy="201295"/>
            </a:xfrm>
            <a:custGeom>
              <a:avLst/>
              <a:gdLst/>
              <a:ahLst/>
              <a:cxnLst/>
              <a:rect l="l" t="t" r="r" b="b"/>
              <a:pathLst>
                <a:path w="272414" h="201295">
                  <a:moveTo>
                    <a:pt x="232663" y="0"/>
                  </a:moveTo>
                  <a:lnTo>
                    <a:pt x="223138" y="1803"/>
                  </a:lnTo>
                  <a:lnTo>
                    <a:pt x="0" y="130632"/>
                  </a:lnTo>
                  <a:lnTo>
                    <a:pt x="40639" y="201142"/>
                  </a:lnTo>
                  <a:lnTo>
                    <a:pt x="263778" y="72313"/>
                  </a:lnTo>
                  <a:lnTo>
                    <a:pt x="270128" y="64897"/>
                  </a:lnTo>
                  <a:lnTo>
                    <a:pt x="272288" y="53581"/>
                  </a:lnTo>
                  <a:lnTo>
                    <a:pt x="270128" y="39878"/>
                  </a:lnTo>
                  <a:lnTo>
                    <a:pt x="263906" y="25285"/>
                  </a:lnTo>
                  <a:lnTo>
                    <a:pt x="254381" y="12496"/>
                  </a:lnTo>
                  <a:lnTo>
                    <a:pt x="243458" y="3810"/>
                  </a:lnTo>
                  <a:lnTo>
                    <a:pt x="232663" y="0"/>
                  </a:lnTo>
                  <a:close/>
                </a:path>
              </a:pathLst>
            </a:custGeom>
            <a:solidFill>
              <a:srgbClr val="BB5A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001011" y="1240536"/>
              <a:ext cx="508634" cy="294005"/>
            </a:xfrm>
            <a:custGeom>
              <a:avLst/>
              <a:gdLst/>
              <a:ahLst/>
              <a:cxnLst/>
              <a:rect l="l" t="t" r="r" b="b"/>
              <a:pathLst>
                <a:path w="508635" h="294005">
                  <a:moveTo>
                    <a:pt x="254381" y="0"/>
                  </a:moveTo>
                  <a:lnTo>
                    <a:pt x="195961" y="3937"/>
                  </a:lnTo>
                  <a:lnTo>
                    <a:pt x="142494" y="14859"/>
                  </a:lnTo>
                  <a:lnTo>
                    <a:pt x="95250" y="32258"/>
                  </a:lnTo>
                  <a:lnTo>
                    <a:pt x="55880" y="54990"/>
                  </a:lnTo>
                  <a:lnTo>
                    <a:pt x="25907" y="82296"/>
                  </a:lnTo>
                  <a:lnTo>
                    <a:pt x="0" y="146812"/>
                  </a:lnTo>
                  <a:lnTo>
                    <a:pt x="6731" y="180466"/>
                  </a:lnTo>
                  <a:lnTo>
                    <a:pt x="55880" y="238633"/>
                  </a:lnTo>
                  <a:lnTo>
                    <a:pt x="95250" y="261365"/>
                  </a:lnTo>
                  <a:lnTo>
                    <a:pt x="142494" y="278638"/>
                  </a:lnTo>
                  <a:lnTo>
                    <a:pt x="195961" y="289687"/>
                  </a:lnTo>
                  <a:lnTo>
                    <a:pt x="254381" y="293624"/>
                  </a:lnTo>
                  <a:lnTo>
                    <a:pt x="312674" y="289687"/>
                  </a:lnTo>
                  <a:lnTo>
                    <a:pt x="366140" y="278638"/>
                  </a:lnTo>
                  <a:lnTo>
                    <a:pt x="413385" y="261365"/>
                  </a:lnTo>
                  <a:lnTo>
                    <a:pt x="452755" y="238633"/>
                  </a:lnTo>
                  <a:lnTo>
                    <a:pt x="482854" y="211327"/>
                  </a:lnTo>
                  <a:lnTo>
                    <a:pt x="508635" y="146812"/>
                  </a:lnTo>
                  <a:lnTo>
                    <a:pt x="501904" y="113156"/>
                  </a:lnTo>
                  <a:lnTo>
                    <a:pt x="452755" y="54990"/>
                  </a:lnTo>
                  <a:lnTo>
                    <a:pt x="413385" y="32258"/>
                  </a:lnTo>
                  <a:lnTo>
                    <a:pt x="366140" y="14859"/>
                  </a:lnTo>
                  <a:lnTo>
                    <a:pt x="312674" y="3937"/>
                  </a:lnTo>
                  <a:lnTo>
                    <a:pt x="254381" y="0"/>
                  </a:lnTo>
                  <a:close/>
                </a:path>
              </a:pathLst>
            </a:custGeom>
            <a:solidFill>
              <a:srgbClr val="F68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048255" y="1917192"/>
              <a:ext cx="461645" cy="266065"/>
            </a:xfrm>
            <a:custGeom>
              <a:avLst/>
              <a:gdLst/>
              <a:ahLst/>
              <a:cxnLst/>
              <a:rect l="l" t="t" r="r" b="b"/>
              <a:pathLst>
                <a:path w="461644" h="266064">
                  <a:moveTo>
                    <a:pt x="230631" y="0"/>
                  </a:moveTo>
                  <a:lnTo>
                    <a:pt x="169291" y="4699"/>
                  </a:lnTo>
                  <a:lnTo>
                    <a:pt x="114173" y="18161"/>
                  </a:lnTo>
                  <a:lnTo>
                    <a:pt x="67563" y="38988"/>
                  </a:lnTo>
                  <a:lnTo>
                    <a:pt x="31495" y="65912"/>
                  </a:lnTo>
                  <a:lnTo>
                    <a:pt x="8255" y="97662"/>
                  </a:lnTo>
                  <a:lnTo>
                    <a:pt x="0" y="133096"/>
                  </a:lnTo>
                  <a:lnTo>
                    <a:pt x="8255" y="168402"/>
                  </a:lnTo>
                  <a:lnTo>
                    <a:pt x="31495" y="200152"/>
                  </a:lnTo>
                  <a:lnTo>
                    <a:pt x="67563" y="227075"/>
                  </a:lnTo>
                  <a:lnTo>
                    <a:pt x="114173" y="247904"/>
                  </a:lnTo>
                  <a:lnTo>
                    <a:pt x="169291" y="261366"/>
                  </a:lnTo>
                  <a:lnTo>
                    <a:pt x="230631" y="266065"/>
                  </a:lnTo>
                  <a:lnTo>
                    <a:pt x="291845" y="261366"/>
                  </a:lnTo>
                  <a:lnTo>
                    <a:pt x="346963" y="247904"/>
                  </a:lnTo>
                  <a:lnTo>
                    <a:pt x="393700" y="227075"/>
                  </a:lnTo>
                  <a:lnTo>
                    <a:pt x="429641" y="200152"/>
                  </a:lnTo>
                  <a:lnTo>
                    <a:pt x="453008" y="168402"/>
                  </a:lnTo>
                  <a:lnTo>
                    <a:pt x="461137" y="133096"/>
                  </a:lnTo>
                  <a:lnTo>
                    <a:pt x="453008" y="97662"/>
                  </a:lnTo>
                  <a:lnTo>
                    <a:pt x="429641" y="65912"/>
                  </a:lnTo>
                  <a:lnTo>
                    <a:pt x="393700" y="38988"/>
                  </a:lnTo>
                  <a:lnTo>
                    <a:pt x="346963" y="18161"/>
                  </a:lnTo>
                  <a:lnTo>
                    <a:pt x="291845" y="4699"/>
                  </a:lnTo>
                  <a:lnTo>
                    <a:pt x="230631" y="0"/>
                  </a:lnTo>
                  <a:close/>
                </a:path>
              </a:pathLst>
            </a:custGeom>
            <a:solidFill>
              <a:srgbClr val="BB5A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022348" y="1353311"/>
              <a:ext cx="508634" cy="800100"/>
            </a:xfrm>
            <a:custGeom>
              <a:avLst/>
              <a:gdLst/>
              <a:ahLst/>
              <a:cxnLst/>
              <a:rect l="l" t="t" r="r" b="b"/>
              <a:pathLst>
                <a:path w="508635" h="800100">
                  <a:moveTo>
                    <a:pt x="0" y="0"/>
                  </a:moveTo>
                  <a:lnTo>
                    <a:pt x="0" y="652399"/>
                  </a:lnTo>
                  <a:lnTo>
                    <a:pt x="25907" y="717168"/>
                  </a:lnTo>
                  <a:lnTo>
                    <a:pt x="55879" y="744601"/>
                  </a:lnTo>
                  <a:lnTo>
                    <a:pt x="95250" y="767334"/>
                  </a:lnTo>
                  <a:lnTo>
                    <a:pt x="142494" y="784733"/>
                  </a:lnTo>
                  <a:lnTo>
                    <a:pt x="195960" y="795909"/>
                  </a:lnTo>
                  <a:lnTo>
                    <a:pt x="254381" y="799718"/>
                  </a:lnTo>
                  <a:lnTo>
                    <a:pt x="260731" y="799718"/>
                  </a:lnTo>
                  <a:lnTo>
                    <a:pt x="327787" y="793496"/>
                  </a:lnTo>
                  <a:lnTo>
                    <a:pt x="377570" y="781303"/>
                  </a:lnTo>
                  <a:lnTo>
                    <a:pt x="421131" y="763524"/>
                  </a:lnTo>
                  <a:lnTo>
                    <a:pt x="457453" y="741045"/>
                  </a:lnTo>
                  <a:lnTo>
                    <a:pt x="485013" y="714501"/>
                  </a:lnTo>
                  <a:lnTo>
                    <a:pt x="508634" y="652399"/>
                  </a:lnTo>
                  <a:lnTo>
                    <a:pt x="508634" y="147192"/>
                  </a:lnTo>
                  <a:lnTo>
                    <a:pt x="254381" y="147192"/>
                  </a:lnTo>
                  <a:lnTo>
                    <a:pt x="195960" y="143383"/>
                  </a:lnTo>
                  <a:lnTo>
                    <a:pt x="142494" y="132334"/>
                  </a:lnTo>
                  <a:lnTo>
                    <a:pt x="95250" y="114935"/>
                  </a:lnTo>
                  <a:lnTo>
                    <a:pt x="55879" y="92075"/>
                  </a:lnTo>
                  <a:lnTo>
                    <a:pt x="25907" y="64770"/>
                  </a:lnTo>
                  <a:lnTo>
                    <a:pt x="0" y="0"/>
                  </a:lnTo>
                  <a:close/>
                </a:path>
                <a:path w="508635" h="800100">
                  <a:moveTo>
                    <a:pt x="508634" y="0"/>
                  </a:moveTo>
                  <a:lnTo>
                    <a:pt x="482726" y="64770"/>
                  </a:lnTo>
                  <a:lnTo>
                    <a:pt x="452754" y="92075"/>
                  </a:lnTo>
                  <a:lnTo>
                    <a:pt x="413384" y="114935"/>
                  </a:lnTo>
                  <a:lnTo>
                    <a:pt x="366140" y="132334"/>
                  </a:lnTo>
                  <a:lnTo>
                    <a:pt x="312674" y="143383"/>
                  </a:lnTo>
                  <a:lnTo>
                    <a:pt x="254381" y="147192"/>
                  </a:lnTo>
                  <a:lnTo>
                    <a:pt x="508634" y="147192"/>
                  </a:lnTo>
                  <a:lnTo>
                    <a:pt x="508634" y="0"/>
                  </a:lnTo>
                  <a:close/>
                </a:path>
              </a:pathLst>
            </a:custGeom>
            <a:solidFill>
              <a:srgbClr val="F575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022348" y="1353311"/>
              <a:ext cx="508634" cy="175260"/>
            </a:xfrm>
            <a:custGeom>
              <a:avLst/>
              <a:gdLst/>
              <a:ahLst/>
              <a:cxnLst/>
              <a:rect l="l" t="t" r="r" b="b"/>
              <a:pathLst>
                <a:path w="508635" h="175259">
                  <a:moveTo>
                    <a:pt x="0" y="0"/>
                  </a:moveTo>
                  <a:lnTo>
                    <a:pt x="0" y="30352"/>
                  </a:lnTo>
                  <a:lnTo>
                    <a:pt x="25907" y="94107"/>
                  </a:lnTo>
                  <a:lnTo>
                    <a:pt x="55879" y="120903"/>
                  </a:lnTo>
                  <a:lnTo>
                    <a:pt x="95250" y="143383"/>
                  </a:lnTo>
                  <a:lnTo>
                    <a:pt x="142494" y="160527"/>
                  </a:lnTo>
                  <a:lnTo>
                    <a:pt x="195960" y="171450"/>
                  </a:lnTo>
                  <a:lnTo>
                    <a:pt x="254381" y="175260"/>
                  </a:lnTo>
                  <a:lnTo>
                    <a:pt x="312674" y="171450"/>
                  </a:lnTo>
                  <a:lnTo>
                    <a:pt x="366140" y="160527"/>
                  </a:lnTo>
                  <a:lnTo>
                    <a:pt x="403236" y="147065"/>
                  </a:lnTo>
                  <a:lnTo>
                    <a:pt x="254381" y="147065"/>
                  </a:lnTo>
                  <a:lnTo>
                    <a:pt x="195960" y="143128"/>
                  </a:lnTo>
                  <a:lnTo>
                    <a:pt x="142494" y="132079"/>
                  </a:lnTo>
                  <a:lnTo>
                    <a:pt x="95250" y="114680"/>
                  </a:lnTo>
                  <a:lnTo>
                    <a:pt x="55879" y="91948"/>
                  </a:lnTo>
                  <a:lnTo>
                    <a:pt x="25907" y="64642"/>
                  </a:lnTo>
                  <a:lnTo>
                    <a:pt x="0" y="0"/>
                  </a:lnTo>
                  <a:close/>
                </a:path>
                <a:path w="508635" h="175259">
                  <a:moveTo>
                    <a:pt x="508634" y="0"/>
                  </a:moveTo>
                  <a:lnTo>
                    <a:pt x="482726" y="64642"/>
                  </a:lnTo>
                  <a:lnTo>
                    <a:pt x="452754" y="91948"/>
                  </a:lnTo>
                  <a:lnTo>
                    <a:pt x="413384" y="114680"/>
                  </a:lnTo>
                  <a:lnTo>
                    <a:pt x="366140" y="132079"/>
                  </a:lnTo>
                  <a:lnTo>
                    <a:pt x="312674" y="143128"/>
                  </a:lnTo>
                  <a:lnTo>
                    <a:pt x="254381" y="147065"/>
                  </a:lnTo>
                  <a:lnTo>
                    <a:pt x="403236" y="147065"/>
                  </a:lnTo>
                  <a:lnTo>
                    <a:pt x="413384" y="143383"/>
                  </a:lnTo>
                  <a:lnTo>
                    <a:pt x="452754" y="120903"/>
                  </a:lnTo>
                  <a:lnTo>
                    <a:pt x="482726" y="94107"/>
                  </a:lnTo>
                  <a:lnTo>
                    <a:pt x="508634" y="30352"/>
                  </a:lnTo>
                  <a:lnTo>
                    <a:pt x="508634" y="0"/>
                  </a:lnTo>
                  <a:close/>
                </a:path>
              </a:pathLst>
            </a:custGeom>
            <a:solidFill>
              <a:srgbClr val="BB5A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170176" y="1203960"/>
              <a:ext cx="216407" cy="14630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901951" y="2151888"/>
              <a:ext cx="287020" cy="166370"/>
            </a:xfrm>
            <a:custGeom>
              <a:avLst/>
              <a:gdLst/>
              <a:ahLst/>
              <a:cxnLst/>
              <a:rect l="l" t="t" r="r" b="b"/>
              <a:pathLst>
                <a:path w="287019" h="166369">
                  <a:moveTo>
                    <a:pt x="143256" y="0"/>
                  </a:moveTo>
                  <a:lnTo>
                    <a:pt x="87503" y="6476"/>
                  </a:lnTo>
                  <a:lnTo>
                    <a:pt x="41910" y="24257"/>
                  </a:lnTo>
                  <a:lnTo>
                    <a:pt x="11303" y="50673"/>
                  </a:lnTo>
                  <a:lnTo>
                    <a:pt x="0" y="83058"/>
                  </a:lnTo>
                  <a:lnTo>
                    <a:pt x="508" y="90804"/>
                  </a:lnTo>
                  <a:lnTo>
                    <a:pt x="19812" y="125222"/>
                  </a:lnTo>
                  <a:lnTo>
                    <a:pt x="54610" y="148209"/>
                  </a:lnTo>
                  <a:lnTo>
                    <a:pt x="98043" y="161798"/>
                  </a:lnTo>
                  <a:lnTo>
                    <a:pt x="143256" y="165988"/>
                  </a:lnTo>
                  <a:lnTo>
                    <a:pt x="194056" y="160654"/>
                  </a:lnTo>
                  <a:lnTo>
                    <a:pt x="236855" y="145796"/>
                  </a:lnTo>
                  <a:lnTo>
                    <a:pt x="268224" y="123571"/>
                  </a:lnTo>
                  <a:lnTo>
                    <a:pt x="286512" y="87375"/>
                  </a:lnTo>
                  <a:lnTo>
                    <a:pt x="286512" y="83058"/>
                  </a:lnTo>
                  <a:lnTo>
                    <a:pt x="275209" y="50800"/>
                  </a:lnTo>
                  <a:lnTo>
                    <a:pt x="244475" y="24384"/>
                  </a:lnTo>
                  <a:lnTo>
                    <a:pt x="199009" y="6603"/>
                  </a:lnTo>
                  <a:lnTo>
                    <a:pt x="143256" y="0"/>
                  </a:lnTo>
                  <a:close/>
                </a:path>
              </a:pathLst>
            </a:custGeom>
            <a:solidFill>
              <a:srgbClr val="BB5A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889760" y="1711451"/>
              <a:ext cx="315595" cy="182880"/>
            </a:xfrm>
            <a:custGeom>
              <a:avLst/>
              <a:gdLst/>
              <a:ahLst/>
              <a:cxnLst/>
              <a:rect l="l" t="t" r="r" b="b"/>
              <a:pathLst>
                <a:path w="315594" h="182880">
                  <a:moveTo>
                    <a:pt x="157733" y="0"/>
                  </a:moveTo>
                  <a:lnTo>
                    <a:pt x="96265" y="7112"/>
                  </a:lnTo>
                  <a:lnTo>
                    <a:pt x="46227" y="26797"/>
                  </a:lnTo>
                  <a:lnTo>
                    <a:pt x="12445" y="55752"/>
                  </a:lnTo>
                  <a:lnTo>
                    <a:pt x="0" y="91312"/>
                  </a:lnTo>
                  <a:lnTo>
                    <a:pt x="12445" y="126873"/>
                  </a:lnTo>
                  <a:lnTo>
                    <a:pt x="46227" y="155828"/>
                  </a:lnTo>
                  <a:lnTo>
                    <a:pt x="96265" y="175387"/>
                  </a:lnTo>
                  <a:lnTo>
                    <a:pt x="157733" y="182625"/>
                  </a:lnTo>
                  <a:lnTo>
                    <a:pt x="219075" y="175387"/>
                  </a:lnTo>
                  <a:lnTo>
                    <a:pt x="269239" y="155828"/>
                  </a:lnTo>
                  <a:lnTo>
                    <a:pt x="303021" y="126873"/>
                  </a:lnTo>
                  <a:lnTo>
                    <a:pt x="315467" y="91312"/>
                  </a:lnTo>
                  <a:lnTo>
                    <a:pt x="303021" y="55752"/>
                  </a:lnTo>
                  <a:lnTo>
                    <a:pt x="269239" y="26797"/>
                  </a:lnTo>
                  <a:lnTo>
                    <a:pt x="219075" y="7112"/>
                  </a:lnTo>
                  <a:lnTo>
                    <a:pt x="157733" y="0"/>
                  </a:lnTo>
                  <a:close/>
                </a:path>
              </a:pathLst>
            </a:custGeom>
            <a:solidFill>
              <a:srgbClr val="F68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888235" y="1802892"/>
              <a:ext cx="314960" cy="495300"/>
            </a:xfrm>
            <a:custGeom>
              <a:avLst/>
              <a:gdLst/>
              <a:ahLst/>
              <a:cxnLst/>
              <a:rect l="l" t="t" r="r" b="b"/>
              <a:pathLst>
                <a:path w="314960" h="495300">
                  <a:moveTo>
                    <a:pt x="0" y="0"/>
                  </a:moveTo>
                  <a:lnTo>
                    <a:pt x="0" y="404113"/>
                  </a:lnTo>
                  <a:lnTo>
                    <a:pt x="13081" y="440563"/>
                  </a:lnTo>
                  <a:lnTo>
                    <a:pt x="56895" y="474345"/>
                  </a:lnTo>
                  <a:lnTo>
                    <a:pt x="94868" y="487680"/>
                  </a:lnTo>
                  <a:lnTo>
                    <a:pt x="136397" y="494411"/>
                  </a:lnTo>
                  <a:lnTo>
                    <a:pt x="157352" y="495173"/>
                  </a:lnTo>
                  <a:lnTo>
                    <a:pt x="201930" y="491490"/>
                  </a:lnTo>
                  <a:lnTo>
                    <a:pt x="241553" y="481075"/>
                  </a:lnTo>
                  <a:lnTo>
                    <a:pt x="298576" y="444373"/>
                  </a:lnTo>
                  <a:lnTo>
                    <a:pt x="314781" y="404113"/>
                  </a:lnTo>
                  <a:lnTo>
                    <a:pt x="314832" y="91186"/>
                  </a:lnTo>
                  <a:lnTo>
                    <a:pt x="157352" y="91186"/>
                  </a:lnTo>
                  <a:lnTo>
                    <a:pt x="96138" y="84074"/>
                  </a:lnTo>
                  <a:lnTo>
                    <a:pt x="46100" y="64516"/>
                  </a:lnTo>
                  <a:lnTo>
                    <a:pt x="12318" y="35560"/>
                  </a:lnTo>
                  <a:lnTo>
                    <a:pt x="0" y="0"/>
                  </a:lnTo>
                  <a:close/>
                </a:path>
                <a:path w="314960" h="495300">
                  <a:moveTo>
                    <a:pt x="314832" y="0"/>
                  </a:moveTo>
                  <a:lnTo>
                    <a:pt x="302513" y="35560"/>
                  </a:lnTo>
                  <a:lnTo>
                    <a:pt x="268731" y="64516"/>
                  </a:lnTo>
                  <a:lnTo>
                    <a:pt x="218694" y="84074"/>
                  </a:lnTo>
                  <a:lnTo>
                    <a:pt x="157352" y="91186"/>
                  </a:lnTo>
                  <a:lnTo>
                    <a:pt x="314832" y="91186"/>
                  </a:lnTo>
                  <a:lnTo>
                    <a:pt x="314832" y="0"/>
                  </a:lnTo>
                  <a:close/>
                </a:path>
              </a:pathLst>
            </a:custGeom>
            <a:solidFill>
              <a:srgbClr val="F68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979676" y="1723644"/>
              <a:ext cx="134112" cy="762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888235" y="1802892"/>
              <a:ext cx="314960" cy="109855"/>
            </a:xfrm>
            <a:custGeom>
              <a:avLst/>
              <a:gdLst/>
              <a:ahLst/>
              <a:cxnLst/>
              <a:rect l="l" t="t" r="r" b="b"/>
              <a:pathLst>
                <a:path w="314960" h="109855">
                  <a:moveTo>
                    <a:pt x="0" y="0"/>
                  </a:moveTo>
                  <a:lnTo>
                    <a:pt x="0" y="18923"/>
                  </a:lnTo>
                  <a:lnTo>
                    <a:pt x="12318" y="54102"/>
                  </a:lnTo>
                  <a:lnTo>
                    <a:pt x="46100" y="82804"/>
                  </a:lnTo>
                  <a:lnTo>
                    <a:pt x="96138" y="102235"/>
                  </a:lnTo>
                  <a:lnTo>
                    <a:pt x="157352" y="109347"/>
                  </a:lnTo>
                  <a:lnTo>
                    <a:pt x="218694" y="102235"/>
                  </a:lnTo>
                  <a:lnTo>
                    <a:pt x="245838" y="91694"/>
                  </a:lnTo>
                  <a:lnTo>
                    <a:pt x="157352" y="91694"/>
                  </a:lnTo>
                  <a:lnTo>
                    <a:pt x="96138" y="84455"/>
                  </a:lnTo>
                  <a:lnTo>
                    <a:pt x="46100" y="64897"/>
                  </a:lnTo>
                  <a:lnTo>
                    <a:pt x="12318" y="35687"/>
                  </a:lnTo>
                  <a:lnTo>
                    <a:pt x="0" y="0"/>
                  </a:lnTo>
                  <a:close/>
                </a:path>
                <a:path w="314960" h="109855">
                  <a:moveTo>
                    <a:pt x="314832" y="0"/>
                  </a:moveTo>
                  <a:lnTo>
                    <a:pt x="302513" y="35687"/>
                  </a:lnTo>
                  <a:lnTo>
                    <a:pt x="268731" y="64897"/>
                  </a:lnTo>
                  <a:lnTo>
                    <a:pt x="218694" y="84455"/>
                  </a:lnTo>
                  <a:lnTo>
                    <a:pt x="157352" y="91694"/>
                  </a:lnTo>
                  <a:lnTo>
                    <a:pt x="245838" y="91694"/>
                  </a:lnTo>
                  <a:lnTo>
                    <a:pt x="268731" y="82804"/>
                  </a:lnTo>
                  <a:lnTo>
                    <a:pt x="302513" y="54102"/>
                  </a:lnTo>
                  <a:lnTo>
                    <a:pt x="314832" y="18923"/>
                  </a:lnTo>
                  <a:lnTo>
                    <a:pt x="314832" y="0"/>
                  </a:lnTo>
                  <a:close/>
                </a:path>
              </a:pathLst>
            </a:custGeom>
            <a:solidFill>
              <a:srgbClr val="BB5A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863851" y="1965960"/>
              <a:ext cx="120395" cy="19964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343911" y="1411224"/>
              <a:ext cx="109855" cy="782955"/>
            </a:xfrm>
            <a:custGeom>
              <a:avLst/>
              <a:gdLst/>
              <a:ahLst/>
              <a:cxnLst/>
              <a:rect l="l" t="t" r="r" b="b"/>
              <a:pathLst>
                <a:path w="109855" h="782955">
                  <a:moveTo>
                    <a:pt x="69520" y="16001"/>
                  </a:moveTo>
                  <a:lnTo>
                    <a:pt x="36830" y="16001"/>
                  </a:lnTo>
                  <a:lnTo>
                    <a:pt x="43433" y="17779"/>
                  </a:lnTo>
                  <a:lnTo>
                    <a:pt x="80771" y="52959"/>
                  </a:lnTo>
                  <a:lnTo>
                    <a:pt x="93344" y="94741"/>
                  </a:lnTo>
                  <a:lnTo>
                    <a:pt x="93344" y="779399"/>
                  </a:lnTo>
                  <a:lnTo>
                    <a:pt x="97027" y="782954"/>
                  </a:lnTo>
                  <a:lnTo>
                    <a:pt x="105790" y="782954"/>
                  </a:lnTo>
                  <a:lnTo>
                    <a:pt x="109346" y="779399"/>
                  </a:lnTo>
                  <a:lnTo>
                    <a:pt x="109346" y="94741"/>
                  </a:lnTo>
                  <a:lnTo>
                    <a:pt x="105410" y="69596"/>
                  </a:lnTo>
                  <a:lnTo>
                    <a:pt x="94742" y="44830"/>
                  </a:lnTo>
                  <a:lnTo>
                    <a:pt x="78612" y="23240"/>
                  </a:lnTo>
                  <a:lnTo>
                    <a:pt x="69520" y="16001"/>
                  </a:lnTo>
                  <a:close/>
                </a:path>
                <a:path w="109855" h="782955">
                  <a:moveTo>
                    <a:pt x="36830" y="0"/>
                  </a:moveTo>
                  <a:lnTo>
                    <a:pt x="1143" y="28955"/>
                  </a:lnTo>
                  <a:lnTo>
                    <a:pt x="0" y="41021"/>
                  </a:lnTo>
                  <a:lnTo>
                    <a:pt x="0" y="45465"/>
                  </a:lnTo>
                  <a:lnTo>
                    <a:pt x="3556" y="49022"/>
                  </a:lnTo>
                  <a:lnTo>
                    <a:pt x="12445" y="49022"/>
                  </a:lnTo>
                  <a:lnTo>
                    <a:pt x="16001" y="45465"/>
                  </a:lnTo>
                  <a:lnTo>
                    <a:pt x="16001" y="29845"/>
                  </a:lnTo>
                  <a:lnTo>
                    <a:pt x="19431" y="21462"/>
                  </a:lnTo>
                  <a:lnTo>
                    <a:pt x="25654" y="17906"/>
                  </a:lnTo>
                  <a:lnTo>
                    <a:pt x="30861" y="16128"/>
                  </a:lnTo>
                  <a:lnTo>
                    <a:pt x="36830" y="16001"/>
                  </a:lnTo>
                  <a:lnTo>
                    <a:pt x="69520" y="16001"/>
                  </a:lnTo>
                  <a:lnTo>
                    <a:pt x="58674" y="7365"/>
                  </a:lnTo>
                  <a:lnTo>
                    <a:pt x="47498" y="2286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417064" y="1365503"/>
              <a:ext cx="109855" cy="782955"/>
            </a:xfrm>
            <a:custGeom>
              <a:avLst/>
              <a:gdLst/>
              <a:ahLst/>
              <a:cxnLst/>
              <a:rect l="l" t="t" r="r" b="b"/>
              <a:pathLst>
                <a:path w="109855" h="782955">
                  <a:moveTo>
                    <a:pt x="69520" y="16001"/>
                  </a:moveTo>
                  <a:lnTo>
                    <a:pt x="36830" y="16001"/>
                  </a:lnTo>
                  <a:lnTo>
                    <a:pt x="43434" y="17780"/>
                  </a:lnTo>
                  <a:lnTo>
                    <a:pt x="80772" y="52959"/>
                  </a:lnTo>
                  <a:lnTo>
                    <a:pt x="93344" y="94742"/>
                  </a:lnTo>
                  <a:lnTo>
                    <a:pt x="93344" y="779399"/>
                  </a:lnTo>
                  <a:lnTo>
                    <a:pt x="97028" y="782955"/>
                  </a:lnTo>
                  <a:lnTo>
                    <a:pt x="105791" y="782955"/>
                  </a:lnTo>
                  <a:lnTo>
                    <a:pt x="109347" y="779399"/>
                  </a:lnTo>
                  <a:lnTo>
                    <a:pt x="109347" y="94742"/>
                  </a:lnTo>
                  <a:lnTo>
                    <a:pt x="105410" y="69596"/>
                  </a:lnTo>
                  <a:lnTo>
                    <a:pt x="94742" y="44831"/>
                  </a:lnTo>
                  <a:lnTo>
                    <a:pt x="78612" y="23241"/>
                  </a:lnTo>
                  <a:lnTo>
                    <a:pt x="69520" y="16001"/>
                  </a:lnTo>
                  <a:close/>
                </a:path>
                <a:path w="109855" h="782955">
                  <a:moveTo>
                    <a:pt x="36830" y="0"/>
                  </a:moveTo>
                  <a:lnTo>
                    <a:pt x="1143" y="28829"/>
                  </a:lnTo>
                  <a:lnTo>
                    <a:pt x="0" y="41021"/>
                  </a:lnTo>
                  <a:lnTo>
                    <a:pt x="0" y="45466"/>
                  </a:lnTo>
                  <a:lnTo>
                    <a:pt x="3556" y="49022"/>
                  </a:lnTo>
                  <a:lnTo>
                    <a:pt x="12446" y="49022"/>
                  </a:lnTo>
                  <a:lnTo>
                    <a:pt x="16002" y="45466"/>
                  </a:lnTo>
                  <a:lnTo>
                    <a:pt x="16002" y="29845"/>
                  </a:lnTo>
                  <a:lnTo>
                    <a:pt x="19431" y="21462"/>
                  </a:lnTo>
                  <a:lnTo>
                    <a:pt x="25654" y="17907"/>
                  </a:lnTo>
                  <a:lnTo>
                    <a:pt x="30861" y="16129"/>
                  </a:lnTo>
                  <a:lnTo>
                    <a:pt x="36830" y="16001"/>
                  </a:lnTo>
                  <a:lnTo>
                    <a:pt x="69520" y="16001"/>
                  </a:lnTo>
                  <a:lnTo>
                    <a:pt x="58674" y="7366"/>
                  </a:lnTo>
                  <a:lnTo>
                    <a:pt x="47498" y="2286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436876" y="2119883"/>
              <a:ext cx="90170" cy="56515"/>
            </a:xfrm>
            <a:custGeom>
              <a:avLst/>
              <a:gdLst/>
              <a:ahLst/>
              <a:cxnLst/>
              <a:rect l="l" t="t" r="r" b="b"/>
              <a:pathLst>
                <a:path w="90169" h="56514">
                  <a:moveTo>
                    <a:pt x="80644" y="0"/>
                  </a:moveTo>
                  <a:lnTo>
                    <a:pt x="1524" y="42925"/>
                  </a:lnTo>
                  <a:lnTo>
                    <a:pt x="0" y="45592"/>
                  </a:lnTo>
                  <a:lnTo>
                    <a:pt x="126" y="52831"/>
                  </a:lnTo>
                  <a:lnTo>
                    <a:pt x="3810" y="56261"/>
                  </a:lnTo>
                  <a:lnTo>
                    <a:pt x="9525" y="56133"/>
                  </a:lnTo>
                  <a:lnTo>
                    <a:pt x="10794" y="55879"/>
                  </a:lnTo>
                  <a:lnTo>
                    <a:pt x="88392" y="13715"/>
                  </a:lnTo>
                  <a:lnTo>
                    <a:pt x="89788" y="9016"/>
                  </a:lnTo>
                  <a:lnTo>
                    <a:pt x="85471" y="1396"/>
                  </a:lnTo>
                  <a:lnTo>
                    <a:pt x="80644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435351" y="1994916"/>
              <a:ext cx="91440" cy="56515"/>
            </a:xfrm>
            <a:custGeom>
              <a:avLst/>
              <a:gdLst/>
              <a:ahLst/>
              <a:cxnLst/>
              <a:rect l="l" t="t" r="r" b="b"/>
              <a:pathLst>
                <a:path w="91439" h="56514">
                  <a:moveTo>
                    <a:pt x="82042" y="0"/>
                  </a:moveTo>
                  <a:lnTo>
                    <a:pt x="1397" y="43561"/>
                  </a:lnTo>
                  <a:lnTo>
                    <a:pt x="0" y="48260"/>
                  </a:lnTo>
                  <a:lnTo>
                    <a:pt x="3556" y="54610"/>
                  </a:lnTo>
                  <a:lnTo>
                    <a:pt x="6350" y="56134"/>
                  </a:lnTo>
                  <a:lnTo>
                    <a:pt x="10541" y="56134"/>
                  </a:lnTo>
                  <a:lnTo>
                    <a:pt x="11811" y="55880"/>
                  </a:lnTo>
                  <a:lnTo>
                    <a:pt x="89789" y="13716"/>
                  </a:lnTo>
                  <a:lnTo>
                    <a:pt x="91186" y="9017"/>
                  </a:lnTo>
                  <a:lnTo>
                    <a:pt x="86868" y="1397"/>
                  </a:lnTo>
                  <a:lnTo>
                    <a:pt x="82042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436876" y="1868423"/>
              <a:ext cx="90170" cy="57785"/>
            </a:xfrm>
            <a:custGeom>
              <a:avLst/>
              <a:gdLst/>
              <a:ahLst/>
              <a:cxnLst/>
              <a:rect l="l" t="t" r="r" b="b"/>
              <a:pathLst>
                <a:path w="90169" h="57785">
                  <a:moveTo>
                    <a:pt x="80644" y="0"/>
                  </a:moveTo>
                  <a:lnTo>
                    <a:pt x="1524" y="44068"/>
                  </a:lnTo>
                  <a:lnTo>
                    <a:pt x="0" y="46736"/>
                  </a:lnTo>
                  <a:lnTo>
                    <a:pt x="126" y="54228"/>
                  </a:lnTo>
                  <a:lnTo>
                    <a:pt x="3810" y="57785"/>
                  </a:lnTo>
                  <a:lnTo>
                    <a:pt x="9525" y="57658"/>
                  </a:lnTo>
                  <a:lnTo>
                    <a:pt x="10794" y="57403"/>
                  </a:lnTo>
                  <a:lnTo>
                    <a:pt x="88392" y="14097"/>
                  </a:lnTo>
                  <a:lnTo>
                    <a:pt x="89788" y="9271"/>
                  </a:lnTo>
                  <a:lnTo>
                    <a:pt x="85471" y="1397"/>
                  </a:lnTo>
                  <a:lnTo>
                    <a:pt x="80644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436876" y="1743455"/>
              <a:ext cx="90170" cy="56515"/>
            </a:xfrm>
            <a:custGeom>
              <a:avLst/>
              <a:gdLst/>
              <a:ahLst/>
              <a:cxnLst/>
              <a:rect l="l" t="t" r="r" b="b"/>
              <a:pathLst>
                <a:path w="90169" h="56514">
                  <a:moveTo>
                    <a:pt x="80644" y="0"/>
                  </a:moveTo>
                  <a:lnTo>
                    <a:pt x="1524" y="42926"/>
                  </a:lnTo>
                  <a:lnTo>
                    <a:pt x="0" y="45593"/>
                  </a:lnTo>
                  <a:lnTo>
                    <a:pt x="126" y="52832"/>
                  </a:lnTo>
                  <a:lnTo>
                    <a:pt x="3810" y="56261"/>
                  </a:lnTo>
                  <a:lnTo>
                    <a:pt x="9525" y="56134"/>
                  </a:lnTo>
                  <a:lnTo>
                    <a:pt x="10794" y="55880"/>
                  </a:lnTo>
                  <a:lnTo>
                    <a:pt x="88392" y="13716"/>
                  </a:lnTo>
                  <a:lnTo>
                    <a:pt x="89788" y="9017"/>
                  </a:lnTo>
                  <a:lnTo>
                    <a:pt x="85471" y="1397"/>
                  </a:lnTo>
                  <a:lnTo>
                    <a:pt x="80644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435351" y="1616963"/>
              <a:ext cx="91440" cy="57785"/>
            </a:xfrm>
            <a:custGeom>
              <a:avLst/>
              <a:gdLst/>
              <a:ahLst/>
              <a:cxnLst/>
              <a:rect l="l" t="t" r="r" b="b"/>
              <a:pathLst>
                <a:path w="91439" h="57785">
                  <a:moveTo>
                    <a:pt x="82042" y="0"/>
                  </a:moveTo>
                  <a:lnTo>
                    <a:pt x="1397" y="44703"/>
                  </a:lnTo>
                  <a:lnTo>
                    <a:pt x="0" y="49657"/>
                  </a:lnTo>
                  <a:lnTo>
                    <a:pt x="3556" y="56134"/>
                  </a:lnTo>
                  <a:lnTo>
                    <a:pt x="6350" y="57658"/>
                  </a:lnTo>
                  <a:lnTo>
                    <a:pt x="10541" y="57658"/>
                  </a:lnTo>
                  <a:lnTo>
                    <a:pt x="11811" y="57276"/>
                  </a:lnTo>
                  <a:lnTo>
                    <a:pt x="89789" y="14097"/>
                  </a:lnTo>
                  <a:lnTo>
                    <a:pt x="91186" y="9271"/>
                  </a:lnTo>
                  <a:lnTo>
                    <a:pt x="86868" y="1397"/>
                  </a:lnTo>
                  <a:lnTo>
                    <a:pt x="82042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436876" y="1491996"/>
              <a:ext cx="90170" cy="56515"/>
            </a:xfrm>
            <a:custGeom>
              <a:avLst/>
              <a:gdLst/>
              <a:ahLst/>
              <a:cxnLst/>
              <a:rect l="l" t="t" r="r" b="b"/>
              <a:pathLst>
                <a:path w="90169" h="56515">
                  <a:moveTo>
                    <a:pt x="80644" y="0"/>
                  </a:moveTo>
                  <a:lnTo>
                    <a:pt x="1524" y="42925"/>
                  </a:lnTo>
                  <a:lnTo>
                    <a:pt x="0" y="45592"/>
                  </a:lnTo>
                  <a:lnTo>
                    <a:pt x="126" y="52831"/>
                  </a:lnTo>
                  <a:lnTo>
                    <a:pt x="3810" y="56261"/>
                  </a:lnTo>
                  <a:lnTo>
                    <a:pt x="9525" y="56133"/>
                  </a:lnTo>
                  <a:lnTo>
                    <a:pt x="10794" y="55879"/>
                  </a:lnTo>
                  <a:lnTo>
                    <a:pt x="88392" y="13715"/>
                  </a:lnTo>
                  <a:lnTo>
                    <a:pt x="89788" y="9016"/>
                  </a:lnTo>
                  <a:lnTo>
                    <a:pt x="85471" y="1396"/>
                  </a:lnTo>
                  <a:lnTo>
                    <a:pt x="80644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994916" y="1559052"/>
              <a:ext cx="176783" cy="23164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900427" y="2212848"/>
              <a:ext cx="65531" cy="8686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685544" y="2183892"/>
              <a:ext cx="272415" cy="201295"/>
            </a:xfrm>
            <a:custGeom>
              <a:avLst/>
              <a:gdLst/>
              <a:ahLst/>
              <a:cxnLst/>
              <a:rect l="l" t="t" r="r" b="b"/>
              <a:pathLst>
                <a:path w="272414" h="201294">
                  <a:moveTo>
                    <a:pt x="232663" y="0"/>
                  </a:moveTo>
                  <a:lnTo>
                    <a:pt x="223138" y="1778"/>
                  </a:lnTo>
                  <a:lnTo>
                    <a:pt x="0" y="130683"/>
                  </a:lnTo>
                  <a:lnTo>
                    <a:pt x="40639" y="201168"/>
                  </a:lnTo>
                  <a:lnTo>
                    <a:pt x="263779" y="72262"/>
                  </a:lnTo>
                  <a:lnTo>
                    <a:pt x="270129" y="64897"/>
                  </a:lnTo>
                  <a:lnTo>
                    <a:pt x="272288" y="53594"/>
                  </a:lnTo>
                  <a:lnTo>
                    <a:pt x="270129" y="39878"/>
                  </a:lnTo>
                  <a:lnTo>
                    <a:pt x="263906" y="25273"/>
                  </a:lnTo>
                  <a:lnTo>
                    <a:pt x="254381" y="12446"/>
                  </a:lnTo>
                  <a:lnTo>
                    <a:pt x="243458" y="3810"/>
                  </a:lnTo>
                  <a:lnTo>
                    <a:pt x="232663" y="0"/>
                  </a:lnTo>
                  <a:close/>
                </a:path>
              </a:pathLst>
            </a:custGeom>
            <a:solidFill>
              <a:srgbClr val="BB5A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002535" y="5341620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20">
                  <a:moveTo>
                    <a:pt x="0" y="0"/>
                  </a:moveTo>
                  <a:lnTo>
                    <a:pt x="0" y="121843"/>
                  </a:lnTo>
                </a:path>
              </a:pathLst>
            </a:custGeom>
            <a:ln w="54864">
              <a:solidFill>
                <a:srgbClr val="F479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 txBox="1"/>
            <p:nvPr/>
          </p:nvSpPr>
          <p:spPr>
            <a:xfrm>
              <a:off x="1956561" y="5182172"/>
              <a:ext cx="593090" cy="2876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800" spc="-5" dirty="0">
                  <a:latin typeface="Arial"/>
                  <a:cs typeface="Arial"/>
                </a:rPr>
                <a:t>DR</a:t>
              </a:r>
              <a:r>
                <a:rPr sz="800" dirty="0">
                  <a:latin typeface="Arial"/>
                  <a:cs typeface="Arial"/>
                </a:rPr>
                <a:t>I</a:t>
              </a:r>
              <a:r>
                <a:rPr sz="800" spc="-30" dirty="0">
                  <a:latin typeface="Arial"/>
                  <a:cs typeface="Arial"/>
                </a:rPr>
                <a:t> </a:t>
              </a:r>
              <a:r>
                <a:rPr sz="800" spc="-5" dirty="0">
                  <a:latin typeface="Arial"/>
                  <a:cs typeface="Arial"/>
                </a:rPr>
                <a:t>p</a:t>
              </a:r>
              <a:r>
                <a:rPr sz="800" dirty="0">
                  <a:latin typeface="Arial"/>
                  <a:cs typeface="Arial"/>
                </a:rPr>
                <a:t>la</a:t>
              </a:r>
              <a:r>
                <a:rPr sz="800" spc="-5" dirty="0">
                  <a:latin typeface="Arial"/>
                  <a:cs typeface="Arial"/>
                </a:rPr>
                <a:t>n</a:t>
              </a:r>
              <a:r>
                <a:rPr sz="800" dirty="0">
                  <a:latin typeface="Arial"/>
                  <a:cs typeface="Arial"/>
                </a:rPr>
                <a:t>t</a:t>
              </a:r>
              <a:endParaRPr sz="800">
                <a:latin typeface="Arial"/>
                <a:cs typeface="Arial"/>
              </a:endParaRPr>
            </a:p>
            <a:p>
              <a:pPr marL="113030">
                <a:lnSpc>
                  <a:spcPct val="100000"/>
                </a:lnSpc>
                <a:spcBef>
                  <a:spcPts val="300"/>
                </a:spcBef>
              </a:pPr>
              <a:r>
                <a:rPr sz="800" b="1" spc="-5" dirty="0">
                  <a:latin typeface="Arial"/>
                  <a:cs typeface="Arial"/>
                </a:rPr>
                <a:t>2</a:t>
              </a:r>
              <a:r>
                <a:rPr sz="800" b="1" dirty="0">
                  <a:latin typeface="Arial"/>
                  <a:cs typeface="Arial"/>
                </a:rPr>
                <a:t>.</a:t>
              </a:r>
              <a:r>
                <a:rPr sz="800" b="1" spc="-5" dirty="0">
                  <a:latin typeface="Arial"/>
                  <a:cs typeface="Arial"/>
                </a:rPr>
                <a:t>2</a:t>
              </a:r>
              <a:r>
                <a:rPr sz="800" b="1" dirty="0">
                  <a:latin typeface="Arial"/>
                  <a:cs typeface="Arial"/>
                </a:rPr>
                <a:t>5</a:t>
              </a:r>
              <a:r>
                <a:rPr sz="800" b="1" spc="-35" dirty="0">
                  <a:latin typeface="Arial"/>
                  <a:cs typeface="Arial"/>
                </a:rPr>
                <a:t> </a:t>
              </a:r>
              <a:r>
                <a:rPr sz="800" b="1" dirty="0">
                  <a:latin typeface="Arial"/>
                  <a:cs typeface="Arial"/>
                </a:rPr>
                <a:t>m</a:t>
              </a:r>
              <a:r>
                <a:rPr sz="800" b="1" spc="-5" dirty="0">
                  <a:latin typeface="Arial"/>
                  <a:cs typeface="Arial"/>
                </a:rPr>
                <a:t>t</a:t>
              </a:r>
              <a:r>
                <a:rPr sz="800" b="1" dirty="0">
                  <a:latin typeface="Arial"/>
                  <a:cs typeface="Arial"/>
                </a:rPr>
                <a:t>pa</a:t>
              </a:r>
              <a:endParaRPr sz="800">
                <a:latin typeface="Arial"/>
                <a:cs typeface="Arial"/>
              </a:endParaRPr>
            </a:p>
          </p:txBody>
        </p:sp>
        <p:sp>
          <p:nvSpPr>
            <p:cNvPr id="113" name="object 113"/>
            <p:cNvSpPr/>
            <p:nvPr/>
          </p:nvSpPr>
          <p:spPr>
            <a:xfrm>
              <a:off x="3125723" y="1738883"/>
              <a:ext cx="469265" cy="269875"/>
            </a:xfrm>
            <a:custGeom>
              <a:avLst/>
              <a:gdLst/>
              <a:ahLst/>
              <a:cxnLst/>
              <a:rect l="l" t="t" r="r" b="b"/>
              <a:pathLst>
                <a:path w="469264" h="269875">
                  <a:moveTo>
                    <a:pt x="234314" y="0"/>
                  </a:moveTo>
                  <a:lnTo>
                    <a:pt x="0" y="134746"/>
                  </a:lnTo>
                  <a:lnTo>
                    <a:pt x="234441" y="269493"/>
                  </a:lnTo>
                  <a:lnTo>
                    <a:pt x="468756" y="134746"/>
                  </a:lnTo>
                  <a:lnTo>
                    <a:pt x="234314" y="0"/>
                  </a:lnTo>
                  <a:close/>
                </a:path>
              </a:pathLst>
            </a:custGeom>
            <a:solidFill>
              <a:srgbClr val="F68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125723" y="1872995"/>
              <a:ext cx="234315" cy="407034"/>
            </a:xfrm>
            <a:custGeom>
              <a:avLst/>
              <a:gdLst/>
              <a:ahLst/>
              <a:cxnLst/>
              <a:rect l="l" t="t" r="r" b="b"/>
              <a:pathLst>
                <a:path w="234314" h="407035">
                  <a:moveTo>
                    <a:pt x="0" y="0"/>
                  </a:moveTo>
                  <a:lnTo>
                    <a:pt x="0" y="271271"/>
                  </a:lnTo>
                  <a:lnTo>
                    <a:pt x="234314" y="406907"/>
                  </a:lnTo>
                  <a:lnTo>
                    <a:pt x="234314" y="135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360420" y="1872995"/>
              <a:ext cx="234950" cy="407034"/>
            </a:xfrm>
            <a:custGeom>
              <a:avLst/>
              <a:gdLst/>
              <a:ahLst/>
              <a:cxnLst/>
              <a:rect l="l" t="t" r="r" b="b"/>
              <a:pathLst>
                <a:path w="234950" h="407035">
                  <a:moveTo>
                    <a:pt x="234441" y="0"/>
                  </a:moveTo>
                  <a:lnTo>
                    <a:pt x="0" y="135636"/>
                  </a:lnTo>
                  <a:lnTo>
                    <a:pt x="0" y="406907"/>
                  </a:lnTo>
                  <a:lnTo>
                    <a:pt x="234441" y="271271"/>
                  </a:lnTo>
                  <a:lnTo>
                    <a:pt x="234441" y="0"/>
                  </a:lnTo>
                  <a:close/>
                </a:path>
              </a:pathLst>
            </a:custGeom>
            <a:solidFill>
              <a:srgbClr val="F575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249167" y="1618488"/>
              <a:ext cx="231775" cy="326390"/>
            </a:xfrm>
            <a:custGeom>
              <a:avLst/>
              <a:gdLst/>
              <a:ahLst/>
              <a:cxnLst/>
              <a:rect l="l" t="t" r="r" b="b"/>
              <a:pathLst>
                <a:path w="231775" h="326389">
                  <a:moveTo>
                    <a:pt x="231394" y="20574"/>
                  </a:moveTo>
                  <a:lnTo>
                    <a:pt x="0" y="20574"/>
                  </a:lnTo>
                  <a:lnTo>
                    <a:pt x="0" y="258825"/>
                  </a:lnTo>
                  <a:lnTo>
                    <a:pt x="9143" y="284988"/>
                  </a:lnTo>
                  <a:lnTo>
                    <a:pt x="33908" y="306450"/>
                  </a:lnTo>
                  <a:lnTo>
                    <a:pt x="70611" y="320801"/>
                  </a:lnTo>
                  <a:lnTo>
                    <a:pt x="115696" y="326136"/>
                  </a:lnTo>
                  <a:lnTo>
                    <a:pt x="160781" y="320801"/>
                  </a:lnTo>
                  <a:lnTo>
                    <a:pt x="197484" y="306450"/>
                  </a:lnTo>
                  <a:lnTo>
                    <a:pt x="222249" y="284988"/>
                  </a:lnTo>
                  <a:lnTo>
                    <a:pt x="231394" y="258825"/>
                  </a:lnTo>
                  <a:lnTo>
                    <a:pt x="231394" y="20574"/>
                  </a:lnTo>
                  <a:close/>
                </a:path>
                <a:path w="231775" h="326389">
                  <a:moveTo>
                    <a:pt x="115696" y="0"/>
                  </a:moveTo>
                  <a:lnTo>
                    <a:pt x="91820" y="1397"/>
                  </a:lnTo>
                  <a:lnTo>
                    <a:pt x="69722" y="5587"/>
                  </a:lnTo>
                  <a:lnTo>
                    <a:pt x="49656" y="12064"/>
                  </a:lnTo>
                  <a:lnTo>
                    <a:pt x="32384" y="20574"/>
                  </a:lnTo>
                  <a:lnTo>
                    <a:pt x="199008" y="20574"/>
                  </a:lnTo>
                  <a:lnTo>
                    <a:pt x="181736" y="12064"/>
                  </a:lnTo>
                  <a:lnTo>
                    <a:pt x="161670" y="5587"/>
                  </a:lnTo>
                  <a:lnTo>
                    <a:pt x="139572" y="1397"/>
                  </a:lnTo>
                  <a:lnTo>
                    <a:pt x="115696" y="0"/>
                  </a:lnTo>
                  <a:close/>
                </a:path>
              </a:pathLst>
            </a:custGeom>
            <a:solidFill>
              <a:srgbClr val="BB5A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249167" y="1572767"/>
              <a:ext cx="231647" cy="27279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052572" y="1423416"/>
              <a:ext cx="619760" cy="360045"/>
            </a:xfrm>
            <a:custGeom>
              <a:avLst/>
              <a:gdLst/>
              <a:ahLst/>
              <a:cxnLst/>
              <a:rect l="l" t="t" r="r" b="b"/>
              <a:pathLst>
                <a:path w="619760" h="360044">
                  <a:moveTo>
                    <a:pt x="309879" y="0"/>
                  </a:moveTo>
                  <a:lnTo>
                    <a:pt x="247395" y="3683"/>
                  </a:lnTo>
                  <a:lnTo>
                    <a:pt x="189229" y="14097"/>
                  </a:lnTo>
                  <a:lnTo>
                    <a:pt x="136651" y="30734"/>
                  </a:lnTo>
                  <a:lnTo>
                    <a:pt x="90804" y="52705"/>
                  </a:lnTo>
                  <a:lnTo>
                    <a:pt x="52958" y="79248"/>
                  </a:lnTo>
                  <a:lnTo>
                    <a:pt x="24383" y="109855"/>
                  </a:lnTo>
                  <a:lnTo>
                    <a:pt x="6350" y="143510"/>
                  </a:lnTo>
                  <a:lnTo>
                    <a:pt x="0" y="179832"/>
                  </a:lnTo>
                  <a:lnTo>
                    <a:pt x="6350" y="216026"/>
                  </a:lnTo>
                  <a:lnTo>
                    <a:pt x="24383" y="249809"/>
                  </a:lnTo>
                  <a:lnTo>
                    <a:pt x="52958" y="280288"/>
                  </a:lnTo>
                  <a:lnTo>
                    <a:pt x="90804" y="306959"/>
                  </a:lnTo>
                  <a:lnTo>
                    <a:pt x="136651" y="328803"/>
                  </a:lnTo>
                  <a:lnTo>
                    <a:pt x="189229" y="345439"/>
                  </a:lnTo>
                  <a:lnTo>
                    <a:pt x="247395" y="355854"/>
                  </a:lnTo>
                  <a:lnTo>
                    <a:pt x="309879" y="359537"/>
                  </a:lnTo>
                  <a:lnTo>
                    <a:pt x="372363" y="355854"/>
                  </a:lnTo>
                  <a:lnTo>
                    <a:pt x="430529" y="345439"/>
                  </a:lnTo>
                  <a:lnTo>
                    <a:pt x="483107" y="328803"/>
                  </a:lnTo>
                  <a:lnTo>
                    <a:pt x="528954" y="306959"/>
                  </a:lnTo>
                  <a:lnTo>
                    <a:pt x="566801" y="280288"/>
                  </a:lnTo>
                  <a:lnTo>
                    <a:pt x="595376" y="249809"/>
                  </a:lnTo>
                  <a:lnTo>
                    <a:pt x="613410" y="216026"/>
                  </a:lnTo>
                  <a:lnTo>
                    <a:pt x="619760" y="179832"/>
                  </a:lnTo>
                  <a:lnTo>
                    <a:pt x="613410" y="143510"/>
                  </a:lnTo>
                  <a:lnTo>
                    <a:pt x="595376" y="109855"/>
                  </a:lnTo>
                  <a:lnTo>
                    <a:pt x="566801" y="79248"/>
                  </a:lnTo>
                  <a:lnTo>
                    <a:pt x="528954" y="52705"/>
                  </a:lnTo>
                  <a:lnTo>
                    <a:pt x="483107" y="30734"/>
                  </a:lnTo>
                  <a:lnTo>
                    <a:pt x="430529" y="14097"/>
                  </a:lnTo>
                  <a:lnTo>
                    <a:pt x="372363" y="3683"/>
                  </a:lnTo>
                  <a:lnTo>
                    <a:pt x="309879" y="0"/>
                  </a:lnTo>
                  <a:close/>
                </a:path>
              </a:pathLst>
            </a:custGeom>
            <a:solidFill>
              <a:srgbClr val="BB5A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3020567" y="1095755"/>
              <a:ext cx="682625" cy="396240"/>
            </a:xfrm>
            <a:custGeom>
              <a:avLst/>
              <a:gdLst/>
              <a:ahLst/>
              <a:cxnLst/>
              <a:rect l="l" t="t" r="r" b="b"/>
              <a:pathLst>
                <a:path w="682625" h="396240">
                  <a:moveTo>
                    <a:pt x="341248" y="0"/>
                  </a:moveTo>
                  <a:lnTo>
                    <a:pt x="299846" y="1397"/>
                  </a:lnTo>
                  <a:lnTo>
                    <a:pt x="258571" y="5842"/>
                  </a:lnTo>
                  <a:lnTo>
                    <a:pt x="197484" y="18415"/>
                  </a:lnTo>
                  <a:lnTo>
                    <a:pt x="142367" y="37084"/>
                  </a:lnTo>
                  <a:lnTo>
                    <a:pt x="94361" y="61341"/>
                  </a:lnTo>
                  <a:lnTo>
                    <a:pt x="54990" y="90170"/>
                  </a:lnTo>
                  <a:lnTo>
                    <a:pt x="25273" y="123063"/>
                  </a:lnTo>
                  <a:lnTo>
                    <a:pt x="6476" y="159258"/>
                  </a:lnTo>
                  <a:lnTo>
                    <a:pt x="0" y="197993"/>
                  </a:lnTo>
                  <a:lnTo>
                    <a:pt x="5461" y="233553"/>
                  </a:lnTo>
                  <a:lnTo>
                    <a:pt x="46608" y="297942"/>
                  </a:lnTo>
                  <a:lnTo>
                    <a:pt x="80263" y="325501"/>
                  </a:lnTo>
                  <a:lnTo>
                    <a:pt x="121412" y="349377"/>
                  </a:lnTo>
                  <a:lnTo>
                    <a:pt x="169037" y="368935"/>
                  </a:lnTo>
                  <a:lnTo>
                    <a:pt x="222123" y="383540"/>
                  </a:lnTo>
                  <a:lnTo>
                    <a:pt x="279907" y="392811"/>
                  </a:lnTo>
                  <a:lnTo>
                    <a:pt x="341248" y="395986"/>
                  </a:lnTo>
                  <a:lnTo>
                    <a:pt x="402590" y="392811"/>
                  </a:lnTo>
                  <a:lnTo>
                    <a:pt x="460374" y="383540"/>
                  </a:lnTo>
                  <a:lnTo>
                    <a:pt x="513587" y="368935"/>
                  </a:lnTo>
                  <a:lnTo>
                    <a:pt x="561212" y="349377"/>
                  </a:lnTo>
                  <a:lnTo>
                    <a:pt x="602360" y="325501"/>
                  </a:lnTo>
                  <a:lnTo>
                    <a:pt x="636016" y="297942"/>
                  </a:lnTo>
                  <a:lnTo>
                    <a:pt x="661289" y="267081"/>
                  </a:lnTo>
                  <a:lnTo>
                    <a:pt x="682624" y="197993"/>
                  </a:lnTo>
                  <a:lnTo>
                    <a:pt x="676656" y="160655"/>
                  </a:lnTo>
                  <a:lnTo>
                    <a:pt x="659257" y="125730"/>
                  </a:lnTo>
                  <a:lnTo>
                    <a:pt x="631570" y="93853"/>
                  </a:lnTo>
                  <a:lnTo>
                    <a:pt x="594868" y="65405"/>
                  </a:lnTo>
                  <a:lnTo>
                    <a:pt x="550164" y="41402"/>
                  </a:lnTo>
                  <a:lnTo>
                    <a:pt x="504190" y="24003"/>
                  </a:lnTo>
                  <a:lnTo>
                    <a:pt x="453517" y="10922"/>
                  </a:lnTo>
                  <a:lnTo>
                    <a:pt x="399033" y="2794"/>
                  </a:lnTo>
                  <a:lnTo>
                    <a:pt x="341248" y="0"/>
                  </a:lnTo>
                  <a:close/>
                </a:path>
              </a:pathLst>
            </a:custGeom>
            <a:solidFill>
              <a:srgbClr val="F68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3020567" y="1293875"/>
              <a:ext cx="683895" cy="446405"/>
            </a:xfrm>
            <a:custGeom>
              <a:avLst/>
              <a:gdLst/>
              <a:ahLst/>
              <a:cxnLst/>
              <a:rect l="l" t="t" r="r" b="b"/>
              <a:pathLst>
                <a:path w="683895" h="446405">
                  <a:moveTo>
                    <a:pt x="0" y="0"/>
                  </a:moveTo>
                  <a:lnTo>
                    <a:pt x="0" y="249047"/>
                  </a:lnTo>
                  <a:lnTo>
                    <a:pt x="21336" y="317881"/>
                  </a:lnTo>
                  <a:lnTo>
                    <a:pt x="46608" y="348614"/>
                  </a:lnTo>
                  <a:lnTo>
                    <a:pt x="80390" y="376047"/>
                  </a:lnTo>
                  <a:lnTo>
                    <a:pt x="121538" y="399796"/>
                  </a:lnTo>
                  <a:lnTo>
                    <a:pt x="169290" y="419353"/>
                  </a:lnTo>
                  <a:lnTo>
                    <a:pt x="222504" y="433832"/>
                  </a:lnTo>
                  <a:lnTo>
                    <a:pt x="280416" y="443102"/>
                  </a:lnTo>
                  <a:lnTo>
                    <a:pt x="341883" y="446277"/>
                  </a:lnTo>
                  <a:lnTo>
                    <a:pt x="403224" y="443102"/>
                  </a:lnTo>
                  <a:lnTo>
                    <a:pt x="461136" y="433832"/>
                  </a:lnTo>
                  <a:lnTo>
                    <a:pt x="514349" y="419353"/>
                  </a:lnTo>
                  <a:lnTo>
                    <a:pt x="562102" y="399796"/>
                  </a:lnTo>
                  <a:lnTo>
                    <a:pt x="603249" y="376047"/>
                  </a:lnTo>
                  <a:lnTo>
                    <a:pt x="637032" y="348614"/>
                  </a:lnTo>
                  <a:lnTo>
                    <a:pt x="662305" y="317881"/>
                  </a:lnTo>
                  <a:lnTo>
                    <a:pt x="683641" y="249047"/>
                  </a:lnTo>
                  <a:lnTo>
                    <a:pt x="683641" y="197231"/>
                  </a:lnTo>
                  <a:lnTo>
                    <a:pt x="341883" y="197231"/>
                  </a:lnTo>
                  <a:lnTo>
                    <a:pt x="280416" y="194056"/>
                  </a:lnTo>
                  <a:lnTo>
                    <a:pt x="222504" y="184785"/>
                  </a:lnTo>
                  <a:lnTo>
                    <a:pt x="169290" y="170307"/>
                  </a:lnTo>
                  <a:lnTo>
                    <a:pt x="121538" y="150749"/>
                  </a:lnTo>
                  <a:lnTo>
                    <a:pt x="80390" y="127000"/>
                  </a:lnTo>
                  <a:lnTo>
                    <a:pt x="46608" y="99568"/>
                  </a:lnTo>
                  <a:lnTo>
                    <a:pt x="21336" y="68834"/>
                  </a:lnTo>
                  <a:lnTo>
                    <a:pt x="0" y="0"/>
                  </a:lnTo>
                  <a:close/>
                </a:path>
                <a:path w="683895" h="446405">
                  <a:moveTo>
                    <a:pt x="683641" y="0"/>
                  </a:moveTo>
                  <a:lnTo>
                    <a:pt x="662305" y="68834"/>
                  </a:lnTo>
                  <a:lnTo>
                    <a:pt x="637032" y="99568"/>
                  </a:lnTo>
                  <a:lnTo>
                    <a:pt x="603249" y="127000"/>
                  </a:lnTo>
                  <a:lnTo>
                    <a:pt x="562102" y="150749"/>
                  </a:lnTo>
                  <a:lnTo>
                    <a:pt x="514349" y="170307"/>
                  </a:lnTo>
                  <a:lnTo>
                    <a:pt x="461136" y="184785"/>
                  </a:lnTo>
                  <a:lnTo>
                    <a:pt x="403224" y="194056"/>
                  </a:lnTo>
                  <a:lnTo>
                    <a:pt x="341883" y="197231"/>
                  </a:lnTo>
                  <a:lnTo>
                    <a:pt x="683641" y="197231"/>
                  </a:lnTo>
                  <a:lnTo>
                    <a:pt x="683641" y="0"/>
                  </a:lnTo>
                  <a:close/>
                </a:path>
              </a:pathLst>
            </a:custGeom>
            <a:solidFill>
              <a:srgbClr val="F68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278123" y="1095755"/>
              <a:ext cx="292735" cy="123189"/>
            </a:xfrm>
            <a:custGeom>
              <a:avLst/>
              <a:gdLst/>
              <a:ahLst/>
              <a:cxnLst/>
              <a:rect l="l" t="t" r="r" b="b"/>
              <a:pathLst>
                <a:path w="292735" h="123190">
                  <a:moveTo>
                    <a:pt x="84327" y="0"/>
                  </a:moveTo>
                  <a:lnTo>
                    <a:pt x="43052" y="1397"/>
                  </a:lnTo>
                  <a:lnTo>
                    <a:pt x="1904" y="5842"/>
                  </a:lnTo>
                  <a:lnTo>
                    <a:pt x="0" y="19304"/>
                  </a:lnTo>
                  <a:lnTo>
                    <a:pt x="253" y="26035"/>
                  </a:lnTo>
                  <a:lnTo>
                    <a:pt x="21716" y="59690"/>
                  </a:lnTo>
                  <a:lnTo>
                    <a:pt x="114553" y="104267"/>
                  </a:lnTo>
                  <a:lnTo>
                    <a:pt x="178180" y="122936"/>
                  </a:lnTo>
                  <a:lnTo>
                    <a:pt x="204470" y="119507"/>
                  </a:lnTo>
                  <a:lnTo>
                    <a:pt x="259587" y="91567"/>
                  </a:lnTo>
                  <a:lnTo>
                    <a:pt x="288543" y="61087"/>
                  </a:lnTo>
                  <a:lnTo>
                    <a:pt x="292480" y="46228"/>
                  </a:lnTo>
                  <a:lnTo>
                    <a:pt x="292353" y="41402"/>
                  </a:lnTo>
                  <a:lnTo>
                    <a:pt x="246634" y="24003"/>
                  </a:lnTo>
                  <a:lnTo>
                    <a:pt x="196087" y="10922"/>
                  </a:lnTo>
                  <a:lnTo>
                    <a:pt x="141731" y="2794"/>
                  </a:lnTo>
                  <a:lnTo>
                    <a:pt x="84327" y="0"/>
                  </a:lnTo>
                  <a:close/>
                </a:path>
              </a:pathLst>
            </a:custGeom>
            <a:solidFill>
              <a:srgbClr val="F68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217164" y="1083563"/>
              <a:ext cx="289560" cy="168910"/>
            </a:xfrm>
            <a:custGeom>
              <a:avLst/>
              <a:gdLst/>
              <a:ahLst/>
              <a:cxnLst/>
              <a:rect l="l" t="t" r="r" b="b"/>
              <a:pathLst>
                <a:path w="289560" h="168909">
                  <a:moveTo>
                    <a:pt x="289306" y="25781"/>
                  </a:moveTo>
                  <a:lnTo>
                    <a:pt x="0" y="25781"/>
                  </a:lnTo>
                  <a:lnTo>
                    <a:pt x="0" y="84327"/>
                  </a:lnTo>
                  <a:lnTo>
                    <a:pt x="11303" y="117094"/>
                  </a:lnTo>
                  <a:lnTo>
                    <a:pt x="42290" y="143890"/>
                  </a:lnTo>
                  <a:lnTo>
                    <a:pt x="88264" y="161925"/>
                  </a:lnTo>
                  <a:lnTo>
                    <a:pt x="144652" y="168656"/>
                  </a:lnTo>
                  <a:lnTo>
                    <a:pt x="200913" y="161925"/>
                  </a:lnTo>
                  <a:lnTo>
                    <a:pt x="246887" y="143890"/>
                  </a:lnTo>
                  <a:lnTo>
                    <a:pt x="277875" y="117094"/>
                  </a:lnTo>
                  <a:lnTo>
                    <a:pt x="289261" y="84327"/>
                  </a:lnTo>
                  <a:lnTo>
                    <a:pt x="289306" y="25781"/>
                  </a:lnTo>
                  <a:close/>
                </a:path>
                <a:path w="289560" h="168909">
                  <a:moveTo>
                    <a:pt x="144652" y="0"/>
                  </a:moveTo>
                  <a:lnTo>
                    <a:pt x="114808" y="1777"/>
                  </a:lnTo>
                  <a:lnTo>
                    <a:pt x="87122" y="6985"/>
                  </a:lnTo>
                  <a:lnTo>
                    <a:pt x="62230" y="15112"/>
                  </a:lnTo>
                  <a:lnTo>
                    <a:pt x="40639" y="25781"/>
                  </a:lnTo>
                  <a:lnTo>
                    <a:pt x="248665" y="25781"/>
                  </a:lnTo>
                  <a:lnTo>
                    <a:pt x="227075" y="15112"/>
                  </a:lnTo>
                  <a:lnTo>
                    <a:pt x="202184" y="6985"/>
                  </a:lnTo>
                  <a:lnTo>
                    <a:pt x="174498" y="1777"/>
                  </a:lnTo>
                  <a:lnTo>
                    <a:pt x="144652" y="0"/>
                  </a:lnTo>
                  <a:close/>
                </a:path>
              </a:pathLst>
            </a:custGeom>
            <a:solidFill>
              <a:srgbClr val="BB5A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217164" y="1027175"/>
              <a:ext cx="290830" cy="168910"/>
            </a:xfrm>
            <a:custGeom>
              <a:avLst/>
              <a:gdLst/>
              <a:ahLst/>
              <a:cxnLst/>
              <a:rect l="l" t="t" r="r" b="b"/>
              <a:pathLst>
                <a:path w="290829" h="168909">
                  <a:moveTo>
                    <a:pt x="145414" y="0"/>
                  </a:moveTo>
                  <a:lnTo>
                    <a:pt x="88773" y="6603"/>
                  </a:lnTo>
                  <a:lnTo>
                    <a:pt x="42545" y="24637"/>
                  </a:lnTo>
                  <a:lnTo>
                    <a:pt x="11430" y="51435"/>
                  </a:lnTo>
                  <a:lnTo>
                    <a:pt x="0" y="84327"/>
                  </a:lnTo>
                  <a:lnTo>
                    <a:pt x="11430" y="117094"/>
                  </a:lnTo>
                  <a:lnTo>
                    <a:pt x="42545" y="143890"/>
                  </a:lnTo>
                  <a:lnTo>
                    <a:pt x="88773" y="161925"/>
                  </a:lnTo>
                  <a:lnTo>
                    <a:pt x="145414" y="168656"/>
                  </a:lnTo>
                  <a:lnTo>
                    <a:pt x="201930" y="161925"/>
                  </a:lnTo>
                  <a:lnTo>
                    <a:pt x="248158" y="143890"/>
                  </a:lnTo>
                  <a:lnTo>
                    <a:pt x="279273" y="117094"/>
                  </a:lnTo>
                  <a:lnTo>
                    <a:pt x="290702" y="84327"/>
                  </a:lnTo>
                  <a:lnTo>
                    <a:pt x="279273" y="51435"/>
                  </a:lnTo>
                  <a:lnTo>
                    <a:pt x="248158" y="24637"/>
                  </a:lnTo>
                  <a:lnTo>
                    <a:pt x="201930" y="6603"/>
                  </a:lnTo>
                  <a:lnTo>
                    <a:pt x="145414" y="0"/>
                  </a:lnTo>
                  <a:close/>
                </a:path>
              </a:pathLst>
            </a:custGeom>
            <a:solidFill>
              <a:srgbClr val="F68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258311" y="1051560"/>
              <a:ext cx="208787" cy="12039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064764" y="1519427"/>
              <a:ext cx="73151" cy="12344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3020567" y="1293875"/>
              <a:ext cx="683895" cy="235585"/>
            </a:xfrm>
            <a:custGeom>
              <a:avLst/>
              <a:gdLst/>
              <a:ahLst/>
              <a:cxnLst/>
              <a:rect l="l" t="t" r="r" b="b"/>
              <a:pathLst>
                <a:path w="683895" h="235584">
                  <a:moveTo>
                    <a:pt x="0" y="0"/>
                  </a:moveTo>
                  <a:lnTo>
                    <a:pt x="0" y="40766"/>
                  </a:lnTo>
                  <a:lnTo>
                    <a:pt x="21336" y="108712"/>
                  </a:lnTo>
                  <a:lnTo>
                    <a:pt x="46608" y="139191"/>
                  </a:lnTo>
                  <a:lnTo>
                    <a:pt x="80390" y="166370"/>
                  </a:lnTo>
                  <a:lnTo>
                    <a:pt x="121538" y="189737"/>
                  </a:lnTo>
                  <a:lnTo>
                    <a:pt x="169290" y="209041"/>
                  </a:lnTo>
                  <a:lnTo>
                    <a:pt x="222504" y="223393"/>
                  </a:lnTo>
                  <a:lnTo>
                    <a:pt x="280416" y="232410"/>
                  </a:lnTo>
                  <a:lnTo>
                    <a:pt x="341883" y="235585"/>
                  </a:lnTo>
                  <a:lnTo>
                    <a:pt x="403224" y="232410"/>
                  </a:lnTo>
                  <a:lnTo>
                    <a:pt x="461136" y="223393"/>
                  </a:lnTo>
                  <a:lnTo>
                    <a:pt x="514349" y="209041"/>
                  </a:lnTo>
                  <a:lnTo>
                    <a:pt x="542310" y="197738"/>
                  </a:lnTo>
                  <a:lnTo>
                    <a:pt x="341883" y="197738"/>
                  </a:lnTo>
                  <a:lnTo>
                    <a:pt x="280416" y="194563"/>
                  </a:lnTo>
                  <a:lnTo>
                    <a:pt x="222504" y="185420"/>
                  </a:lnTo>
                  <a:lnTo>
                    <a:pt x="169290" y="170814"/>
                  </a:lnTo>
                  <a:lnTo>
                    <a:pt x="121538" y="151257"/>
                  </a:lnTo>
                  <a:lnTo>
                    <a:pt x="80390" y="127381"/>
                  </a:lnTo>
                  <a:lnTo>
                    <a:pt x="46608" y="99822"/>
                  </a:lnTo>
                  <a:lnTo>
                    <a:pt x="21336" y="68961"/>
                  </a:lnTo>
                  <a:lnTo>
                    <a:pt x="0" y="0"/>
                  </a:lnTo>
                  <a:close/>
                </a:path>
                <a:path w="683895" h="235584">
                  <a:moveTo>
                    <a:pt x="683641" y="126"/>
                  </a:moveTo>
                  <a:lnTo>
                    <a:pt x="662305" y="69087"/>
                  </a:lnTo>
                  <a:lnTo>
                    <a:pt x="637032" y="99822"/>
                  </a:lnTo>
                  <a:lnTo>
                    <a:pt x="603249" y="127508"/>
                  </a:lnTo>
                  <a:lnTo>
                    <a:pt x="562102" y="151257"/>
                  </a:lnTo>
                  <a:lnTo>
                    <a:pt x="514349" y="170814"/>
                  </a:lnTo>
                  <a:lnTo>
                    <a:pt x="461136" y="185420"/>
                  </a:lnTo>
                  <a:lnTo>
                    <a:pt x="403224" y="194563"/>
                  </a:lnTo>
                  <a:lnTo>
                    <a:pt x="341883" y="197738"/>
                  </a:lnTo>
                  <a:lnTo>
                    <a:pt x="542310" y="197738"/>
                  </a:lnTo>
                  <a:lnTo>
                    <a:pt x="603249" y="166243"/>
                  </a:lnTo>
                  <a:lnTo>
                    <a:pt x="637032" y="139064"/>
                  </a:lnTo>
                  <a:lnTo>
                    <a:pt x="662305" y="108712"/>
                  </a:lnTo>
                  <a:lnTo>
                    <a:pt x="683641" y="40766"/>
                  </a:lnTo>
                  <a:lnTo>
                    <a:pt x="683641" y="126"/>
                  </a:lnTo>
                  <a:close/>
                </a:path>
              </a:pathLst>
            </a:custGeom>
            <a:solidFill>
              <a:srgbClr val="BB5A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396996" y="2089404"/>
              <a:ext cx="208787" cy="19659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 txBox="1"/>
            <p:nvPr/>
          </p:nvSpPr>
          <p:spPr>
            <a:xfrm>
              <a:off x="3114548" y="2372551"/>
              <a:ext cx="468630" cy="42164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800" spc="5" dirty="0">
                  <a:latin typeface="Arial"/>
                  <a:cs typeface="Arial"/>
                </a:rPr>
                <a:t>EA</a:t>
              </a:r>
              <a:r>
                <a:rPr sz="800" dirty="0">
                  <a:latin typeface="Arial"/>
                  <a:cs typeface="Arial"/>
                </a:rPr>
                <a:t>F</a:t>
              </a:r>
              <a:r>
                <a:rPr sz="800" spc="-45" dirty="0">
                  <a:latin typeface="Arial"/>
                  <a:cs typeface="Arial"/>
                </a:rPr>
                <a:t> </a:t>
              </a:r>
              <a:r>
                <a:rPr sz="800" dirty="0">
                  <a:latin typeface="Arial"/>
                  <a:cs typeface="Arial"/>
                </a:rPr>
                <a:t>S</a:t>
              </a:r>
              <a:r>
                <a:rPr sz="800" spc="-10" dirty="0">
                  <a:latin typeface="Arial"/>
                  <a:cs typeface="Arial"/>
                </a:rPr>
                <a:t>M</a:t>
              </a:r>
              <a:r>
                <a:rPr sz="800" dirty="0">
                  <a:latin typeface="Arial"/>
                  <a:cs typeface="Arial"/>
                </a:rPr>
                <a:t>S</a:t>
              </a:r>
              <a:endParaRPr sz="800">
                <a:latin typeface="Arial"/>
                <a:cs typeface="Arial"/>
              </a:endParaRPr>
            </a:p>
            <a:p>
              <a:pPr marR="90170" algn="ctr">
                <a:lnSpc>
                  <a:spcPct val="100000"/>
                </a:lnSpc>
                <a:spcBef>
                  <a:spcPts val="395"/>
                </a:spcBef>
              </a:pPr>
              <a:r>
                <a:rPr sz="800" b="1" spc="-5" dirty="0">
                  <a:latin typeface="Arial"/>
                  <a:cs typeface="Arial"/>
                </a:rPr>
                <a:t>2</a:t>
              </a:r>
              <a:r>
                <a:rPr sz="800" b="1" dirty="0">
                  <a:latin typeface="Arial"/>
                  <a:cs typeface="Arial"/>
                </a:rPr>
                <a:t>.</a:t>
              </a:r>
              <a:r>
                <a:rPr sz="800" b="1" spc="-5" dirty="0">
                  <a:latin typeface="Arial"/>
                  <a:cs typeface="Arial"/>
                </a:rPr>
                <a:t>2</a:t>
              </a:r>
              <a:r>
                <a:rPr sz="800" b="1" dirty="0">
                  <a:latin typeface="Arial"/>
                  <a:cs typeface="Arial"/>
                </a:rPr>
                <a:t>5</a:t>
              </a:r>
              <a:endParaRPr sz="800">
                <a:latin typeface="Arial"/>
                <a:cs typeface="Arial"/>
              </a:endParaRPr>
            </a:p>
            <a:p>
              <a:pPr marR="44450" algn="ctr">
                <a:lnSpc>
                  <a:spcPct val="100000"/>
                </a:lnSpc>
              </a:pPr>
              <a:r>
                <a:rPr sz="800" b="1" dirty="0">
                  <a:latin typeface="Arial"/>
                  <a:cs typeface="Arial"/>
                </a:rPr>
                <a:t>m</a:t>
              </a:r>
              <a:r>
                <a:rPr sz="800" b="1" spc="-5" dirty="0">
                  <a:latin typeface="Arial"/>
                  <a:cs typeface="Arial"/>
                </a:rPr>
                <a:t>t</a:t>
              </a:r>
              <a:r>
                <a:rPr sz="800" b="1" dirty="0">
                  <a:latin typeface="Arial"/>
                  <a:cs typeface="Arial"/>
                </a:rPr>
                <a:t>pa</a:t>
              </a:r>
              <a:endParaRPr sz="800">
                <a:latin typeface="Arial"/>
                <a:cs typeface="Arial"/>
              </a:endParaRPr>
            </a:p>
          </p:txBody>
        </p:sp>
        <p:sp>
          <p:nvSpPr>
            <p:cNvPr id="129" name="object 129"/>
            <p:cNvSpPr/>
            <p:nvPr/>
          </p:nvSpPr>
          <p:spPr>
            <a:xfrm>
              <a:off x="3154679" y="2537460"/>
              <a:ext cx="0" cy="123825"/>
            </a:xfrm>
            <a:custGeom>
              <a:avLst/>
              <a:gdLst/>
              <a:ahLst/>
              <a:cxnLst/>
              <a:rect l="l" t="t" r="r" b="b"/>
              <a:pathLst>
                <a:path h="123825">
                  <a:moveTo>
                    <a:pt x="0" y="0"/>
                  </a:moveTo>
                  <a:lnTo>
                    <a:pt x="0" y="123316"/>
                  </a:lnTo>
                </a:path>
              </a:pathLst>
            </a:custGeom>
            <a:ln w="54864">
              <a:solidFill>
                <a:srgbClr val="F479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043171" y="3794759"/>
              <a:ext cx="166370" cy="295275"/>
            </a:xfrm>
            <a:custGeom>
              <a:avLst/>
              <a:gdLst/>
              <a:ahLst/>
              <a:cxnLst/>
              <a:rect l="l" t="t" r="r" b="b"/>
              <a:pathLst>
                <a:path w="166370" h="295275">
                  <a:moveTo>
                    <a:pt x="83057" y="0"/>
                  </a:moveTo>
                  <a:lnTo>
                    <a:pt x="46481" y="14985"/>
                  </a:lnTo>
                  <a:lnTo>
                    <a:pt x="18287" y="55244"/>
                  </a:lnTo>
                  <a:lnTo>
                    <a:pt x="0" y="147573"/>
                  </a:lnTo>
                  <a:lnTo>
                    <a:pt x="2158" y="181356"/>
                  </a:lnTo>
                  <a:lnTo>
                    <a:pt x="18287" y="239902"/>
                  </a:lnTo>
                  <a:lnTo>
                    <a:pt x="46481" y="280162"/>
                  </a:lnTo>
                  <a:lnTo>
                    <a:pt x="83057" y="295147"/>
                  </a:lnTo>
                  <a:lnTo>
                    <a:pt x="101980" y="291210"/>
                  </a:lnTo>
                  <a:lnTo>
                    <a:pt x="134874" y="262763"/>
                  </a:lnTo>
                  <a:lnTo>
                    <a:pt x="157606" y="212470"/>
                  </a:lnTo>
                  <a:lnTo>
                    <a:pt x="165988" y="147573"/>
                  </a:lnTo>
                  <a:lnTo>
                    <a:pt x="163829" y="113664"/>
                  </a:lnTo>
                  <a:lnTo>
                    <a:pt x="147827" y="55244"/>
                  </a:lnTo>
                  <a:lnTo>
                    <a:pt x="119506" y="14985"/>
                  </a:lnTo>
                  <a:lnTo>
                    <a:pt x="83057" y="0"/>
                  </a:lnTo>
                  <a:close/>
                </a:path>
              </a:pathLst>
            </a:custGeom>
            <a:solidFill>
              <a:srgbClr val="F68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059935" y="4471415"/>
              <a:ext cx="149225" cy="267970"/>
            </a:xfrm>
            <a:custGeom>
              <a:avLst/>
              <a:gdLst/>
              <a:ahLst/>
              <a:cxnLst/>
              <a:rect l="l" t="t" r="r" b="b"/>
              <a:pathLst>
                <a:path w="149225" h="267970">
                  <a:moveTo>
                    <a:pt x="74549" y="0"/>
                  </a:moveTo>
                  <a:lnTo>
                    <a:pt x="36956" y="18275"/>
                  </a:lnTo>
                  <a:lnTo>
                    <a:pt x="10160" y="66281"/>
                  </a:lnTo>
                  <a:lnTo>
                    <a:pt x="0" y="133807"/>
                  </a:lnTo>
                  <a:lnTo>
                    <a:pt x="2666" y="169392"/>
                  </a:lnTo>
                  <a:lnTo>
                    <a:pt x="21843" y="228434"/>
                  </a:lnTo>
                  <a:lnTo>
                    <a:pt x="54737" y="262851"/>
                  </a:lnTo>
                  <a:lnTo>
                    <a:pt x="74549" y="267627"/>
                  </a:lnTo>
                  <a:lnTo>
                    <a:pt x="94361" y="262851"/>
                  </a:lnTo>
                  <a:lnTo>
                    <a:pt x="127253" y="228434"/>
                  </a:lnTo>
                  <a:lnTo>
                    <a:pt x="146558" y="169392"/>
                  </a:lnTo>
                  <a:lnTo>
                    <a:pt x="149098" y="133807"/>
                  </a:lnTo>
                  <a:lnTo>
                    <a:pt x="146558" y="98234"/>
                  </a:lnTo>
                  <a:lnTo>
                    <a:pt x="127253" y="39192"/>
                  </a:lnTo>
                  <a:lnTo>
                    <a:pt x="94361" y="4775"/>
                  </a:lnTo>
                  <a:lnTo>
                    <a:pt x="74549" y="0"/>
                  </a:lnTo>
                  <a:close/>
                </a:path>
              </a:pathLst>
            </a:custGeom>
            <a:solidFill>
              <a:srgbClr val="BB5A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050791" y="3909059"/>
              <a:ext cx="166370" cy="798830"/>
            </a:xfrm>
            <a:custGeom>
              <a:avLst/>
              <a:gdLst/>
              <a:ahLst/>
              <a:cxnLst/>
              <a:rect l="l" t="t" r="r" b="b"/>
              <a:pathLst>
                <a:path w="166370" h="798829">
                  <a:moveTo>
                    <a:pt x="0" y="0"/>
                  </a:moveTo>
                  <a:lnTo>
                    <a:pt x="0" y="651217"/>
                  </a:lnTo>
                  <a:lnTo>
                    <a:pt x="8382" y="715860"/>
                  </a:lnTo>
                  <a:lnTo>
                    <a:pt x="31115" y="765924"/>
                  </a:lnTo>
                  <a:lnTo>
                    <a:pt x="64008" y="794334"/>
                  </a:lnTo>
                  <a:lnTo>
                    <a:pt x="83058" y="798220"/>
                  </a:lnTo>
                  <a:lnTo>
                    <a:pt x="85090" y="798220"/>
                  </a:lnTo>
                  <a:lnTo>
                    <a:pt x="123190" y="779818"/>
                  </a:lnTo>
                  <a:lnTo>
                    <a:pt x="149225" y="739660"/>
                  </a:lnTo>
                  <a:lnTo>
                    <a:pt x="165988" y="651217"/>
                  </a:lnTo>
                  <a:lnTo>
                    <a:pt x="165988" y="146938"/>
                  </a:lnTo>
                  <a:lnTo>
                    <a:pt x="83058" y="146938"/>
                  </a:lnTo>
                  <a:lnTo>
                    <a:pt x="64008" y="143128"/>
                  </a:lnTo>
                  <a:lnTo>
                    <a:pt x="46482" y="132079"/>
                  </a:lnTo>
                  <a:lnTo>
                    <a:pt x="31115" y="114681"/>
                  </a:lnTo>
                  <a:lnTo>
                    <a:pt x="18287" y="91947"/>
                  </a:lnTo>
                  <a:lnTo>
                    <a:pt x="8382" y="64642"/>
                  </a:lnTo>
                  <a:lnTo>
                    <a:pt x="0" y="0"/>
                  </a:lnTo>
                  <a:close/>
                </a:path>
                <a:path w="166370" h="798829">
                  <a:moveTo>
                    <a:pt x="165988" y="0"/>
                  </a:moveTo>
                  <a:lnTo>
                    <a:pt x="157607" y="64642"/>
                  </a:lnTo>
                  <a:lnTo>
                    <a:pt x="134874" y="114681"/>
                  </a:lnTo>
                  <a:lnTo>
                    <a:pt x="101981" y="143128"/>
                  </a:lnTo>
                  <a:lnTo>
                    <a:pt x="83058" y="146938"/>
                  </a:lnTo>
                  <a:lnTo>
                    <a:pt x="165988" y="146938"/>
                  </a:lnTo>
                  <a:lnTo>
                    <a:pt x="165988" y="0"/>
                  </a:lnTo>
                  <a:close/>
                </a:path>
              </a:pathLst>
            </a:custGeom>
            <a:solidFill>
              <a:srgbClr val="F575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050791" y="3909059"/>
              <a:ext cx="166370" cy="175260"/>
            </a:xfrm>
            <a:custGeom>
              <a:avLst/>
              <a:gdLst/>
              <a:ahLst/>
              <a:cxnLst/>
              <a:rect l="l" t="t" r="r" b="b"/>
              <a:pathLst>
                <a:path w="166370" h="175260">
                  <a:moveTo>
                    <a:pt x="0" y="0"/>
                  </a:moveTo>
                  <a:lnTo>
                    <a:pt x="0" y="30352"/>
                  </a:lnTo>
                  <a:lnTo>
                    <a:pt x="8382" y="94106"/>
                  </a:lnTo>
                  <a:lnTo>
                    <a:pt x="31115" y="143382"/>
                  </a:lnTo>
                  <a:lnTo>
                    <a:pt x="64008" y="171450"/>
                  </a:lnTo>
                  <a:lnTo>
                    <a:pt x="83058" y="175259"/>
                  </a:lnTo>
                  <a:lnTo>
                    <a:pt x="101981" y="171450"/>
                  </a:lnTo>
                  <a:lnTo>
                    <a:pt x="119507" y="160527"/>
                  </a:lnTo>
                  <a:lnTo>
                    <a:pt x="131572" y="147065"/>
                  </a:lnTo>
                  <a:lnTo>
                    <a:pt x="83058" y="147065"/>
                  </a:lnTo>
                  <a:lnTo>
                    <a:pt x="64008" y="143128"/>
                  </a:lnTo>
                  <a:lnTo>
                    <a:pt x="46482" y="132079"/>
                  </a:lnTo>
                  <a:lnTo>
                    <a:pt x="31115" y="114681"/>
                  </a:lnTo>
                  <a:lnTo>
                    <a:pt x="18287" y="91947"/>
                  </a:lnTo>
                  <a:lnTo>
                    <a:pt x="8382" y="64642"/>
                  </a:lnTo>
                  <a:lnTo>
                    <a:pt x="0" y="0"/>
                  </a:lnTo>
                  <a:close/>
                </a:path>
                <a:path w="166370" h="175260">
                  <a:moveTo>
                    <a:pt x="165988" y="0"/>
                  </a:moveTo>
                  <a:lnTo>
                    <a:pt x="157607" y="64642"/>
                  </a:lnTo>
                  <a:lnTo>
                    <a:pt x="134874" y="114681"/>
                  </a:lnTo>
                  <a:lnTo>
                    <a:pt x="101981" y="143128"/>
                  </a:lnTo>
                  <a:lnTo>
                    <a:pt x="83058" y="147065"/>
                  </a:lnTo>
                  <a:lnTo>
                    <a:pt x="131572" y="147065"/>
                  </a:lnTo>
                  <a:lnTo>
                    <a:pt x="134874" y="143382"/>
                  </a:lnTo>
                  <a:lnTo>
                    <a:pt x="147700" y="120903"/>
                  </a:lnTo>
                  <a:lnTo>
                    <a:pt x="157607" y="94106"/>
                  </a:lnTo>
                  <a:lnTo>
                    <a:pt x="165988" y="30352"/>
                  </a:lnTo>
                  <a:lnTo>
                    <a:pt x="165988" y="0"/>
                  </a:lnTo>
                  <a:close/>
                </a:path>
              </a:pathLst>
            </a:custGeom>
            <a:solidFill>
              <a:srgbClr val="BB5A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099559" y="3758184"/>
              <a:ext cx="70103" cy="14630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011167" y="4707635"/>
              <a:ext cx="94615" cy="165100"/>
            </a:xfrm>
            <a:custGeom>
              <a:avLst/>
              <a:gdLst/>
              <a:ahLst/>
              <a:cxnLst/>
              <a:rect l="l" t="t" r="r" b="b"/>
              <a:pathLst>
                <a:path w="94614" h="165100">
                  <a:moveTo>
                    <a:pt x="47244" y="0"/>
                  </a:moveTo>
                  <a:lnTo>
                    <a:pt x="28829" y="6464"/>
                  </a:lnTo>
                  <a:lnTo>
                    <a:pt x="13843" y="24091"/>
                  </a:lnTo>
                  <a:lnTo>
                    <a:pt x="3683" y="50241"/>
                  </a:lnTo>
                  <a:lnTo>
                    <a:pt x="0" y="82270"/>
                  </a:lnTo>
                  <a:lnTo>
                    <a:pt x="127" y="90017"/>
                  </a:lnTo>
                  <a:lnTo>
                    <a:pt x="6477" y="124053"/>
                  </a:lnTo>
                  <a:lnTo>
                    <a:pt x="18034" y="146875"/>
                  </a:lnTo>
                  <a:lnTo>
                    <a:pt x="32258" y="160324"/>
                  </a:lnTo>
                  <a:lnTo>
                    <a:pt x="47244" y="164490"/>
                  </a:lnTo>
                  <a:lnTo>
                    <a:pt x="64008" y="159169"/>
                  </a:lnTo>
                  <a:lnTo>
                    <a:pt x="78105" y="144475"/>
                  </a:lnTo>
                  <a:lnTo>
                    <a:pt x="88519" y="122402"/>
                  </a:lnTo>
                  <a:lnTo>
                    <a:pt x="94487" y="86537"/>
                  </a:lnTo>
                  <a:lnTo>
                    <a:pt x="94487" y="82270"/>
                  </a:lnTo>
                  <a:lnTo>
                    <a:pt x="90805" y="50317"/>
                  </a:lnTo>
                  <a:lnTo>
                    <a:pt x="80645" y="24155"/>
                  </a:lnTo>
                  <a:lnTo>
                    <a:pt x="65659" y="6489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BB5A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4008120" y="4265676"/>
              <a:ext cx="102235" cy="182880"/>
            </a:xfrm>
            <a:custGeom>
              <a:avLst/>
              <a:gdLst/>
              <a:ahLst/>
              <a:cxnLst/>
              <a:rect l="l" t="t" r="r" b="b"/>
              <a:pathLst>
                <a:path w="102235" h="182879">
                  <a:moveTo>
                    <a:pt x="51053" y="0"/>
                  </a:moveTo>
                  <a:lnTo>
                    <a:pt x="31114" y="7112"/>
                  </a:lnTo>
                  <a:lnTo>
                    <a:pt x="14985" y="26796"/>
                  </a:lnTo>
                  <a:lnTo>
                    <a:pt x="4063" y="55753"/>
                  </a:lnTo>
                  <a:lnTo>
                    <a:pt x="0" y="91312"/>
                  </a:lnTo>
                  <a:lnTo>
                    <a:pt x="4063" y="126873"/>
                  </a:lnTo>
                  <a:lnTo>
                    <a:pt x="14985" y="155829"/>
                  </a:lnTo>
                  <a:lnTo>
                    <a:pt x="31114" y="175387"/>
                  </a:lnTo>
                  <a:lnTo>
                    <a:pt x="51053" y="182587"/>
                  </a:lnTo>
                  <a:lnTo>
                    <a:pt x="70865" y="175387"/>
                  </a:lnTo>
                  <a:lnTo>
                    <a:pt x="87121" y="155829"/>
                  </a:lnTo>
                  <a:lnTo>
                    <a:pt x="98043" y="126873"/>
                  </a:lnTo>
                  <a:lnTo>
                    <a:pt x="102107" y="91312"/>
                  </a:lnTo>
                  <a:lnTo>
                    <a:pt x="98043" y="55753"/>
                  </a:lnTo>
                  <a:lnTo>
                    <a:pt x="87121" y="26796"/>
                  </a:lnTo>
                  <a:lnTo>
                    <a:pt x="70865" y="7112"/>
                  </a:lnTo>
                  <a:lnTo>
                    <a:pt x="51053" y="0"/>
                  </a:lnTo>
                  <a:close/>
                </a:path>
              </a:pathLst>
            </a:custGeom>
            <a:solidFill>
              <a:srgbClr val="F68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006596" y="4357115"/>
              <a:ext cx="103505" cy="497205"/>
            </a:xfrm>
            <a:custGeom>
              <a:avLst/>
              <a:gdLst/>
              <a:ahLst/>
              <a:cxnLst/>
              <a:rect l="l" t="t" r="r" b="b"/>
              <a:pathLst>
                <a:path w="103504" h="497204">
                  <a:moveTo>
                    <a:pt x="0" y="0"/>
                  </a:moveTo>
                  <a:lnTo>
                    <a:pt x="0" y="405307"/>
                  </a:lnTo>
                  <a:lnTo>
                    <a:pt x="4317" y="441909"/>
                  </a:lnTo>
                  <a:lnTo>
                    <a:pt x="18668" y="475754"/>
                  </a:lnTo>
                  <a:lnTo>
                    <a:pt x="31114" y="489229"/>
                  </a:lnTo>
                  <a:lnTo>
                    <a:pt x="44830" y="495985"/>
                  </a:lnTo>
                  <a:lnTo>
                    <a:pt x="51688" y="496684"/>
                  </a:lnTo>
                  <a:lnTo>
                    <a:pt x="66293" y="492975"/>
                  </a:lnTo>
                  <a:lnTo>
                    <a:pt x="79375" y="482536"/>
                  </a:lnTo>
                  <a:lnTo>
                    <a:pt x="98043" y="445744"/>
                  </a:lnTo>
                  <a:lnTo>
                    <a:pt x="103367" y="405307"/>
                  </a:lnTo>
                  <a:lnTo>
                    <a:pt x="103377" y="91490"/>
                  </a:lnTo>
                  <a:lnTo>
                    <a:pt x="51688" y="91490"/>
                  </a:lnTo>
                  <a:lnTo>
                    <a:pt x="31623" y="84328"/>
                  </a:lnTo>
                  <a:lnTo>
                    <a:pt x="15112" y="64643"/>
                  </a:lnTo>
                  <a:lnTo>
                    <a:pt x="4063" y="35560"/>
                  </a:lnTo>
                  <a:lnTo>
                    <a:pt x="0" y="0"/>
                  </a:lnTo>
                  <a:close/>
                </a:path>
                <a:path w="103504" h="497204">
                  <a:moveTo>
                    <a:pt x="103377" y="0"/>
                  </a:moveTo>
                  <a:lnTo>
                    <a:pt x="99313" y="35560"/>
                  </a:lnTo>
                  <a:lnTo>
                    <a:pt x="88264" y="64643"/>
                  </a:lnTo>
                  <a:lnTo>
                    <a:pt x="71881" y="84328"/>
                  </a:lnTo>
                  <a:lnTo>
                    <a:pt x="51688" y="91490"/>
                  </a:lnTo>
                  <a:lnTo>
                    <a:pt x="103377" y="91490"/>
                  </a:lnTo>
                  <a:lnTo>
                    <a:pt x="103377" y="0"/>
                  </a:lnTo>
                  <a:close/>
                </a:path>
              </a:pathLst>
            </a:custGeom>
            <a:solidFill>
              <a:srgbClr val="F68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006596" y="4357115"/>
              <a:ext cx="103505" cy="109855"/>
            </a:xfrm>
            <a:custGeom>
              <a:avLst/>
              <a:gdLst/>
              <a:ahLst/>
              <a:cxnLst/>
              <a:rect l="l" t="t" r="r" b="b"/>
              <a:pathLst>
                <a:path w="103504" h="109854">
                  <a:moveTo>
                    <a:pt x="0" y="0"/>
                  </a:moveTo>
                  <a:lnTo>
                    <a:pt x="0" y="18923"/>
                  </a:lnTo>
                  <a:lnTo>
                    <a:pt x="4063" y="54102"/>
                  </a:lnTo>
                  <a:lnTo>
                    <a:pt x="15112" y="82804"/>
                  </a:lnTo>
                  <a:lnTo>
                    <a:pt x="31623" y="102209"/>
                  </a:lnTo>
                  <a:lnTo>
                    <a:pt x="51688" y="109308"/>
                  </a:lnTo>
                  <a:lnTo>
                    <a:pt x="71881" y="102209"/>
                  </a:lnTo>
                  <a:lnTo>
                    <a:pt x="80738" y="91719"/>
                  </a:lnTo>
                  <a:lnTo>
                    <a:pt x="51688" y="91719"/>
                  </a:lnTo>
                  <a:lnTo>
                    <a:pt x="31623" y="84455"/>
                  </a:lnTo>
                  <a:lnTo>
                    <a:pt x="15112" y="64897"/>
                  </a:lnTo>
                  <a:lnTo>
                    <a:pt x="4063" y="35687"/>
                  </a:lnTo>
                  <a:lnTo>
                    <a:pt x="0" y="0"/>
                  </a:lnTo>
                  <a:close/>
                </a:path>
                <a:path w="103504" h="109854">
                  <a:moveTo>
                    <a:pt x="103377" y="0"/>
                  </a:moveTo>
                  <a:lnTo>
                    <a:pt x="99313" y="35687"/>
                  </a:lnTo>
                  <a:lnTo>
                    <a:pt x="88264" y="64897"/>
                  </a:lnTo>
                  <a:lnTo>
                    <a:pt x="71881" y="84455"/>
                  </a:lnTo>
                  <a:lnTo>
                    <a:pt x="51688" y="91719"/>
                  </a:lnTo>
                  <a:lnTo>
                    <a:pt x="80738" y="91719"/>
                  </a:lnTo>
                  <a:lnTo>
                    <a:pt x="88264" y="82804"/>
                  </a:lnTo>
                  <a:lnTo>
                    <a:pt x="99313" y="54102"/>
                  </a:lnTo>
                  <a:lnTo>
                    <a:pt x="103377" y="18923"/>
                  </a:lnTo>
                  <a:lnTo>
                    <a:pt x="103377" y="0"/>
                  </a:lnTo>
                  <a:close/>
                </a:path>
              </a:pathLst>
            </a:custGeom>
            <a:solidFill>
              <a:srgbClr val="BB5A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998976" y="4520184"/>
              <a:ext cx="39624" cy="19964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155947" y="3965447"/>
              <a:ext cx="34925" cy="783590"/>
            </a:xfrm>
            <a:custGeom>
              <a:avLst/>
              <a:gdLst/>
              <a:ahLst/>
              <a:cxnLst/>
              <a:rect l="l" t="t" r="r" b="b"/>
              <a:pathLst>
                <a:path w="34925" h="783589">
                  <a:moveTo>
                    <a:pt x="22250" y="16001"/>
                  </a:moveTo>
                  <a:lnTo>
                    <a:pt x="11811" y="16001"/>
                  </a:lnTo>
                  <a:lnTo>
                    <a:pt x="13842" y="17779"/>
                  </a:lnTo>
                  <a:lnTo>
                    <a:pt x="25780" y="52958"/>
                  </a:lnTo>
                  <a:lnTo>
                    <a:pt x="29844" y="94741"/>
                  </a:lnTo>
                  <a:lnTo>
                    <a:pt x="29844" y="779411"/>
                  </a:lnTo>
                  <a:lnTo>
                    <a:pt x="30987" y="782980"/>
                  </a:lnTo>
                  <a:lnTo>
                    <a:pt x="33781" y="782980"/>
                  </a:lnTo>
                  <a:lnTo>
                    <a:pt x="34925" y="779411"/>
                  </a:lnTo>
                  <a:lnTo>
                    <a:pt x="34925" y="94741"/>
                  </a:lnTo>
                  <a:lnTo>
                    <a:pt x="33654" y="69595"/>
                  </a:lnTo>
                  <a:lnTo>
                    <a:pt x="30225" y="44831"/>
                  </a:lnTo>
                  <a:lnTo>
                    <a:pt x="25146" y="23240"/>
                  </a:lnTo>
                  <a:lnTo>
                    <a:pt x="22250" y="16001"/>
                  </a:lnTo>
                  <a:close/>
                </a:path>
                <a:path w="34925" h="783589">
                  <a:moveTo>
                    <a:pt x="11811" y="0"/>
                  </a:moveTo>
                  <a:lnTo>
                    <a:pt x="380" y="28956"/>
                  </a:lnTo>
                  <a:lnTo>
                    <a:pt x="0" y="41020"/>
                  </a:lnTo>
                  <a:lnTo>
                    <a:pt x="0" y="45465"/>
                  </a:lnTo>
                  <a:lnTo>
                    <a:pt x="1142" y="49021"/>
                  </a:lnTo>
                  <a:lnTo>
                    <a:pt x="3937" y="49021"/>
                  </a:lnTo>
                  <a:lnTo>
                    <a:pt x="5079" y="45465"/>
                  </a:lnTo>
                  <a:lnTo>
                    <a:pt x="5201" y="28956"/>
                  </a:lnTo>
                  <a:lnTo>
                    <a:pt x="6223" y="21462"/>
                  </a:lnTo>
                  <a:lnTo>
                    <a:pt x="8254" y="17906"/>
                  </a:lnTo>
                  <a:lnTo>
                    <a:pt x="9905" y="16128"/>
                  </a:lnTo>
                  <a:lnTo>
                    <a:pt x="11811" y="16001"/>
                  </a:lnTo>
                  <a:lnTo>
                    <a:pt x="22250" y="16001"/>
                  </a:lnTo>
                  <a:lnTo>
                    <a:pt x="18796" y="7365"/>
                  </a:lnTo>
                  <a:lnTo>
                    <a:pt x="15239" y="2285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4180332" y="3919728"/>
              <a:ext cx="34925" cy="784860"/>
            </a:xfrm>
            <a:custGeom>
              <a:avLst/>
              <a:gdLst/>
              <a:ahLst/>
              <a:cxnLst/>
              <a:rect l="l" t="t" r="r" b="b"/>
              <a:pathLst>
                <a:path w="34925" h="784860">
                  <a:moveTo>
                    <a:pt x="22222" y="16002"/>
                  </a:moveTo>
                  <a:lnTo>
                    <a:pt x="11810" y="16002"/>
                  </a:lnTo>
                  <a:lnTo>
                    <a:pt x="13842" y="17780"/>
                  </a:lnTo>
                  <a:lnTo>
                    <a:pt x="25780" y="53086"/>
                  </a:lnTo>
                  <a:lnTo>
                    <a:pt x="29844" y="94869"/>
                  </a:lnTo>
                  <a:lnTo>
                    <a:pt x="29844" y="780948"/>
                  </a:lnTo>
                  <a:lnTo>
                    <a:pt x="30987" y="784517"/>
                  </a:lnTo>
                  <a:lnTo>
                    <a:pt x="33781" y="784517"/>
                  </a:lnTo>
                  <a:lnTo>
                    <a:pt x="34925" y="780948"/>
                  </a:lnTo>
                  <a:lnTo>
                    <a:pt x="34925" y="94869"/>
                  </a:lnTo>
                  <a:lnTo>
                    <a:pt x="33654" y="69723"/>
                  </a:lnTo>
                  <a:lnTo>
                    <a:pt x="30225" y="44958"/>
                  </a:lnTo>
                  <a:lnTo>
                    <a:pt x="25145" y="23368"/>
                  </a:lnTo>
                  <a:lnTo>
                    <a:pt x="22222" y="16002"/>
                  </a:lnTo>
                  <a:close/>
                </a:path>
                <a:path w="34925" h="784860">
                  <a:moveTo>
                    <a:pt x="11810" y="0"/>
                  </a:moveTo>
                  <a:lnTo>
                    <a:pt x="380" y="28956"/>
                  </a:lnTo>
                  <a:lnTo>
                    <a:pt x="0" y="41148"/>
                  </a:lnTo>
                  <a:lnTo>
                    <a:pt x="0" y="45593"/>
                  </a:lnTo>
                  <a:lnTo>
                    <a:pt x="1142" y="49149"/>
                  </a:lnTo>
                  <a:lnTo>
                    <a:pt x="3937" y="49149"/>
                  </a:lnTo>
                  <a:lnTo>
                    <a:pt x="5079" y="45593"/>
                  </a:lnTo>
                  <a:lnTo>
                    <a:pt x="5201" y="28956"/>
                  </a:lnTo>
                  <a:lnTo>
                    <a:pt x="6222" y="21463"/>
                  </a:lnTo>
                  <a:lnTo>
                    <a:pt x="8254" y="17907"/>
                  </a:lnTo>
                  <a:lnTo>
                    <a:pt x="9905" y="16129"/>
                  </a:lnTo>
                  <a:lnTo>
                    <a:pt x="11810" y="16002"/>
                  </a:lnTo>
                  <a:lnTo>
                    <a:pt x="22222" y="16002"/>
                  </a:lnTo>
                  <a:lnTo>
                    <a:pt x="18795" y="7366"/>
                  </a:lnTo>
                  <a:lnTo>
                    <a:pt x="15239" y="2286"/>
                  </a:lnTo>
                  <a:lnTo>
                    <a:pt x="11810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4186428" y="4674108"/>
              <a:ext cx="29209" cy="58419"/>
            </a:xfrm>
            <a:custGeom>
              <a:avLst/>
              <a:gdLst/>
              <a:ahLst/>
              <a:cxnLst/>
              <a:rect l="l" t="t" r="r" b="b"/>
              <a:pathLst>
                <a:path w="29210" h="58420">
                  <a:moveTo>
                    <a:pt x="26035" y="0"/>
                  </a:moveTo>
                  <a:lnTo>
                    <a:pt x="508" y="44030"/>
                  </a:lnTo>
                  <a:lnTo>
                    <a:pt x="0" y="46799"/>
                  </a:lnTo>
                  <a:lnTo>
                    <a:pt x="0" y="54254"/>
                  </a:lnTo>
                  <a:lnTo>
                    <a:pt x="1270" y="57810"/>
                  </a:lnTo>
                  <a:lnTo>
                    <a:pt x="3048" y="57708"/>
                  </a:lnTo>
                  <a:lnTo>
                    <a:pt x="3429" y="57365"/>
                  </a:lnTo>
                  <a:lnTo>
                    <a:pt x="28448" y="14147"/>
                  </a:lnTo>
                  <a:lnTo>
                    <a:pt x="28956" y="9220"/>
                  </a:lnTo>
                  <a:lnTo>
                    <a:pt x="27559" y="1409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4186428" y="4549140"/>
              <a:ext cx="29209" cy="57785"/>
            </a:xfrm>
            <a:custGeom>
              <a:avLst/>
              <a:gdLst/>
              <a:ahLst/>
              <a:cxnLst/>
              <a:rect l="l" t="t" r="r" b="b"/>
              <a:pathLst>
                <a:path w="29210" h="57785">
                  <a:moveTo>
                    <a:pt x="25908" y="0"/>
                  </a:moveTo>
                  <a:lnTo>
                    <a:pt x="508" y="44729"/>
                  </a:lnTo>
                  <a:lnTo>
                    <a:pt x="0" y="49631"/>
                  </a:lnTo>
                  <a:lnTo>
                    <a:pt x="1143" y="56070"/>
                  </a:lnTo>
                  <a:lnTo>
                    <a:pt x="2032" y="57619"/>
                  </a:lnTo>
                  <a:lnTo>
                    <a:pt x="3301" y="57619"/>
                  </a:lnTo>
                  <a:lnTo>
                    <a:pt x="3810" y="57327"/>
                  </a:lnTo>
                  <a:lnTo>
                    <a:pt x="28448" y="14147"/>
                  </a:lnTo>
                  <a:lnTo>
                    <a:pt x="28829" y="9220"/>
                  </a:lnTo>
                  <a:lnTo>
                    <a:pt x="27559" y="1409"/>
                  </a:lnTo>
                  <a:lnTo>
                    <a:pt x="25908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4186428" y="4424171"/>
              <a:ext cx="29209" cy="56515"/>
            </a:xfrm>
            <a:custGeom>
              <a:avLst/>
              <a:gdLst/>
              <a:ahLst/>
              <a:cxnLst/>
              <a:rect l="l" t="t" r="r" b="b"/>
              <a:pathLst>
                <a:path w="29210" h="56514">
                  <a:moveTo>
                    <a:pt x="26035" y="0"/>
                  </a:moveTo>
                  <a:lnTo>
                    <a:pt x="508" y="42875"/>
                  </a:lnTo>
                  <a:lnTo>
                    <a:pt x="0" y="45567"/>
                  </a:lnTo>
                  <a:lnTo>
                    <a:pt x="0" y="52819"/>
                  </a:lnTo>
                  <a:lnTo>
                    <a:pt x="1270" y="56286"/>
                  </a:lnTo>
                  <a:lnTo>
                    <a:pt x="3048" y="56197"/>
                  </a:lnTo>
                  <a:lnTo>
                    <a:pt x="3429" y="55854"/>
                  </a:lnTo>
                  <a:lnTo>
                    <a:pt x="28448" y="13715"/>
                  </a:lnTo>
                  <a:lnTo>
                    <a:pt x="28956" y="9016"/>
                  </a:lnTo>
                  <a:lnTo>
                    <a:pt x="27559" y="1396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186428" y="4297679"/>
              <a:ext cx="29209" cy="57785"/>
            </a:xfrm>
            <a:custGeom>
              <a:avLst/>
              <a:gdLst/>
              <a:ahLst/>
              <a:cxnLst/>
              <a:rect l="l" t="t" r="r" b="b"/>
              <a:pathLst>
                <a:path w="29210" h="57785">
                  <a:moveTo>
                    <a:pt x="26035" y="0"/>
                  </a:moveTo>
                  <a:lnTo>
                    <a:pt x="508" y="44069"/>
                  </a:lnTo>
                  <a:lnTo>
                    <a:pt x="0" y="46736"/>
                  </a:lnTo>
                  <a:lnTo>
                    <a:pt x="0" y="54229"/>
                  </a:lnTo>
                  <a:lnTo>
                    <a:pt x="1270" y="57785"/>
                  </a:lnTo>
                  <a:lnTo>
                    <a:pt x="3048" y="57658"/>
                  </a:lnTo>
                  <a:lnTo>
                    <a:pt x="3429" y="57404"/>
                  </a:lnTo>
                  <a:lnTo>
                    <a:pt x="28448" y="14097"/>
                  </a:lnTo>
                  <a:lnTo>
                    <a:pt x="28956" y="9271"/>
                  </a:lnTo>
                  <a:lnTo>
                    <a:pt x="27559" y="1397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186428" y="4172711"/>
              <a:ext cx="29209" cy="56515"/>
            </a:xfrm>
            <a:custGeom>
              <a:avLst/>
              <a:gdLst/>
              <a:ahLst/>
              <a:cxnLst/>
              <a:rect l="l" t="t" r="r" b="b"/>
              <a:pathLst>
                <a:path w="29210" h="56514">
                  <a:moveTo>
                    <a:pt x="25908" y="0"/>
                  </a:moveTo>
                  <a:lnTo>
                    <a:pt x="508" y="43560"/>
                  </a:lnTo>
                  <a:lnTo>
                    <a:pt x="0" y="48259"/>
                  </a:lnTo>
                  <a:lnTo>
                    <a:pt x="1143" y="54609"/>
                  </a:lnTo>
                  <a:lnTo>
                    <a:pt x="2032" y="56134"/>
                  </a:lnTo>
                  <a:lnTo>
                    <a:pt x="3301" y="56134"/>
                  </a:lnTo>
                  <a:lnTo>
                    <a:pt x="3810" y="55879"/>
                  </a:lnTo>
                  <a:lnTo>
                    <a:pt x="28448" y="13715"/>
                  </a:lnTo>
                  <a:lnTo>
                    <a:pt x="28829" y="9016"/>
                  </a:lnTo>
                  <a:lnTo>
                    <a:pt x="27559" y="1396"/>
                  </a:lnTo>
                  <a:lnTo>
                    <a:pt x="25908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186428" y="4046220"/>
              <a:ext cx="29209" cy="57785"/>
            </a:xfrm>
            <a:custGeom>
              <a:avLst/>
              <a:gdLst/>
              <a:ahLst/>
              <a:cxnLst/>
              <a:rect l="l" t="t" r="r" b="b"/>
              <a:pathLst>
                <a:path w="29210" h="57785">
                  <a:moveTo>
                    <a:pt x="26035" y="0"/>
                  </a:moveTo>
                  <a:lnTo>
                    <a:pt x="508" y="44068"/>
                  </a:lnTo>
                  <a:lnTo>
                    <a:pt x="0" y="46735"/>
                  </a:lnTo>
                  <a:lnTo>
                    <a:pt x="0" y="54228"/>
                  </a:lnTo>
                  <a:lnTo>
                    <a:pt x="1270" y="57784"/>
                  </a:lnTo>
                  <a:lnTo>
                    <a:pt x="3048" y="57657"/>
                  </a:lnTo>
                  <a:lnTo>
                    <a:pt x="3429" y="57403"/>
                  </a:lnTo>
                  <a:lnTo>
                    <a:pt x="28448" y="14096"/>
                  </a:lnTo>
                  <a:lnTo>
                    <a:pt x="28956" y="9270"/>
                  </a:lnTo>
                  <a:lnTo>
                    <a:pt x="27559" y="1396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4037076" y="4114800"/>
              <a:ext cx="62484" cy="240791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4011167" y="4767071"/>
              <a:ext cx="21336" cy="8839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3941064" y="4738115"/>
              <a:ext cx="88265" cy="203200"/>
            </a:xfrm>
            <a:custGeom>
              <a:avLst/>
              <a:gdLst/>
              <a:ahLst/>
              <a:cxnLst/>
              <a:rect l="l" t="t" r="r" b="b"/>
              <a:pathLst>
                <a:path w="88264" h="203200">
                  <a:moveTo>
                    <a:pt x="75437" y="0"/>
                  </a:moveTo>
                  <a:lnTo>
                    <a:pt x="72262" y="1816"/>
                  </a:lnTo>
                  <a:lnTo>
                    <a:pt x="0" y="131622"/>
                  </a:lnTo>
                  <a:lnTo>
                    <a:pt x="13208" y="202666"/>
                  </a:lnTo>
                  <a:lnTo>
                    <a:pt x="85471" y="72859"/>
                  </a:lnTo>
                  <a:lnTo>
                    <a:pt x="87502" y="65392"/>
                  </a:lnTo>
                  <a:lnTo>
                    <a:pt x="88264" y="53987"/>
                  </a:lnTo>
                  <a:lnTo>
                    <a:pt x="87502" y="40182"/>
                  </a:lnTo>
                  <a:lnTo>
                    <a:pt x="85471" y="25476"/>
                  </a:lnTo>
                  <a:lnTo>
                    <a:pt x="82423" y="12585"/>
                  </a:lnTo>
                  <a:lnTo>
                    <a:pt x="78866" y="3848"/>
                  </a:lnTo>
                  <a:lnTo>
                    <a:pt x="75437" y="0"/>
                  </a:lnTo>
                  <a:close/>
                </a:path>
              </a:pathLst>
            </a:custGeom>
            <a:solidFill>
              <a:srgbClr val="BB5A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3790188" y="2679192"/>
              <a:ext cx="0" cy="123825"/>
            </a:xfrm>
            <a:custGeom>
              <a:avLst/>
              <a:gdLst/>
              <a:ahLst/>
              <a:cxnLst/>
              <a:rect l="l" t="t" r="r" b="b"/>
              <a:pathLst>
                <a:path h="123825">
                  <a:moveTo>
                    <a:pt x="0" y="0"/>
                  </a:moveTo>
                  <a:lnTo>
                    <a:pt x="0" y="123316"/>
                  </a:lnTo>
                </a:path>
              </a:pathLst>
            </a:custGeom>
            <a:ln w="54864">
              <a:solidFill>
                <a:srgbClr val="F479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 txBox="1"/>
            <p:nvPr/>
          </p:nvSpPr>
          <p:spPr>
            <a:xfrm>
              <a:off x="3744848" y="2519109"/>
              <a:ext cx="560070" cy="2876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800" spc="-5" dirty="0">
                  <a:latin typeface="Arial"/>
                  <a:cs typeface="Arial"/>
                </a:rPr>
                <a:t>LD</a:t>
              </a:r>
              <a:r>
                <a:rPr sz="800" dirty="0">
                  <a:latin typeface="Arial"/>
                  <a:cs typeface="Arial"/>
                </a:rPr>
                <a:t>P</a:t>
              </a:r>
              <a:endParaRPr sz="800">
                <a:latin typeface="Arial"/>
                <a:cs typeface="Arial"/>
              </a:endParaRPr>
            </a:p>
            <a:p>
              <a:pPr marL="141605">
                <a:lnSpc>
                  <a:spcPct val="100000"/>
                </a:lnSpc>
                <a:spcBef>
                  <a:spcPts val="300"/>
                </a:spcBef>
              </a:pPr>
              <a:r>
                <a:rPr sz="800" spc="-5" dirty="0">
                  <a:latin typeface="Arial"/>
                  <a:cs typeface="Arial"/>
                </a:rPr>
                <a:t>60</a:t>
              </a:r>
              <a:r>
                <a:rPr sz="800" dirty="0">
                  <a:latin typeface="Arial"/>
                  <a:cs typeface="Arial"/>
                </a:rPr>
                <a:t>0</a:t>
              </a:r>
              <a:r>
                <a:rPr sz="800" spc="10" dirty="0">
                  <a:latin typeface="Arial"/>
                  <a:cs typeface="Arial"/>
                </a:rPr>
                <a:t> </a:t>
              </a:r>
              <a:r>
                <a:rPr sz="800" dirty="0">
                  <a:latin typeface="Arial"/>
                  <a:cs typeface="Arial"/>
                </a:rPr>
                <a:t>TPD</a:t>
              </a:r>
              <a:endParaRPr sz="800">
                <a:latin typeface="Arial"/>
                <a:cs typeface="Arial"/>
              </a:endParaRPr>
            </a:p>
          </p:txBody>
        </p:sp>
        <p:sp>
          <p:nvSpPr>
            <p:cNvPr id="153" name="object 153"/>
            <p:cNvSpPr/>
            <p:nvPr/>
          </p:nvSpPr>
          <p:spPr>
            <a:xfrm>
              <a:off x="4012691" y="1136903"/>
              <a:ext cx="166370" cy="294005"/>
            </a:xfrm>
            <a:custGeom>
              <a:avLst/>
              <a:gdLst/>
              <a:ahLst/>
              <a:cxnLst/>
              <a:rect l="l" t="t" r="r" b="b"/>
              <a:pathLst>
                <a:path w="166370" h="294005">
                  <a:moveTo>
                    <a:pt x="83058" y="0"/>
                  </a:moveTo>
                  <a:lnTo>
                    <a:pt x="46482" y="14859"/>
                  </a:lnTo>
                  <a:lnTo>
                    <a:pt x="18287" y="54991"/>
                  </a:lnTo>
                  <a:lnTo>
                    <a:pt x="0" y="146812"/>
                  </a:lnTo>
                  <a:lnTo>
                    <a:pt x="2159" y="180467"/>
                  </a:lnTo>
                  <a:lnTo>
                    <a:pt x="18287" y="238633"/>
                  </a:lnTo>
                  <a:lnTo>
                    <a:pt x="46482" y="278638"/>
                  </a:lnTo>
                  <a:lnTo>
                    <a:pt x="83058" y="293624"/>
                  </a:lnTo>
                  <a:lnTo>
                    <a:pt x="101981" y="289687"/>
                  </a:lnTo>
                  <a:lnTo>
                    <a:pt x="134874" y="261366"/>
                  </a:lnTo>
                  <a:lnTo>
                    <a:pt x="157607" y="211328"/>
                  </a:lnTo>
                  <a:lnTo>
                    <a:pt x="165988" y="146812"/>
                  </a:lnTo>
                  <a:lnTo>
                    <a:pt x="163830" y="113157"/>
                  </a:lnTo>
                  <a:lnTo>
                    <a:pt x="147828" y="54991"/>
                  </a:lnTo>
                  <a:lnTo>
                    <a:pt x="119507" y="14859"/>
                  </a:lnTo>
                  <a:lnTo>
                    <a:pt x="83058" y="0"/>
                  </a:lnTo>
                  <a:close/>
                </a:path>
              </a:pathLst>
            </a:custGeom>
            <a:solidFill>
              <a:srgbClr val="F68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4027932" y="1813560"/>
              <a:ext cx="151130" cy="266065"/>
            </a:xfrm>
            <a:custGeom>
              <a:avLst/>
              <a:gdLst/>
              <a:ahLst/>
              <a:cxnLst/>
              <a:rect l="l" t="t" r="r" b="b"/>
              <a:pathLst>
                <a:path w="151129" h="266064">
                  <a:moveTo>
                    <a:pt x="75310" y="0"/>
                  </a:moveTo>
                  <a:lnTo>
                    <a:pt x="37337" y="18161"/>
                  </a:lnTo>
                  <a:lnTo>
                    <a:pt x="10287" y="65912"/>
                  </a:lnTo>
                  <a:lnTo>
                    <a:pt x="0" y="133095"/>
                  </a:lnTo>
                  <a:lnTo>
                    <a:pt x="2666" y="168401"/>
                  </a:lnTo>
                  <a:lnTo>
                    <a:pt x="22097" y="227075"/>
                  </a:lnTo>
                  <a:lnTo>
                    <a:pt x="55371" y="261365"/>
                  </a:lnTo>
                  <a:lnTo>
                    <a:pt x="75310" y="266064"/>
                  </a:lnTo>
                  <a:lnTo>
                    <a:pt x="95376" y="261365"/>
                  </a:lnTo>
                  <a:lnTo>
                    <a:pt x="128650" y="227075"/>
                  </a:lnTo>
                  <a:lnTo>
                    <a:pt x="147954" y="168401"/>
                  </a:lnTo>
                  <a:lnTo>
                    <a:pt x="150621" y="133095"/>
                  </a:lnTo>
                  <a:lnTo>
                    <a:pt x="147954" y="97662"/>
                  </a:lnTo>
                  <a:lnTo>
                    <a:pt x="128650" y="38988"/>
                  </a:lnTo>
                  <a:lnTo>
                    <a:pt x="95376" y="4699"/>
                  </a:lnTo>
                  <a:lnTo>
                    <a:pt x="75310" y="0"/>
                  </a:lnTo>
                  <a:close/>
                </a:path>
              </a:pathLst>
            </a:custGeom>
            <a:solidFill>
              <a:srgbClr val="BB5A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020311" y="1251203"/>
              <a:ext cx="166370" cy="798195"/>
            </a:xfrm>
            <a:custGeom>
              <a:avLst/>
              <a:gdLst/>
              <a:ahLst/>
              <a:cxnLst/>
              <a:rect l="l" t="t" r="r" b="b"/>
              <a:pathLst>
                <a:path w="166370" h="798194">
                  <a:moveTo>
                    <a:pt x="0" y="0"/>
                  </a:moveTo>
                  <a:lnTo>
                    <a:pt x="0" y="651256"/>
                  </a:lnTo>
                  <a:lnTo>
                    <a:pt x="8382" y="715899"/>
                  </a:lnTo>
                  <a:lnTo>
                    <a:pt x="31114" y="765937"/>
                  </a:lnTo>
                  <a:lnTo>
                    <a:pt x="64008" y="794385"/>
                  </a:lnTo>
                  <a:lnTo>
                    <a:pt x="83058" y="798195"/>
                  </a:lnTo>
                  <a:lnTo>
                    <a:pt x="85089" y="798195"/>
                  </a:lnTo>
                  <a:lnTo>
                    <a:pt x="123189" y="779780"/>
                  </a:lnTo>
                  <a:lnTo>
                    <a:pt x="149225" y="739648"/>
                  </a:lnTo>
                  <a:lnTo>
                    <a:pt x="165988" y="651256"/>
                  </a:lnTo>
                  <a:lnTo>
                    <a:pt x="165988" y="146938"/>
                  </a:lnTo>
                  <a:lnTo>
                    <a:pt x="83058" y="146938"/>
                  </a:lnTo>
                  <a:lnTo>
                    <a:pt x="64008" y="143129"/>
                  </a:lnTo>
                  <a:lnTo>
                    <a:pt x="46482" y="132080"/>
                  </a:lnTo>
                  <a:lnTo>
                    <a:pt x="31114" y="114681"/>
                  </a:lnTo>
                  <a:lnTo>
                    <a:pt x="18287" y="91948"/>
                  </a:lnTo>
                  <a:lnTo>
                    <a:pt x="8382" y="64643"/>
                  </a:lnTo>
                  <a:lnTo>
                    <a:pt x="0" y="0"/>
                  </a:lnTo>
                  <a:close/>
                </a:path>
                <a:path w="166370" h="798194">
                  <a:moveTo>
                    <a:pt x="165988" y="0"/>
                  </a:moveTo>
                  <a:lnTo>
                    <a:pt x="157607" y="64643"/>
                  </a:lnTo>
                  <a:lnTo>
                    <a:pt x="134874" y="114681"/>
                  </a:lnTo>
                  <a:lnTo>
                    <a:pt x="101980" y="143129"/>
                  </a:lnTo>
                  <a:lnTo>
                    <a:pt x="83058" y="146938"/>
                  </a:lnTo>
                  <a:lnTo>
                    <a:pt x="165988" y="146938"/>
                  </a:lnTo>
                  <a:lnTo>
                    <a:pt x="165988" y="0"/>
                  </a:lnTo>
                  <a:close/>
                </a:path>
              </a:pathLst>
            </a:custGeom>
            <a:solidFill>
              <a:srgbClr val="F575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4020311" y="1251203"/>
              <a:ext cx="166370" cy="175260"/>
            </a:xfrm>
            <a:custGeom>
              <a:avLst/>
              <a:gdLst/>
              <a:ahLst/>
              <a:cxnLst/>
              <a:rect l="l" t="t" r="r" b="b"/>
              <a:pathLst>
                <a:path w="166370" h="175259">
                  <a:moveTo>
                    <a:pt x="0" y="0"/>
                  </a:moveTo>
                  <a:lnTo>
                    <a:pt x="0" y="30353"/>
                  </a:lnTo>
                  <a:lnTo>
                    <a:pt x="8382" y="94107"/>
                  </a:lnTo>
                  <a:lnTo>
                    <a:pt x="31114" y="143383"/>
                  </a:lnTo>
                  <a:lnTo>
                    <a:pt x="64008" y="171450"/>
                  </a:lnTo>
                  <a:lnTo>
                    <a:pt x="83058" y="175260"/>
                  </a:lnTo>
                  <a:lnTo>
                    <a:pt x="101980" y="171450"/>
                  </a:lnTo>
                  <a:lnTo>
                    <a:pt x="119507" y="160528"/>
                  </a:lnTo>
                  <a:lnTo>
                    <a:pt x="131572" y="147066"/>
                  </a:lnTo>
                  <a:lnTo>
                    <a:pt x="83058" y="147066"/>
                  </a:lnTo>
                  <a:lnTo>
                    <a:pt x="64008" y="143129"/>
                  </a:lnTo>
                  <a:lnTo>
                    <a:pt x="46482" y="132080"/>
                  </a:lnTo>
                  <a:lnTo>
                    <a:pt x="31114" y="114681"/>
                  </a:lnTo>
                  <a:lnTo>
                    <a:pt x="18287" y="91948"/>
                  </a:lnTo>
                  <a:lnTo>
                    <a:pt x="8382" y="64643"/>
                  </a:lnTo>
                  <a:lnTo>
                    <a:pt x="0" y="0"/>
                  </a:lnTo>
                  <a:close/>
                </a:path>
                <a:path w="166370" h="175259">
                  <a:moveTo>
                    <a:pt x="165988" y="0"/>
                  </a:moveTo>
                  <a:lnTo>
                    <a:pt x="157607" y="64643"/>
                  </a:lnTo>
                  <a:lnTo>
                    <a:pt x="134874" y="114681"/>
                  </a:lnTo>
                  <a:lnTo>
                    <a:pt x="101980" y="143129"/>
                  </a:lnTo>
                  <a:lnTo>
                    <a:pt x="83058" y="147066"/>
                  </a:lnTo>
                  <a:lnTo>
                    <a:pt x="131572" y="147066"/>
                  </a:lnTo>
                  <a:lnTo>
                    <a:pt x="134874" y="143383"/>
                  </a:lnTo>
                  <a:lnTo>
                    <a:pt x="147700" y="120904"/>
                  </a:lnTo>
                  <a:lnTo>
                    <a:pt x="157607" y="94107"/>
                  </a:lnTo>
                  <a:lnTo>
                    <a:pt x="165988" y="30353"/>
                  </a:lnTo>
                  <a:lnTo>
                    <a:pt x="165988" y="0"/>
                  </a:lnTo>
                  <a:close/>
                </a:path>
              </a:pathLst>
            </a:custGeom>
            <a:solidFill>
              <a:srgbClr val="BB5A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4067555" y="1100327"/>
              <a:ext cx="71627" cy="14630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3980688" y="2048255"/>
              <a:ext cx="93345" cy="166370"/>
            </a:xfrm>
            <a:custGeom>
              <a:avLst/>
              <a:gdLst/>
              <a:ahLst/>
              <a:cxnLst/>
              <a:rect l="l" t="t" r="r" b="b"/>
              <a:pathLst>
                <a:path w="93345" h="166369">
                  <a:moveTo>
                    <a:pt x="46482" y="0"/>
                  </a:moveTo>
                  <a:lnTo>
                    <a:pt x="28321" y="6477"/>
                  </a:lnTo>
                  <a:lnTo>
                    <a:pt x="13588" y="24257"/>
                  </a:lnTo>
                  <a:lnTo>
                    <a:pt x="3683" y="50673"/>
                  </a:lnTo>
                  <a:lnTo>
                    <a:pt x="0" y="83058"/>
                  </a:lnTo>
                  <a:lnTo>
                    <a:pt x="126" y="90805"/>
                  </a:lnTo>
                  <a:lnTo>
                    <a:pt x="6476" y="125222"/>
                  </a:lnTo>
                  <a:lnTo>
                    <a:pt x="17779" y="148209"/>
                  </a:lnTo>
                  <a:lnTo>
                    <a:pt x="31750" y="161798"/>
                  </a:lnTo>
                  <a:lnTo>
                    <a:pt x="46482" y="165989"/>
                  </a:lnTo>
                  <a:lnTo>
                    <a:pt x="62991" y="160655"/>
                  </a:lnTo>
                  <a:lnTo>
                    <a:pt x="76835" y="145796"/>
                  </a:lnTo>
                  <a:lnTo>
                    <a:pt x="86995" y="123571"/>
                  </a:lnTo>
                  <a:lnTo>
                    <a:pt x="92963" y="87376"/>
                  </a:lnTo>
                  <a:lnTo>
                    <a:pt x="92963" y="83058"/>
                  </a:lnTo>
                  <a:lnTo>
                    <a:pt x="89281" y="50800"/>
                  </a:lnTo>
                  <a:lnTo>
                    <a:pt x="79375" y="24384"/>
                  </a:lnTo>
                  <a:lnTo>
                    <a:pt x="64515" y="6604"/>
                  </a:lnTo>
                  <a:lnTo>
                    <a:pt x="46482" y="0"/>
                  </a:lnTo>
                  <a:close/>
                </a:path>
              </a:pathLst>
            </a:custGeom>
            <a:solidFill>
              <a:srgbClr val="BB5A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3976115" y="1607819"/>
              <a:ext cx="104139" cy="182880"/>
            </a:xfrm>
            <a:custGeom>
              <a:avLst/>
              <a:gdLst/>
              <a:ahLst/>
              <a:cxnLst/>
              <a:rect l="l" t="t" r="r" b="b"/>
              <a:pathLst>
                <a:path w="104139" h="182880">
                  <a:moveTo>
                    <a:pt x="51816" y="0"/>
                  </a:moveTo>
                  <a:lnTo>
                    <a:pt x="31623" y="7112"/>
                  </a:lnTo>
                  <a:lnTo>
                    <a:pt x="15112" y="26796"/>
                  </a:lnTo>
                  <a:lnTo>
                    <a:pt x="4063" y="55752"/>
                  </a:lnTo>
                  <a:lnTo>
                    <a:pt x="0" y="91312"/>
                  </a:lnTo>
                  <a:lnTo>
                    <a:pt x="4063" y="126872"/>
                  </a:lnTo>
                  <a:lnTo>
                    <a:pt x="15112" y="155828"/>
                  </a:lnTo>
                  <a:lnTo>
                    <a:pt x="31623" y="175387"/>
                  </a:lnTo>
                  <a:lnTo>
                    <a:pt x="51816" y="182625"/>
                  </a:lnTo>
                  <a:lnTo>
                    <a:pt x="72009" y="175387"/>
                  </a:lnTo>
                  <a:lnTo>
                    <a:pt x="88392" y="155828"/>
                  </a:lnTo>
                  <a:lnTo>
                    <a:pt x="99568" y="126872"/>
                  </a:lnTo>
                  <a:lnTo>
                    <a:pt x="103632" y="91312"/>
                  </a:lnTo>
                  <a:lnTo>
                    <a:pt x="99568" y="55752"/>
                  </a:lnTo>
                  <a:lnTo>
                    <a:pt x="88392" y="26796"/>
                  </a:lnTo>
                  <a:lnTo>
                    <a:pt x="72009" y="7112"/>
                  </a:lnTo>
                  <a:lnTo>
                    <a:pt x="51816" y="0"/>
                  </a:lnTo>
                  <a:close/>
                </a:path>
              </a:pathLst>
            </a:custGeom>
            <a:solidFill>
              <a:srgbClr val="F68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3976115" y="1699260"/>
              <a:ext cx="103505" cy="497205"/>
            </a:xfrm>
            <a:custGeom>
              <a:avLst/>
              <a:gdLst/>
              <a:ahLst/>
              <a:cxnLst/>
              <a:rect l="l" t="t" r="r" b="b"/>
              <a:pathLst>
                <a:path w="103504" h="497205">
                  <a:moveTo>
                    <a:pt x="0" y="0"/>
                  </a:moveTo>
                  <a:lnTo>
                    <a:pt x="0" y="405256"/>
                  </a:lnTo>
                  <a:lnTo>
                    <a:pt x="4318" y="441960"/>
                  </a:lnTo>
                  <a:lnTo>
                    <a:pt x="18669" y="475741"/>
                  </a:lnTo>
                  <a:lnTo>
                    <a:pt x="31114" y="489203"/>
                  </a:lnTo>
                  <a:lnTo>
                    <a:pt x="44831" y="495935"/>
                  </a:lnTo>
                  <a:lnTo>
                    <a:pt x="51688" y="496697"/>
                  </a:lnTo>
                  <a:lnTo>
                    <a:pt x="66294" y="493013"/>
                  </a:lnTo>
                  <a:lnTo>
                    <a:pt x="79375" y="482600"/>
                  </a:lnTo>
                  <a:lnTo>
                    <a:pt x="98044" y="445769"/>
                  </a:lnTo>
                  <a:lnTo>
                    <a:pt x="103378" y="405256"/>
                  </a:lnTo>
                  <a:lnTo>
                    <a:pt x="103378" y="91439"/>
                  </a:lnTo>
                  <a:lnTo>
                    <a:pt x="51688" y="91439"/>
                  </a:lnTo>
                  <a:lnTo>
                    <a:pt x="31623" y="84327"/>
                  </a:lnTo>
                  <a:lnTo>
                    <a:pt x="15112" y="64642"/>
                  </a:lnTo>
                  <a:lnTo>
                    <a:pt x="4063" y="35560"/>
                  </a:lnTo>
                  <a:lnTo>
                    <a:pt x="0" y="0"/>
                  </a:lnTo>
                  <a:close/>
                </a:path>
                <a:path w="103504" h="497205">
                  <a:moveTo>
                    <a:pt x="103378" y="0"/>
                  </a:moveTo>
                  <a:lnTo>
                    <a:pt x="99313" y="35560"/>
                  </a:lnTo>
                  <a:lnTo>
                    <a:pt x="88264" y="64642"/>
                  </a:lnTo>
                  <a:lnTo>
                    <a:pt x="71882" y="84327"/>
                  </a:lnTo>
                  <a:lnTo>
                    <a:pt x="51688" y="91439"/>
                  </a:lnTo>
                  <a:lnTo>
                    <a:pt x="103378" y="91439"/>
                  </a:lnTo>
                  <a:lnTo>
                    <a:pt x="103378" y="0"/>
                  </a:lnTo>
                  <a:close/>
                </a:path>
              </a:pathLst>
            </a:custGeom>
            <a:solidFill>
              <a:srgbClr val="F68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3976115" y="1699260"/>
              <a:ext cx="103505" cy="109855"/>
            </a:xfrm>
            <a:custGeom>
              <a:avLst/>
              <a:gdLst/>
              <a:ahLst/>
              <a:cxnLst/>
              <a:rect l="l" t="t" r="r" b="b"/>
              <a:pathLst>
                <a:path w="103504" h="109855">
                  <a:moveTo>
                    <a:pt x="0" y="0"/>
                  </a:moveTo>
                  <a:lnTo>
                    <a:pt x="0" y="18923"/>
                  </a:lnTo>
                  <a:lnTo>
                    <a:pt x="4063" y="54101"/>
                  </a:lnTo>
                  <a:lnTo>
                    <a:pt x="15112" y="82803"/>
                  </a:lnTo>
                  <a:lnTo>
                    <a:pt x="31623" y="102235"/>
                  </a:lnTo>
                  <a:lnTo>
                    <a:pt x="51688" y="109347"/>
                  </a:lnTo>
                  <a:lnTo>
                    <a:pt x="71882" y="102235"/>
                  </a:lnTo>
                  <a:lnTo>
                    <a:pt x="80769" y="91693"/>
                  </a:lnTo>
                  <a:lnTo>
                    <a:pt x="51688" y="91693"/>
                  </a:lnTo>
                  <a:lnTo>
                    <a:pt x="31623" y="84454"/>
                  </a:lnTo>
                  <a:lnTo>
                    <a:pt x="15112" y="64897"/>
                  </a:lnTo>
                  <a:lnTo>
                    <a:pt x="4063" y="35687"/>
                  </a:lnTo>
                  <a:lnTo>
                    <a:pt x="0" y="0"/>
                  </a:lnTo>
                  <a:close/>
                </a:path>
                <a:path w="103504" h="109855">
                  <a:moveTo>
                    <a:pt x="103378" y="0"/>
                  </a:moveTo>
                  <a:lnTo>
                    <a:pt x="99313" y="35687"/>
                  </a:lnTo>
                  <a:lnTo>
                    <a:pt x="88264" y="64897"/>
                  </a:lnTo>
                  <a:lnTo>
                    <a:pt x="71882" y="84454"/>
                  </a:lnTo>
                  <a:lnTo>
                    <a:pt x="51688" y="91693"/>
                  </a:lnTo>
                  <a:lnTo>
                    <a:pt x="80769" y="91693"/>
                  </a:lnTo>
                  <a:lnTo>
                    <a:pt x="88264" y="82803"/>
                  </a:lnTo>
                  <a:lnTo>
                    <a:pt x="99313" y="54101"/>
                  </a:lnTo>
                  <a:lnTo>
                    <a:pt x="103378" y="18923"/>
                  </a:lnTo>
                  <a:lnTo>
                    <a:pt x="103378" y="0"/>
                  </a:lnTo>
                  <a:close/>
                </a:path>
              </a:pathLst>
            </a:custGeom>
            <a:solidFill>
              <a:srgbClr val="BB5A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3968496" y="1862327"/>
              <a:ext cx="39624" cy="19964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123944" y="1307591"/>
              <a:ext cx="36830" cy="782955"/>
            </a:xfrm>
            <a:custGeom>
              <a:avLst/>
              <a:gdLst/>
              <a:ahLst/>
              <a:cxnLst/>
              <a:rect l="l" t="t" r="r" b="b"/>
              <a:pathLst>
                <a:path w="36829" h="782955">
                  <a:moveTo>
                    <a:pt x="23150" y="16002"/>
                  </a:moveTo>
                  <a:lnTo>
                    <a:pt x="12318" y="16002"/>
                  </a:lnTo>
                  <a:lnTo>
                    <a:pt x="14477" y="17780"/>
                  </a:lnTo>
                  <a:lnTo>
                    <a:pt x="26923" y="52959"/>
                  </a:lnTo>
                  <a:lnTo>
                    <a:pt x="31114" y="94742"/>
                  </a:lnTo>
                  <a:lnTo>
                    <a:pt x="31114" y="779399"/>
                  </a:lnTo>
                  <a:lnTo>
                    <a:pt x="32384" y="782955"/>
                  </a:lnTo>
                  <a:lnTo>
                    <a:pt x="35305" y="782955"/>
                  </a:lnTo>
                  <a:lnTo>
                    <a:pt x="36448" y="779399"/>
                  </a:lnTo>
                  <a:lnTo>
                    <a:pt x="36448" y="94742"/>
                  </a:lnTo>
                  <a:lnTo>
                    <a:pt x="35178" y="69596"/>
                  </a:lnTo>
                  <a:lnTo>
                    <a:pt x="31622" y="44831"/>
                  </a:lnTo>
                  <a:lnTo>
                    <a:pt x="26161" y="23241"/>
                  </a:lnTo>
                  <a:lnTo>
                    <a:pt x="23150" y="16002"/>
                  </a:lnTo>
                  <a:close/>
                </a:path>
                <a:path w="36829" h="782955">
                  <a:moveTo>
                    <a:pt x="12318" y="0"/>
                  </a:moveTo>
                  <a:lnTo>
                    <a:pt x="380" y="28956"/>
                  </a:lnTo>
                  <a:lnTo>
                    <a:pt x="0" y="41021"/>
                  </a:lnTo>
                  <a:lnTo>
                    <a:pt x="0" y="45466"/>
                  </a:lnTo>
                  <a:lnTo>
                    <a:pt x="1142" y="49022"/>
                  </a:lnTo>
                  <a:lnTo>
                    <a:pt x="4190" y="49022"/>
                  </a:lnTo>
                  <a:lnTo>
                    <a:pt x="5333" y="45466"/>
                  </a:lnTo>
                  <a:lnTo>
                    <a:pt x="5455" y="28956"/>
                  </a:lnTo>
                  <a:lnTo>
                    <a:pt x="6476" y="21462"/>
                  </a:lnTo>
                  <a:lnTo>
                    <a:pt x="8508" y="17907"/>
                  </a:lnTo>
                  <a:lnTo>
                    <a:pt x="10286" y="16129"/>
                  </a:lnTo>
                  <a:lnTo>
                    <a:pt x="12318" y="16002"/>
                  </a:lnTo>
                  <a:lnTo>
                    <a:pt x="23150" y="16002"/>
                  </a:lnTo>
                  <a:lnTo>
                    <a:pt x="19557" y="7366"/>
                  </a:lnTo>
                  <a:lnTo>
                    <a:pt x="15875" y="2286"/>
                  </a:lnTo>
                  <a:lnTo>
                    <a:pt x="12318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4148328" y="1261872"/>
              <a:ext cx="36830" cy="784860"/>
            </a:xfrm>
            <a:custGeom>
              <a:avLst/>
              <a:gdLst/>
              <a:ahLst/>
              <a:cxnLst/>
              <a:rect l="l" t="t" r="r" b="b"/>
              <a:pathLst>
                <a:path w="36829" h="784860">
                  <a:moveTo>
                    <a:pt x="23122" y="16001"/>
                  </a:moveTo>
                  <a:lnTo>
                    <a:pt x="12319" y="16001"/>
                  </a:lnTo>
                  <a:lnTo>
                    <a:pt x="14477" y="17779"/>
                  </a:lnTo>
                  <a:lnTo>
                    <a:pt x="26924" y="53086"/>
                  </a:lnTo>
                  <a:lnTo>
                    <a:pt x="31114" y="94868"/>
                  </a:lnTo>
                  <a:lnTo>
                    <a:pt x="31114" y="780923"/>
                  </a:lnTo>
                  <a:lnTo>
                    <a:pt x="32385" y="784478"/>
                  </a:lnTo>
                  <a:lnTo>
                    <a:pt x="35306" y="784478"/>
                  </a:lnTo>
                  <a:lnTo>
                    <a:pt x="36449" y="780923"/>
                  </a:lnTo>
                  <a:lnTo>
                    <a:pt x="36449" y="94868"/>
                  </a:lnTo>
                  <a:lnTo>
                    <a:pt x="35179" y="69723"/>
                  </a:lnTo>
                  <a:lnTo>
                    <a:pt x="31623" y="44957"/>
                  </a:lnTo>
                  <a:lnTo>
                    <a:pt x="26162" y="23367"/>
                  </a:lnTo>
                  <a:lnTo>
                    <a:pt x="23122" y="16001"/>
                  </a:lnTo>
                  <a:close/>
                </a:path>
                <a:path w="36829" h="784860">
                  <a:moveTo>
                    <a:pt x="12319" y="0"/>
                  </a:moveTo>
                  <a:lnTo>
                    <a:pt x="381" y="28955"/>
                  </a:lnTo>
                  <a:lnTo>
                    <a:pt x="0" y="41148"/>
                  </a:lnTo>
                  <a:lnTo>
                    <a:pt x="0" y="45592"/>
                  </a:lnTo>
                  <a:lnTo>
                    <a:pt x="1143" y="49149"/>
                  </a:lnTo>
                  <a:lnTo>
                    <a:pt x="4191" y="49149"/>
                  </a:lnTo>
                  <a:lnTo>
                    <a:pt x="5334" y="45592"/>
                  </a:lnTo>
                  <a:lnTo>
                    <a:pt x="5455" y="28955"/>
                  </a:lnTo>
                  <a:lnTo>
                    <a:pt x="6476" y="21462"/>
                  </a:lnTo>
                  <a:lnTo>
                    <a:pt x="8509" y="17906"/>
                  </a:lnTo>
                  <a:lnTo>
                    <a:pt x="10287" y="16128"/>
                  </a:lnTo>
                  <a:lnTo>
                    <a:pt x="12319" y="16001"/>
                  </a:lnTo>
                  <a:lnTo>
                    <a:pt x="23122" y="16001"/>
                  </a:lnTo>
                  <a:lnTo>
                    <a:pt x="19558" y="7365"/>
                  </a:lnTo>
                  <a:lnTo>
                    <a:pt x="15875" y="2286"/>
                  </a:lnTo>
                  <a:lnTo>
                    <a:pt x="12319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4154423" y="2016251"/>
              <a:ext cx="30480" cy="57785"/>
            </a:xfrm>
            <a:custGeom>
              <a:avLst/>
              <a:gdLst/>
              <a:ahLst/>
              <a:cxnLst/>
              <a:rect l="l" t="t" r="r" b="b"/>
              <a:pathLst>
                <a:path w="30479" h="57785">
                  <a:moveTo>
                    <a:pt x="27304" y="0"/>
                  </a:moveTo>
                  <a:lnTo>
                    <a:pt x="508" y="44069"/>
                  </a:lnTo>
                  <a:lnTo>
                    <a:pt x="0" y="46736"/>
                  </a:lnTo>
                  <a:lnTo>
                    <a:pt x="0" y="54228"/>
                  </a:lnTo>
                  <a:lnTo>
                    <a:pt x="1270" y="57785"/>
                  </a:lnTo>
                  <a:lnTo>
                    <a:pt x="3175" y="57658"/>
                  </a:lnTo>
                  <a:lnTo>
                    <a:pt x="3683" y="57403"/>
                  </a:lnTo>
                  <a:lnTo>
                    <a:pt x="29972" y="14097"/>
                  </a:lnTo>
                  <a:lnTo>
                    <a:pt x="30479" y="9271"/>
                  </a:lnTo>
                  <a:lnTo>
                    <a:pt x="28955" y="1397"/>
                  </a:lnTo>
                  <a:lnTo>
                    <a:pt x="27304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154423" y="1891283"/>
              <a:ext cx="30480" cy="56515"/>
            </a:xfrm>
            <a:custGeom>
              <a:avLst/>
              <a:gdLst/>
              <a:ahLst/>
              <a:cxnLst/>
              <a:rect l="l" t="t" r="r" b="b"/>
              <a:pathLst>
                <a:path w="30479" h="56514">
                  <a:moveTo>
                    <a:pt x="27304" y="0"/>
                  </a:moveTo>
                  <a:lnTo>
                    <a:pt x="508" y="43561"/>
                  </a:lnTo>
                  <a:lnTo>
                    <a:pt x="0" y="48260"/>
                  </a:lnTo>
                  <a:lnTo>
                    <a:pt x="1142" y="54610"/>
                  </a:lnTo>
                  <a:lnTo>
                    <a:pt x="2159" y="56133"/>
                  </a:lnTo>
                  <a:lnTo>
                    <a:pt x="3555" y="56133"/>
                  </a:lnTo>
                  <a:lnTo>
                    <a:pt x="3937" y="55879"/>
                  </a:lnTo>
                  <a:lnTo>
                    <a:pt x="29972" y="13715"/>
                  </a:lnTo>
                  <a:lnTo>
                    <a:pt x="30352" y="9016"/>
                  </a:lnTo>
                  <a:lnTo>
                    <a:pt x="28955" y="1396"/>
                  </a:lnTo>
                  <a:lnTo>
                    <a:pt x="27304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154423" y="1764792"/>
              <a:ext cx="30480" cy="57785"/>
            </a:xfrm>
            <a:custGeom>
              <a:avLst/>
              <a:gdLst/>
              <a:ahLst/>
              <a:cxnLst/>
              <a:rect l="l" t="t" r="r" b="b"/>
              <a:pathLst>
                <a:path w="30479" h="57785">
                  <a:moveTo>
                    <a:pt x="27304" y="0"/>
                  </a:moveTo>
                  <a:lnTo>
                    <a:pt x="508" y="44069"/>
                  </a:lnTo>
                  <a:lnTo>
                    <a:pt x="0" y="46736"/>
                  </a:lnTo>
                  <a:lnTo>
                    <a:pt x="0" y="54229"/>
                  </a:lnTo>
                  <a:lnTo>
                    <a:pt x="1270" y="57785"/>
                  </a:lnTo>
                  <a:lnTo>
                    <a:pt x="3175" y="57658"/>
                  </a:lnTo>
                  <a:lnTo>
                    <a:pt x="3683" y="57404"/>
                  </a:lnTo>
                  <a:lnTo>
                    <a:pt x="29972" y="14097"/>
                  </a:lnTo>
                  <a:lnTo>
                    <a:pt x="30479" y="9271"/>
                  </a:lnTo>
                  <a:lnTo>
                    <a:pt x="28955" y="1397"/>
                  </a:lnTo>
                  <a:lnTo>
                    <a:pt x="27304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154423" y="1639823"/>
              <a:ext cx="30480" cy="56515"/>
            </a:xfrm>
            <a:custGeom>
              <a:avLst/>
              <a:gdLst/>
              <a:ahLst/>
              <a:cxnLst/>
              <a:rect l="l" t="t" r="r" b="b"/>
              <a:pathLst>
                <a:path w="30479" h="56514">
                  <a:moveTo>
                    <a:pt x="27304" y="0"/>
                  </a:moveTo>
                  <a:lnTo>
                    <a:pt x="508" y="42925"/>
                  </a:lnTo>
                  <a:lnTo>
                    <a:pt x="0" y="45592"/>
                  </a:lnTo>
                  <a:lnTo>
                    <a:pt x="0" y="52831"/>
                  </a:lnTo>
                  <a:lnTo>
                    <a:pt x="1270" y="56261"/>
                  </a:lnTo>
                  <a:lnTo>
                    <a:pt x="3175" y="56134"/>
                  </a:lnTo>
                  <a:lnTo>
                    <a:pt x="3683" y="55879"/>
                  </a:lnTo>
                  <a:lnTo>
                    <a:pt x="29972" y="13715"/>
                  </a:lnTo>
                  <a:lnTo>
                    <a:pt x="30479" y="9016"/>
                  </a:lnTo>
                  <a:lnTo>
                    <a:pt x="28955" y="1397"/>
                  </a:lnTo>
                  <a:lnTo>
                    <a:pt x="27304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154423" y="1514855"/>
              <a:ext cx="30480" cy="56515"/>
            </a:xfrm>
            <a:custGeom>
              <a:avLst/>
              <a:gdLst/>
              <a:ahLst/>
              <a:cxnLst/>
              <a:rect l="l" t="t" r="r" b="b"/>
              <a:pathLst>
                <a:path w="30479" h="56515">
                  <a:moveTo>
                    <a:pt x="27304" y="0"/>
                  </a:moveTo>
                  <a:lnTo>
                    <a:pt x="508" y="43561"/>
                  </a:lnTo>
                  <a:lnTo>
                    <a:pt x="0" y="48260"/>
                  </a:lnTo>
                  <a:lnTo>
                    <a:pt x="1142" y="54610"/>
                  </a:lnTo>
                  <a:lnTo>
                    <a:pt x="2159" y="56134"/>
                  </a:lnTo>
                  <a:lnTo>
                    <a:pt x="3555" y="56134"/>
                  </a:lnTo>
                  <a:lnTo>
                    <a:pt x="3937" y="55880"/>
                  </a:lnTo>
                  <a:lnTo>
                    <a:pt x="29972" y="13716"/>
                  </a:lnTo>
                  <a:lnTo>
                    <a:pt x="30352" y="9017"/>
                  </a:lnTo>
                  <a:lnTo>
                    <a:pt x="28955" y="1397"/>
                  </a:lnTo>
                  <a:lnTo>
                    <a:pt x="27304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4154423" y="1388363"/>
              <a:ext cx="30480" cy="57785"/>
            </a:xfrm>
            <a:custGeom>
              <a:avLst/>
              <a:gdLst/>
              <a:ahLst/>
              <a:cxnLst/>
              <a:rect l="l" t="t" r="r" b="b"/>
              <a:pathLst>
                <a:path w="30479" h="57784">
                  <a:moveTo>
                    <a:pt x="27304" y="0"/>
                  </a:moveTo>
                  <a:lnTo>
                    <a:pt x="508" y="44069"/>
                  </a:lnTo>
                  <a:lnTo>
                    <a:pt x="0" y="46736"/>
                  </a:lnTo>
                  <a:lnTo>
                    <a:pt x="0" y="54228"/>
                  </a:lnTo>
                  <a:lnTo>
                    <a:pt x="1270" y="57785"/>
                  </a:lnTo>
                  <a:lnTo>
                    <a:pt x="3175" y="57658"/>
                  </a:lnTo>
                  <a:lnTo>
                    <a:pt x="3683" y="57403"/>
                  </a:lnTo>
                  <a:lnTo>
                    <a:pt x="29972" y="14097"/>
                  </a:lnTo>
                  <a:lnTo>
                    <a:pt x="30479" y="9271"/>
                  </a:lnTo>
                  <a:lnTo>
                    <a:pt x="28955" y="1397"/>
                  </a:lnTo>
                  <a:lnTo>
                    <a:pt x="27304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4006596" y="1456944"/>
              <a:ext cx="62483" cy="24079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3980688" y="2109216"/>
              <a:ext cx="21336" cy="8839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3909059" y="2080260"/>
              <a:ext cx="90170" cy="201295"/>
            </a:xfrm>
            <a:custGeom>
              <a:avLst/>
              <a:gdLst/>
              <a:ahLst/>
              <a:cxnLst/>
              <a:rect l="l" t="t" r="r" b="b"/>
              <a:pathLst>
                <a:path w="90170" h="201294">
                  <a:moveTo>
                    <a:pt x="76707" y="0"/>
                  </a:moveTo>
                  <a:lnTo>
                    <a:pt x="73532" y="1777"/>
                  </a:lnTo>
                  <a:lnTo>
                    <a:pt x="0" y="130682"/>
                  </a:lnTo>
                  <a:lnTo>
                    <a:pt x="13462" y="201167"/>
                  </a:lnTo>
                  <a:lnTo>
                    <a:pt x="86994" y="72262"/>
                  </a:lnTo>
                  <a:lnTo>
                    <a:pt x="89026" y="64897"/>
                  </a:lnTo>
                  <a:lnTo>
                    <a:pt x="89788" y="53593"/>
                  </a:lnTo>
                  <a:lnTo>
                    <a:pt x="89026" y="39877"/>
                  </a:lnTo>
                  <a:lnTo>
                    <a:pt x="86994" y="25273"/>
                  </a:lnTo>
                  <a:lnTo>
                    <a:pt x="83819" y="12445"/>
                  </a:lnTo>
                  <a:lnTo>
                    <a:pt x="80263" y="3810"/>
                  </a:lnTo>
                  <a:lnTo>
                    <a:pt x="76707" y="0"/>
                  </a:lnTo>
                  <a:close/>
                </a:path>
              </a:pathLst>
            </a:custGeom>
            <a:solidFill>
              <a:srgbClr val="BB5A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047744" y="5388864"/>
              <a:ext cx="0" cy="123825"/>
            </a:xfrm>
            <a:custGeom>
              <a:avLst/>
              <a:gdLst/>
              <a:ahLst/>
              <a:cxnLst/>
              <a:rect l="l" t="t" r="r" b="b"/>
              <a:pathLst>
                <a:path h="123825">
                  <a:moveTo>
                    <a:pt x="0" y="0"/>
                  </a:moveTo>
                  <a:lnTo>
                    <a:pt x="0" y="123367"/>
                  </a:lnTo>
                </a:path>
              </a:pathLst>
            </a:custGeom>
            <a:ln w="54864">
              <a:solidFill>
                <a:srgbClr val="F479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 txBox="1"/>
            <p:nvPr/>
          </p:nvSpPr>
          <p:spPr>
            <a:xfrm>
              <a:off x="4001261" y="5230635"/>
              <a:ext cx="559435" cy="2876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800" spc="-5" dirty="0">
                  <a:latin typeface="Arial"/>
                  <a:cs typeface="Arial"/>
                </a:rPr>
                <a:t>L</a:t>
              </a:r>
              <a:r>
                <a:rPr sz="800" dirty="0">
                  <a:latin typeface="Arial"/>
                  <a:cs typeface="Arial"/>
                </a:rPr>
                <a:t>DP</a:t>
              </a:r>
              <a:endParaRPr sz="800">
                <a:latin typeface="Arial"/>
                <a:cs typeface="Arial"/>
              </a:endParaRPr>
            </a:p>
            <a:p>
              <a:pPr marL="142240">
                <a:lnSpc>
                  <a:spcPct val="100000"/>
                </a:lnSpc>
                <a:spcBef>
                  <a:spcPts val="300"/>
                </a:spcBef>
              </a:pPr>
              <a:r>
                <a:rPr sz="800" spc="-5" dirty="0">
                  <a:latin typeface="Arial"/>
                  <a:cs typeface="Arial"/>
                </a:rPr>
                <a:t>60</a:t>
              </a:r>
              <a:r>
                <a:rPr sz="800" dirty="0">
                  <a:latin typeface="Arial"/>
                  <a:cs typeface="Arial"/>
                </a:rPr>
                <a:t>0</a:t>
              </a:r>
              <a:r>
                <a:rPr sz="800" spc="10" dirty="0">
                  <a:latin typeface="Arial"/>
                  <a:cs typeface="Arial"/>
                </a:rPr>
                <a:t> </a:t>
              </a:r>
              <a:r>
                <a:rPr sz="800" dirty="0">
                  <a:latin typeface="Arial"/>
                  <a:cs typeface="Arial"/>
                </a:rPr>
                <a:t>TPD</a:t>
              </a:r>
              <a:endParaRPr sz="80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650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5066"/>
            <a:ext cx="6705600" cy="342634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Green Initiatives – Decarbonization of the steelmaking process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26AC-FB73-4E5B-BF2A-A52FB2B4EF9F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416" t="17036" r="39584" b="9630"/>
          <a:stretch/>
        </p:blipFill>
        <p:spPr>
          <a:xfrm>
            <a:off x="914400" y="974272"/>
            <a:ext cx="3276600" cy="3861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500" t="37407" r="52084" b="20371"/>
          <a:stretch/>
        </p:blipFill>
        <p:spPr>
          <a:xfrm rot="19607791">
            <a:off x="2732721" y="2924441"/>
            <a:ext cx="2916558" cy="1713854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8333" t="18889" r="24999" b="5555"/>
          <a:stretch/>
        </p:blipFill>
        <p:spPr>
          <a:xfrm rot="902512">
            <a:off x="4490856" y="1386075"/>
            <a:ext cx="3740579" cy="340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2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6B39324-7D0D-364B-6D5E-C158D47C811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6B39324-7D0D-364B-6D5E-C158D47C81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44525"/>
            <a:ext cx="8680827" cy="830997"/>
          </a:xfrm>
        </p:spPr>
        <p:txBody>
          <a:bodyPr vert="horz"/>
          <a:lstStyle/>
          <a:p>
            <a:pPr>
              <a:spcBef>
                <a:spcPts val="120"/>
              </a:spcBef>
              <a:spcAft>
                <a:spcPts val="120"/>
              </a:spcAft>
              <a:buClr>
                <a:srgbClr val="C00000"/>
              </a:buClr>
            </a:pPr>
            <a:r>
              <a:rPr lang="en-US" sz="1800" b="0" kern="1200" dirty="0">
                <a:latin typeface="Arial" panose="020B0604020202020204" pitchFamily="34" charset="0"/>
                <a:cs typeface="Arial" panose="020B0604020202020204" pitchFamily="34" charset="0"/>
              </a:rPr>
              <a:t>Hydrogen Economy – JSIS plan is to collaborate with the Government of Oman and create a Renewable power-driven Hydrogen Eco-System in Duqm – initiatives to lead FDI investments from the various participants in the Hydrogen Economy Value chain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3455521"/>
            <a:ext cx="26590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Partnership </a:t>
            </a:r>
            <a:r>
              <a:rPr kumimoji="0" lang="en-I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with Hydrogen Rise and learning at Sohar</a:t>
            </a:r>
            <a:r>
              <a:rPr kumimoji="0" lang="en-IN" sz="1200" b="0" i="0" u="none" strike="noStrike" kern="1200" cap="none" spc="0" normalizeH="0" noProof="0" dirty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to</a:t>
            </a:r>
            <a:r>
              <a:rPr kumimoji="0" lang="en-I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be extended to create Hydrogen Production and consumption eco-system in Duqm SEZ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To be the leader in Hydrogen production for steel, storage and transportation to meet the allied industries requirements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/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</a:b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5B02C9-A229-9A58-0D6E-2BEAE7734C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036" y="985548"/>
            <a:ext cx="6979780" cy="2119118"/>
          </a:xfrm>
          <a:prstGeom prst="rect">
            <a:avLst/>
          </a:prstGeom>
        </p:spPr>
      </p:pic>
      <p:pic>
        <p:nvPicPr>
          <p:cNvPr id="9" name="Picture 8" descr="Multicultural girls hugging">
            <a:extLst>
              <a:ext uri="{FF2B5EF4-FFF2-40B4-BE49-F238E27FC236}">
                <a16:creationId xmlns:a16="http://schemas.microsoft.com/office/drawing/2014/main" id="{BA218F52-7253-BE9D-26E2-1E6D493B91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57" y="3455521"/>
            <a:ext cx="3025939" cy="201930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C86215D2-8D94-067E-BB61-09FF673DDBE8}"/>
              </a:ext>
            </a:extLst>
          </p:cNvPr>
          <p:cNvSpPr txBox="1"/>
          <p:nvPr/>
        </p:nvSpPr>
        <p:spPr>
          <a:xfrm>
            <a:off x="6061990" y="3495675"/>
            <a:ext cx="29236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Facilitate the development of Hydrogen Economy Eco-system - suppliers (Linde / Hydrogen Rise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etc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), Electrolyser manufacturers (John Cockerill), Storage, Transportation Equipment manufacturers and the potential green Hydrogen customers (Auto / Industries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etc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)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364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5066"/>
            <a:ext cx="7543800" cy="342634"/>
          </a:xfrm>
        </p:spPr>
        <p:txBody>
          <a:bodyPr/>
          <a:lstStyle/>
          <a:p>
            <a:r>
              <a:rPr lang="en-US" dirty="0" smtClean="0"/>
              <a:t>Oman – Sustainability driven growth prospects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26AC-FB73-4E5B-BF2A-A52FB2B4EF9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952500"/>
            <a:ext cx="8077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Oman is blessed with all the natural ingredients – Solar radiation, wind and vast lands required for green energy generation.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Oman has strong potential to be a leading producer and exporter of green hydrogen.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Green energy &amp; green hydrogen can become new growth engine for Oman’s economy. It will diversify Oman’s GDP to non-oil sector and will provide for innumerable employment opportunities to Omani youth.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energy transition to green energy will free up valuable Natural Gas for other more value –generating industries and boost the nation’s GDP.</a:t>
            </a:r>
          </a:p>
          <a:p>
            <a:endParaRPr lang="en-US" dirty="0" smtClean="0"/>
          </a:p>
          <a:p>
            <a:r>
              <a:rPr lang="en-US" dirty="0" smtClean="0"/>
              <a:t>Following are the key policy interventions required for greater private participation and quicker  green energy transition: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Free green energy transmission over electrical grid</a:t>
            </a:r>
          </a:p>
          <a:p>
            <a:pPr marL="342900" indent="-342900">
              <a:buAutoNum type="arabicPeriod"/>
            </a:pPr>
            <a:r>
              <a:rPr lang="en-US" dirty="0" smtClean="0"/>
              <a:t>Net metering terms for energy charges</a:t>
            </a:r>
          </a:p>
          <a:p>
            <a:pPr marL="342900" indent="-342900">
              <a:buAutoNum type="arabicPeriod"/>
            </a:pPr>
            <a:r>
              <a:rPr lang="en-US" dirty="0" smtClean="0"/>
              <a:t>Custom duty exemption for green energy and produced in the free zones</a:t>
            </a:r>
          </a:p>
          <a:p>
            <a:pPr marL="342900" indent="-342900">
              <a:buAutoNum type="arabicPeriod"/>
            </a:pPr>
            <a:r>
              <a:rPr lang="en-US" dirty="0" smtClean="0"/>
              <a:t>Green Energy premium and Renewable Energy Credits </a:t>
            </a:r>
          </a:p>
          <a:p>
            <a:pPr marL="342900" indent="-342900">
              <a:buAutoNum type="arabicPeriod"/>
            </a:pPr>
            <a:r>
              <a:rPr lang="en-US" dirty="0" smtClean="0"/>
              <a:t>CCS and CCUS – all the free zones must be connected CCS infrastructure to provide decarbonizing opportunity to the tenants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6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716" y="32384"/>
            <a:ext cx="86169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A80000"/>
                </a:solidFill>
                <a:latin typeface="Arial"/>
                <a:cs typeface="Arial"/>
              </a:rPr>
              <a:t>CONFIDENTIAL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52600" y="1638300"/>
            <a:ext cx="5638800" cy="2133600"/>
            <a:chOff x="1752600" y="1638300"/>
            <a:chExt cx="5638800" cy="2133600"/>
          </a:xfrm>
        </p:grpSpPr>
        <p:sp>
          <p:nvSpPr>
            <p:cNvPr id="4" name="object 4"/>
            <p:cNvSpPr/>
            <p:nvPr/>
          </p:nvSpPr>
          <p:spPr>
            <a:xfrm>
              <a:off x="2484119" y="1863852"/>
              <a:ext cx="4175759" cy="16824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52600" y="1638300"/>
              <a:ext cx="5638800" cy="2133600"/>
            </a:xfrm>
            <a:custGeom>
              <a:avLst/>
              <a:gdLst/>
              <a:ahLst/>
              <a:cxnLst/>
              <a:rect l="l" t="t" r="r" b="b"/>
              <a:pathLst>
                <a:path w="5638800" h="2133600">
                  <a:moveTo>
                    <a:pt x="5638800" y="0"/>
                  </a:moveTo>
                  <a:lnTo>
                    <a:pt x="0" y="0"/>
                  </a:lnTo>
                  <a:lnTo>
                    <a:pt x="0" y="2133600"/>
                  </a:lnTo>
                  <a:lnTo>
                    <a:pt x="5638800" y="2133600"/>
                  </a:lnTo>
                  <a:lnTo>
                    <a:pt x="5638800" y="0"/>
                  </a:lnTo>
                  <a:close/>
                </a:path>
              </a:pathLst>
            </a:custGeom>
            <a:solidFill>
              <a:srgbClr val="FFFFFF">
                <a:alpha val="9607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0" y="0"/>
            <a:ext cx="91440" cy="5715000"/>
          </a:xfrm>
          <a:custGeom>
            <a:avLst/>
            <a:gdLst/>
            <a:ahLst/>
            <a:cxnLst/>
            <a:rect l="l" t="t" r="r" b="b"/>
            <a:pathLst>
              <a:path w="91440" h="5715000">
                <a:moveTo>
                  <a:pt x="91440" y="0"/>
                </a:moveTo>
                <a:lnTo>
                  <a:pt x="0" y="0"/>
                </a:lnTo>
                <a:lnTo>
                  <a:pt x="0" y="5715000"/>
                </a:lnTo>
                <a:lnTo>
                  <a:pt x="91440" y="5715000"/>
                </a:lnTo>
                <a:lnTo>
                  <a:pt x="91440" y="0"/>
                </a:lnTo>
                <a:close/>
              </a:path>
            </a:pathLst>
          </a:custGeom>
          <a:solidFill>
            <a:srgbClr val="F5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29482" y="2436622"/>
            <a:ext cx="3430396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316928"/>
                </a:solidFill>
              </a:rPr>
              <a:t>Thank</a:t>
            </a:r>
            <a:r>
              <a:rPr sz="4800" spc="-90" dirty="0">
                <a:solidFill>
                  <a:srgbClr val="316928"/>
                </a:solidFill>
              </a:rPr>
              <a:t> </a:t>
            </a:r>
            <a:r>
              <a:rPr sz="4800" dirty="0">
                <a:solidFill>
                  <a:srgbClr val="316928"/>
                </a:solidFill>
              </a:rPr>
              <a:t>You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195796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9208F1CD-5EE3-DE60-5B3E-13E53DA423C1}"/>
              </a:ext>
            </a:extLst>
          </p:cNvPr>
          <p:cNvSpPr/>
          <p:nvPr/>
        </p:nvSpPr>
        <p:spPr>
          <a:xfrm>
            <a:off x="0" y="1866900"/>
            <a:ext cx="9144000" cy="1115060"/>
          </a:xfrm>
          <a:custGeom>
            <a:avLst/>
            <a:gdLst/>
            <a:ahLst/>
            <a:cxnLst/>
            <a:rect l="l" t="t" r="r" b="b"/>
            <a:pathLst>
              <a:path w="9144000" h="1115060">
                <a:moveTo>
                  <a:pt x="1" y="1114830"/>
                </a:moveTo>
                <a:lnTo>
                  <a:pt x="1" y="1"/>
                </a:lnTo>
                <a:lnTo>
                  <a:pt x="9144001" y="1"/>
                </a:lnTo>
                <a:lnTo>
                  <a:pt x="9144001" y="1114830"/>
                </a:lnTo>
                <a:lnTo>
                  <a:pt x="1" y="1114830"/>
                </a:lnTo>
              </a:path>
            </a:pathLst>
          </a:custGeom>
          <a:solidFill>
            <a:srgbClr val="4FA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7C3704B7-D07F-2884-2565-441951588866}"/>
              </a:ext>
            </a:extLst>
          </p:cNvPr>
          <p:cNvSpPr txBox="1"/>
          <p:nvPr/>
        </p:nvSpPr>
        <p:spPr>
          <a:xfrm>
            <a:off x="444498" y="1997796"/>
            <a:ext cx="7679055" cy="342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800"/>
              </a:lnSpc>
            </a:pPr>
            <a:r>
              <a:rPr lang="en-US" sz="2400" b="1" spc="-5" dirty="0">
                <a:solidFill>
                  <a:srgbClr val="FFFFFF"/>
                </a:solidFill>
                <a:latin typeface="Tahoma"/>
                <a:cs typeface="Tahoma"/>
              </a:rPr>
              <a:t>Annexure </a:t>
            </a:r>
            <a:endParaRPr sz="24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39233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080"/>
            <a:ext cx="4876800" cy="342634"/>
          </a:xfrm>
        </p:spPr>
        <p:txBody>
          <a:bodyPr/>
          <a:lstStyle/>
          <a:p>
            <a:r>
              <a:rPr lang="en-US" b="1" dirty="0" smtClean="0"/>
              <a:t>Oman Vision 2040 – Aligned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26AC-FB73-4E5B-BF2A-A52FB2B4EF9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02FD0C-1B8C-E35A-5053-F8BDF8A954AE}"/>
              </a:ext>
            </a:extLst>
          </p:cNvPr>
          <p:cNvSpPr txBox="1"/>
          <p:nvPr/>
        </p:nvSpPr>
        <p:spPr>
          <a:xfrm>
            <a:off x="290005" y="5422984"/>
            <a:ext cx="40062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First Abu Dhabi Bank / IMF/ IIF; Oman Vision 2040 documents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681AFD-2F70-2F90-BA0A-F7C48BE4A22B}"/>
              </a:ext>
            </a:extLst>
          </p:cNvPr>
          <p:cNvSpPr txBox="1"/>
          <p:nvPr/>
        </p:nvSpPr>
        <p:spPr>
          <a:xfrm>
            <a:off x="319941" y="839928"/>
            <a:ext cx="8915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Oman’s “Vision 2040” for the future, a favourable environment is developed to attract investments in the Non-Oil sectors by the principle of optimal and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balanced use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land and natural resources and the protection of the environment to bring socio-economic prosperity 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B7D60340-5DD4-9202-B2F9-184F7963EC88}"/>
              </a:ext>
            </a:extLst>
          </p:cNvPr>
          <p:cNvSpPr txBox="1"/>
          <p:nvPr/>
        </p:nvSpPr>
        <p:spPr>
          <a:xfrm>
            <a:off x="713014" y="2198872"/>
            <a:ext cx="6906986" cy="24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2040 vision aims to ensure Oman is among the ranks of the world’s most developed nations assuring sustained prosperity and security for all.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Vision 2040 sets out the  transition of Oman from an oil-based economy to Non-Oil based economy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JSIS aims to invest USD 4bn+ in new plants to partner Oman’s growth story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749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416" y="55912"/>
            <a:ext cx="836294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4"/>
              </a:lnSpc>
            </a:pPr>
            <a:r>
              <a:rPr sz="900" dirty="0">
                <a:solidFill>
                  <a:srgbClr val="A80000"/>
                </a:solidFill>
                <a:latin typeface="Arial"/>
                <a:cs typeface="Arial"/>
              </a:rPr>
              <a:t>C</a:t>
            </a:r>
            <a:r>
              <a:rPr sz="900" spc="-10" dirty="0">
                <a:solidFill>
                  <a:srgbClr val="A80000"/>
                </a:solidFill>
                <a:latin typeface="Arial"/>
                <a:cs typeface="Arial"/>
              </a:rPr>
              <a:t>O</a:t>
            </a:r>
            <a:r>
              <a:rPr sz="900" dirty="0">
                <a:solidFill>
                  <a:srgbClr val="A80000"/>
                </a:solidFill>
                <a:latin typeface="Arial"/>
                <a:cs typeface="Arial"/>
              </a:rPr>
              <a:t>NFIDEN</a:t>
            </a:r>
            <a:r>
              <a:rPr sz="900" spc="-15" dirty="0">
                <a:solidFill>
                  <a:srgbClr val="A80000"/>
                </a:solidFill>
                <a:latin typeface="Arial"/>
                <a:cs typeface="Arial"/>
              </a:rPr>
              <a:t>T</a:t>
            </a:r>
            <a:r>
              <a:rPr sz="900" dirty="0">
                <a:solidFill>
                  <a:srgbClr val="A80000"/>
                </a:solidFill>
                <a:latin typeface="Arial"/>
                <a:cs typeface="Arial"/>
              </a:rPr>
              <a:t>IAL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05840" cy="325120"/>
          </a:xfrm>
          <a:custGeom>
            <a:avLst/>
            <a:gdLst/>
            <a:ahLst/>
            <a:cxnLst/>
            <a:rect l="l" t="t" r="r" b="b"/>
            <a:pathLst>
              <a:path w="1005840" h="325120">
                <a:moveTo>
                  <a:pt x="1005840" y="0"/>
                </a:moveTo>
                <a:lnTo>
                  <a:pt x="0" y="0"/>
                </a:lnTo>
                <a:lnTo>
                  <a:pt x="0" y="324612"/>
                </a:lnTo>
                <a:lnTo>
                  <a:pt x="1005840" y="324612"/>
                </a:lnTo>
                <a:lnTo>
                  <a:pt x="10058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1331" y="902208"/>
            <a:ext cx="777240" cy="1187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68040" y="3857244"/>
            <a:ext cx="1014984" cy="957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13204" y="3808476"/>
            <a:ext cx="1002792" cy="1054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5695" y="3805428"/>
            <a:ext cx="1048512" cy="10591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01840" y="1030224"/>
            <a:ext cx="1083563" cy="8747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72639" y="845819"/>
            <a:ext cx="1121664" cy="11887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02152" y="940308"/>
            <a:ext cx="1082039" cy="9951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2241" y="2122170"/>
            <a:ext cx="1457325" cy="182880"/>
          </a:xfrm>
          <a:prstGeom prst="rect">
            <a:avLst/>
          </a:prstGeom>
          <a:solidFill>
            <a:srgbClr val="DBEFD6"/>
          </a:solidFill>
          <a:ln w="25908">
            <a:solidFill>
              <a:srgbClr val="50A941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163195">
              <a:lnSpc>
                <a:spcPct val="100000"/>
              </a:lnSpc>
              <a:spcBef>
                <a:spcPts val="110"/>
              </a:spcBef>
            </a:pPr>
            <a:r>
              <a:rPr sz="900" b="1" spc="-15" dirty="0">
                <a:latin typeface="Carlito"/>
                <a:cs typeface="Carlito"/>
              </a:rPr>
              <a:t>Kingdom </a:t>
            </a:r>
            <a:r>
              <a:rPr sz="900" b="1" spc="-10" dirty="0">
                <a:latin typeface="Carlito"/>
                <a:cs typeface="Carlito"/>
              </a:rPr>
              <a:t>of </a:t>
            </a:r>
            <a:r>
              <a:rPr sz="900" b="1" spc="-15" dirty="0">
                <a:latin typeface="Carlito"/>
                <a:cs typeface="Carlito"/>
              </a:rPr>
              <a:t>Saudi</a:t>
            </a:r>
            <a:r>
              <a:rPr sz="900" b="1" spc="-100" dirty="0">
                <a:latin typeface="Carlito"/>
                <a:cs typeface="Carlito"/>
              </a:rPr>
              <a:t> </a:t>
            </a:r>
            <a:r>
              <a:rPr sz="900" b="1" spc="-15" dirty="0">
                <a:latin typeface="Carlito"/>
                <a:cs typeface="Carlito"/>
              </a:rPr>
              <a:t>Arabia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42210" y="2122170"/>
            <a:ext cx="434340" cy="182880"/>
          </a:xfrm>
          <a:prstGeom prst="rect">
            <a:avLst/>
          </a:prstGeom>
          <a:solidFill>
            <a:srgbClr val="DBEFD6"/>
          </a:solidFill>
          <a:ln w="25908">
            <a:solidFill>
              <a:srgbClr val="50A941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110"/>
              </a:spcBef>
            </a:pPr>
            <a:r>
              <a:rPr sz="900" b="1" spc="-15" dirty="0">
                <a:latin typeface="Carlito"/>
                <a:cs typeface="Carlito"/>
              </a:rPr>
              <a:t>Kuwait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57421" y="2122170"/>
            <a:ext cx="548640" cy="182880"/>
          </a:xfrm>
          <a:prstGeom prst="rect">
            <a:avLst/>
          </a:prstGeom>
          <a:solidFill>
            <a:srgbClr val="DBEFD6"/>
          </a:solidFill>
          <a:ln w="25907">
            <a:solidFill>
              <a:srgbClr val="50A941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69215">
              <a:lnSpc>
                <a:spcPct val="100000"/>
              </a:lnSpc>
              <a:spcBef>
                <a:spcPts val="110"/>
              </a:spcBef>
            </a:pPr>
            <a:r>
              <a:rPr sz="900" b="1" spc="-15" dirty="0">
                <a:latin typeface="Carlito"/>
                <a:cs typeface="Carlito"/>
              </a:rPr>
              <a:t>Australia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92446" y="2122170"/>
            <a:ext cx="1649095" cy="182880"/>
          </a:xfrm>
          <a:prstGeom prst="rect">
            <a:avLst/>
          </a:prstGeom>
          <a:solidFill>
            <a:srgbClr val="DBEFD6"/>
          </a:solidFill>
          <a:ln w="25907">
            <a:solidFill>
              <a:srgbClr val="50A941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196850">
              <a:lnSpc>
                <a:spcPct val="100000"/>
              </a:lnSpc>
              <a:spcBef>
                <a:spcPts val="110"/>
              </a:spcBef>
            </a:pPr>
            <a:r>
              <a:rPr sz="900" b="1" spc="-15" dirty="0">
                <a:latin typeface="Carlito"/>
                <a:cs typeface="Carlito"/>
              </a:rPr>
              <a:t>CARES- Product</a:t>
            </a:r>
            <a:r>
              <a:rPr sz="900" b="1" spc="-95" dirty="0">
                <a:latin typeface="Carlito"/>
                <a:cs typeface="Carlito"/>
              </a:rPr>
              <a:t> </a:t>
            </a:r>
            <a:r>
              <a:rPr sz="900" b="1" spc="-15" dirty="0">
                <a:latin typeface="Carlito"/>
                <a:cs typeface="Carlito"/>
              </a:rPr>
              <a:t>Conformity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95209" y="2122170"/>
            <a:ext cx="490855" cy="182880"/>
          </a:xfrm>
          <a:prstGeom prst="rect">
            <a:avLst/>
          </a:prstGeom>
          <a:solidFill>
            <a:srgbClr val="DBEFD6"/>
          </a:solidFill>
          <a:ln w="25907">
            <a:solidFill>
              <a:srgbClr val="50A941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110"/>
              </a:spcBef>
            </a:pPr>
            <a:r>
              <a:rPr sz="900" b="1" spc="-15" dirty="0">
                <a:latin typeface="Carlito"/>
                <a:cs typeface="Carlito"/>
              </a:rPr>
              <a:t>IS-</a:t>
            </a:r>
            <a:r>
              <a:rPr sz="900" b="1" spc="-75" dirty="0">
                <a:latin typeface="Carlito"/>
                <a:cs typeface="Carlito"/>
              </a:rPr>
              <a:t> </a:t>
            </a:r>
            <a:r>
              <a:rPr sz="900" b="1" spc="-15" dirty="0">
                <a:latin typeface="Carlito"/>
                <a:cs typeface="Carlito"/>
              </a:rPr>
              <a:t>2830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7605" y="4944617"/>
            <a:ext cx="967740" cy="151130"/>
          </a:xfrm>
          <a:prstGeom prst="rect">
            <a:avLst/>
          </a:prstGeom>
          <a:solidFill>
            <a:srgbClr val="DBEFD6"/>
          </a:solidFill>
          <a:ln w="25907">
            <a:solidFill>
              <a:srgbClr val="50A94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6205">
              <a:lnSpc>
                <a:spcPct val="100000"/>
              </a:lnSpc>
            </a:pPr>
            <a:r>
              <a:rPr sz="900" b="1" spc="-15" dirty="0">
                <a:latin typeface="Carlito"/>
                <a:cs typeface="Carlito"/>
              </a:rPr>
              <a:t>ISO 14001:</a:t>
            </a:r>
            <a:r>
              <a:rPr sz="900" b="1" spc="-135" dirty="0">
                <a:latin typeface="Carlito"/>
                <a:cs typeface="Carlito"/>
              </a:rPr>
              <a:t> </a:t>
            </a:r>
            <a:r>
              <a:rPr sz="900" b="1" spc="-15" dirty="0">
                <a:latin typeface="Carlito"/>
                <a:cs typeface="Carlito"/>
              </a:rPr>
              <a:t>2015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93185" y="4944617"/>
            <a:ext cx="967740" cy="182880"/>
          </a:xfrm>
          <a:prstGeom prst="rect">
            <a:avLst/>
          </a:prstGeom>
          <a:solidFill>
            <a:srgbClr val="DBEFD6"/>
          </a:solidFill>
          <a:ln w="25907">
            <a:solidFill>
              <a:srgbClr val="50A941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120"/>
              </a:spcBef>
            </a:pPr>
            <a:r>
              <a:rPr sz="900" b="1" spc="-15" dirty="0">
                <a:latin typeface="Carlito"/>
                <a:cs typeface="Carlito"/>
              </a:rPr>
              <a:t>ISO 45001:</a:t>
            </a:r>
            <a:r>
              <a:rPr sz="900" b="1" spc="-135" dirty="0">
                <a:latin typeface="Carlito"/>
                <a:cs typeface="Carlito"/>
              </a:rPr>
              <a:t> </a:t>
            </a:r>
            <a:r>
              <a:rPr sz="900" b="1" spc="-15" dirty="0">
                <a:latin typeface="Carlito"/>
                <a:cs typeface="Carlito"/>
              </a:rPr>
              <a:t>2018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67305" y="4944617"/>
            <a:ext cx="896619" cy="182880"/>
          </a:xfrm>
          <a:prstGeom prst="rect">
            <a:avLst/>
          </a:prstGeom>
          <a:solidFill>
            <a:srgbClr val="DBEFD6"/>
          </a:solidFill>
          <a:ln w="25908">
            <a:solidFill>
              <a:srgbClr val="50A941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120"/>
              </a:spcBef>
            </a:pPr>
            <a:r>
              <a:rPr sz="900" b="1" spc="-15" dirty="0">
                <a:latin typeface="Carlito"/>
                <a:cs typeface="Carlito"/>
              </a:rPr>
              <a:t>ISO 9001:</a:t>
            </a:r>
            <a:r>
              <a:rPr sz="900" b="1" spc="-130" dirty="0">
                <a:latin typeface="Carlito"/>
                <a:cs typeface="Carlito"/>
              </a:rPr>
              <a:t> </a:t>
            </a:r>
            <a:r>
              <a:rPr sz="900" b="1" spc="-15" dirty="0">
                <a:latin typeface="Carlito"/>
                <a:cs typeface="Carlito"/>
              </a:rPr>
              <a:t>2015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14921" y="4944617"/>
            <a:ext cx="1649095" cy="182880"/>
          </a:xfrm>
          <a:prstGeom prst="rect">
            <a:avLst/>
          </a:prstGeom>
          <a:solidFill>
            <a:srgbClr val="DBEFD6"/>
          </a:solidFill>
          <a:ln w="25907">
            <a:solidFill>
              <a:srgbClr val="50A941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196850">
              <a:lnSpc>
                <a:spcPct val="100000"/>
              </a:lnSpc>
              <a:spcBef>
                <a:spcPts val="120"/>
              </a:spcBef>
            </a:pPr>
            <a:r>
              <a:rPr sz="900" b="1" spc="-15" dirty="0">
                <a:latin typeface="Carlito"/>
                <a:cs typeface="Carlito"/>
              </a:rPr>
              <a:t>CARES- Product</a:t>
            </a:r>
            <a:r>
              <a:rPr sz="900" b="1" spc="-95" dirty="0">
                <a:latin typeface="Carlito"/>
                <a:cs typeface="Carlito"/>
              </a:rPr>
              <a:t> </a:t>
            </a:r>
            <a:r>
              <a:rPr sz="900" b="1" spc="-15" dirty="0">
                <a:latin typeface="Carlito"/>
                <a:cs typeface="Carlito"/>
              </a:rPr>
              <a:t>Conformity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456691" y="203403"/>
            <a:ext cx="182930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495C66"/>
                </a:solidFill>
              </a:rPr>
              <a:t>Certifications</a:t>
            </a:r>
          </a:p>
        </p:txBody>
      </p:sp>
      <p:sp>
        <p:nvSpPr>
          <p:cNvPr id="22" name="object 22"/>
          <p:cNvSpPr/>
          <p:nvPr/>
        </p:nvSpPr>
        <p:spPr>
          <a:xfrm>
            <a:off x="6353555" y="3832859"/>
            <a:ext cx="2097024" cy="10195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37403" y="1013460"/>
            <a:ext cx="1354836" cy="8900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4340" y="2602992"/>
            <a:ext cx="1411223" cy="6781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80859" y="2703576"/>
            <a:ext cx="1592579" cy="4770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93241" y="3449573"/>
            <a:ext cx="695325" cy="182880"/>
          </a:xfrm>
          <a:prstGeom prst="rect">
            <a:avLst/>
          </a:prstGeom>
          <a:solidFill>
            <a:srgbClr val="DBEFD6"/>
          </a:solidFill>
          <a:ln w="25907">
            <a:solidFill>
              <a:srgbClr val="50A941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20"/>
              </a:spcBef>
            </a:pPr>
            <a:r>
              <a:rPr sz="900" b="1" spc="-10" dirty="0">
                <a:latin typeface="Carlito"/>
                <a:cs typeface="Carlito"/>
              </a:rPr>
              <a:t>DCL </a:t>
            </a:r>
            <a:r>
              <a:rPr sz="900" b="1" dirty="0">
                <a:latin typeface="Carlito"/>
                <a:cs typeface="Carlito"/>
              </a:rPr>
              <a:t>-</a:t>
            </a:r>
            <a:r>
              <a:rPr sz="900" b="1" spc="-130" dirty="0">
                <a:latin typeface="Carlito"/>
                <a:cs typeface="Carlito"/>
              </a:rPr>
              <a:t> </a:t>
            </a:r>
            <a:r>
              <a:rPr sz="900" b="1" spc="-15" dirty="0">
                <a:latin typeface="Carlito"/>
                <a:cs typeface="Carlito"/>
              </a:rPr>
              <a:t>Dubai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355585" y="3449573"/>
            <a:ext cx="655320" cy="182880"/>
          </a:xfrm>
          <a:prstGeom prst="rect">
            <a:avLst/>
          </a:prstGeom>
          <a:solidFill>
            <a:srgbClr val="DBEFD6"/>
          </a:solidFill>
          <a:ln w="25907">
            <a:solidFill>
              <a:srgbClr val="50A941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125"/>
              </a:spcBef>
            </a:pPr>
            <a:r>
              <a:rPr sz="900" b="1" spc="-15" dirty="0">
                <a:latin typeface="Carlito"/>
                <a:cs typeface="Carlito"/>
              </a:rPr>
              <a:t>Hong</a:t>
            </a:r>
            <a:r>
              <a:rPr sz="900" b="1" spc="-65" dirty="0">
                <a:latin typeface="Carlito"/>
                <a:cs typeface="Carlito"/>
              </a:rPr>
              <a:t> </a:t>
            </a:r>
            <a:r>
              <a:rPr sz="900" b="1" spc="-15" dirty="0">
                <a:latin typeface="Carlito"/>
                <a:cs typeface="Carlito"/>
              </a:rPr>
              <a:t>Kong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15945" y="3449573"/>
            <a:ext cx="1417320" cy="182880"/>
          </a:xfrm>
          <a:prstGeom prst="rect">
            <a:avLst/>
          </a:prstGeom>
          <a:solidFill>
            <a:srgbClr val="DBEFD6"/>
          </a:solidFill>
          <a:ln w="25907">
            <a:solidFill>
              <a:srgbClr val="50A941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163195">
              <a:lnSpc>
                <a:spcPct val="100000"/>
              </a:lnSpc>
              <a:spcBef>
                <a:spcPts val="120"/>
              </a:spcBef>
            </a:pPr>
            <a:r>
              <a:rPr sz="900" b="1" spc="-10" dirty="0">
                <a:latin typeface="Carlito"/>
                <a:cs typeface="Carlito"/>
              </a:rPr>
              <a:t>UK </a:t>
            </a:r>
            <a:r>
              <a:rPr sz="900" b="1" spc="-15" dirty="0">
                <a:latin typeface="Carlito"/>
                <a:cs typeface="Carlito"/>
              </a:rPr>
              <a:t>CARES</a:t>
            </a:r>
            <a:r>
              <a:rPr sz="900" b="1" spc="-100" dirty="0">
                <a:latin typeface="Carlito"/>
                <a:cs typeface="Carlito"/>
              </a:rPr>
              <a:t> </a:t>
            </a:r>
            <a:r>
              <a:rPr sz="900" b="1" spc="-20" dirty="0">
                <a:latin typeface="Carlito"/>
                <a:cs typeface="Carlito"/>
              </a:rPr>
              <a:t>Sustainability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691634" y="3449573"/>
            <a:ext cx="1903730" cy="182880"/>
          </a:xfrm>
          <a:prstGeom prst="rect">
            <a:avLst/>
          </a:prstGeom>
          <a:solidFill>
            <a:srgbClr val="DBEFD6"/>
          </a:solidFill>
          <a:ln w="25907">
            <a:solidFill>
              <a:srgbClr val="50A941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213995">
              <a:lnSpc>
                <a:spcPct val="100000"/>
              </a:lnSpc>
              <a:spcBef>
                <a:spcPts val="120"/>
              </a:spcBef>
            </a:pPr>
            <a:r>
              <a:rPr sz="900" b="1" spc="-10" dirty="0">
                <a:latin typeface="Carlito"/>
                <a:cs typeface="Carlito"/>
              </a:rPr>
              <a:t>UK </a:t>
            </a:r>
            <a:r>
              <a:rPr sz="900" b="1" spc="-15" dirty="0">
                <a:latin typeface="Carlito"/>
                <a:cs typeface="Carlito"/>
              </a:rPr>
              <a:t>CARES- Responsible</a:t>
            </a:r>
            <a:r>
              <a:rPr sz="900" b="1" spc="-140" dirty="0">
                <a:latin typeface="Carlito"/>
                <a:cs typeface="Carlito"/>
              </a:rPr>
              <a:t> </a:t>
            </a:r>
            <a:r>
              <a:rPr sz="900" b="1" spc="-15" dirty="0">
                <a:latin typeface="Carlito"/>
                <a:cs typeface="Carlito"/>
              </a:rPr>
              <a:t>Sourcing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013959" y="2499360"/>
            <a:ext cx="1357884" cy="8854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639567" y="2496311"/>
            <a:ext cx="1354835" cy="8900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58511" y="3886200"/>
            <a:ext cx="963167" cy="96316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052821" y="4944617"/>
            <a:ext cx="561340" cy="182880"/>
          </a:xfrm>
          <a:prstGeom prst="rect">
            <a:avLst/>
          </a:prstGeom>
          <a:solidFill>
            <a:srgbClr val="DBEFD6"/>
          </a:solidFill>
          <a:ln w="25907">
            <a:solidFill>
              <a:srgbClr val="50A941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120"/>
              </a:spcBef>
            </a:pPr>
            <a:r>
              <a:rPr sz="900" b="1" spc="-15" dirty="0">
                <a:latin typeface="Carlito"/>
                <a:cs typeface="Carlito"/>
              </a:rPr>
              <a:t>Germany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451850" y="5392851"/>
            <a:ext cx="1536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25" dirty="0">
                <a:solidFill>
                  <a:srgbClr val="585858"/>
                </a:solidFill>
                <a:latin typeface="Trebuchet MS"/>
                <a:cs typeface="Trebuchet MS"/>
              </a:rPr>
              <a:t>23</a:t>
            </a:r>
            <a:endParaRPr sz="10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6945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416" y="55912"/>
            <a:ext cx="836294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4"/>
              </a:lnSpc>
            </a:pPr>
            <a:r>
              <a:rPr sz="900" dirty="0">
                <a:solidFill>
                  <a:srgbClr val="A80000"/>
                </a:solidFill>
                <a:latin typeface="Arial"/>
                <a:cs typeface="Arial"/>
              </a:rPr>
              <a:t>C</a:t>
            </a:r>
            <a:r>
              <a:rPr sz="900" spc="-10" dirty="0">
                <a:solidFill>
                  <a:srgbClr val="A80000"/>
                </a:solidFill>
                <a:latin typeface="Arial"/>
                <a:cs typeface="Arial"/>
              </a:rPr>
              <a:t>O</a:t>
            </a:r>
            <a:r>
              <a:rPr sz="900" dirty="0">
                <a:solidFill>
                  <a:srgbClr val="A80000"/>
                </a:solidFill>
                <a:latin typeface="Arial"/>
                <a:cs typeface="Arial"/>
              </a:rPr>
              <a:t>NFIDEN</a:t>
            </a:r>
            <a:r>
              <a:rPr sz="900" spc="-15" dirty="0">
                <a:solidFill>
                  <a:srgbClr val="A80000"/>
                </a:solidFill>
                <a:latin typeface="Arial"/>
                <a:cs typeface="Arial"/>
              </a:rPr>
              <a:t>T</a:t>
            </a:r>
            <a:r>
              <a:rPr sz="900" dirty="0">
                <a:solidFill>
                  <a:srgbClr val="A80000"/>
                </a:solidFill>
                <a:latin typeface="Arial"/>
                <a:cs typeface="Arial"/>
              </a:rPr>
              <a:t>IAL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05840" cy="325120"/>
          </a:xfrm>
          <a:custGeom>
            <a:avLst/>
            <a:gdLst/>
            <a:ahLst/>
            <a:cxnLst/>
            <a:rect l="l" t="t" r="r" b="b"/>
            <a:pathLst>
              <a:path w="1005840" h="325120">
                <a:moveTo>
                  <a:pt x="1005840" y="0"/>
                </a:moveTo>
                <a:lnTo>
                  <a:pt x="0" y="0"/>
                </a:lnTo>
                <a:lnTo>
                  <a:pt x="0" y="324612"/>
                </a:lnTo>
                <a:lnTo>
                  <a:pt x="1005840" y="324612"/>
                </a:lnTo>
                <a:lnTo>
                  <a:pt x="10058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4500" y="202184"/>
            <a:ext cx="267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Capacity</a:t>
            </a:r>
            <a:r>
              <a:rPr spc="-60" dirty="0"/>
              <a:t> </a:t>
            </a:r>
            <a:r>
              <a:rPr spc="-5" dirty="0"/>
              <a:t>Overview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458723" y="949452"/>
            <a:ext cx="8172450" cy="2729230"/>
            <a:chOff x="458723" y="949452"/>
            <a:chExt cx="8172450" cy="2729230"/>
          </a:xfrm>
        </p:grpSpPr>
        <p:sp>
          <p:nvSpPr>
            <p:cNvPr id="7" name="object 7"/>
            <p:cNvSpPr/>
            <p:nvPr/>
          </p:nvSpPr>
          <p:spPr>
            <a:xfrm>
              <a:off x="2158745" y="1503426"/>
              <a:ext cx="6453505" cy="2156460"/>
            </a:xfrm>
            <a:custGeom>
              <a:avLst/>
              <a:gdLst/>
              <a:ahLst/>
              <a:cxnLst/>
              <a:rect l="l" t="t" r="r" b="b"/>
              <a:pathLst>
                <a:path w="6453505" h="2156460">
                  <a:moveTo>
                    <a:pt x="0" y="0"/>
                  </a:moveTo>
                  <a:lnTo>
                    <a:pt x="6453378" y="0"/>
                  </a:lnTo>
                  <a:lnTo>
                    <a:pt x="6453378" y="2156079"/>
                  </a:lnTo>
                  <a:lnTo>
                    <a:pt x="5461" y="2156079"/>
                  </a:lnTo>
                </a:path>
              </a:pathLst>
            </a:custGeom>
            <a:ln w="381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8723" y="949452"/>
              <a:ext cx="1699260" cy="11064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25951" y="949452"/>
              <a:ext cx="1699260" cy="11064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93179" y="949452"/>
              <a:ext cx="1697735" cy="11064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58723" y="2055876"/>
            <a:ext cx="1699260" cy="73787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7465" rIns="0" bIns="0" rtlCol="0">
            <a:spAutoFit/>
          </a:bodyPr>
          <a:lstStyle/>
          <a:p>
            <a:pPr marL="118110" marR="112395" indent="-1905" algn="ctr">
              <a:lnSpc>
                <a:spcPct val="100000"/>
              </a:lnSpc>
              <a:spcBef>
                <a:spcPts val="295"/>
              </a:spcBef>
            </a:pPr>
            <a:r>
              <a:rPr sz="1000" spc="-80" dirty="0">
                <a:latin typeface="Trebuchet MS"/>
                <a:cs typeface="Trebuchet MS"/>
              </a:rPr>
              <a:t>Jetty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draft</a:t>
            </a:r>
            <a:r>
              <a:rPr sz="1000" spc="-12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of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19m,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2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berths,  </a:t>
            </a:r>
            <a:r>
              <a:rPr sz="1000" spc="-45" dirty="0">
                <a:latin typeface="Trebuchet MS"/>
                <a:cs typeface="Trebuchet MS"/>
              </a:rPr>
              <a:t>vessels </a:t>
            </a:r>
            <a:r>
              <a:rPr sz="1000" spc="-50" dirty="0">
                <a:latin typeface="Trebuchet MS"/>
                <a:cs typeface="Trebuchet MS"/>
              </a:rPr>
              <a:t>carrying </a:t>
            </a:r>
            <a:r>
              <a:rPr sz="1000" spc="-35" dirty="0">
                <a:latin typeface="Trebuchet MS"/>
                <a:cs typeface="Trebuchet MS"/>
              </a:rPr>
              <a:t>180,000</a:t>
            </a:r>
            <a:r>
              <a:rPr sz="1000" spc="-215" dirty="0">
                <a:latin typeface="Trebuchet MS"/>
                <a:cs typeface="Trebuchet MS"/>
              </a:rPr>
              <a:t> </a:t>
            </a:r>
            <a:r>
              <a:rPr sz="1000" spc="20" dirty="0">
                <a:latin typeface="Trebuchet MS"/>
                <a:cs typeface="Trebuchet MS"/>
              </a:rPr>
              <a:t>MT  </a:t>
            </a:r>
            <a:r>
              <a:rPr sz="1000" spc="-40" dirty="0">
                <a:latin typeface="Trebuchet MS"/>
                <a:cs typeface="Trebuchet MS"/>
              </a:rPr>
              <a:t>of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60" dirty="0">
                <a:latin typeface="Trebuchet MS"/>
                <a:cs typeface="Trebuchet MS"/>
              </a:rPr>
              <a:t>material,</a:t>
            </a:r>
            <a:r>
              <a:rPr sz="1000" spc="-13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2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Grab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type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Ship  </a:t>
            </a:r>
            <a:r>
              <a:rPr sz="1000" spc="-45" dirty="0">
                <a:latin typeface="Trebuchet MS"/>
                <a:cs typeface="Trebuchet MS"/>
              </a:rPr>
              <a:t>Un-loader </a:t>
            </a:r>
            <a:r>
              <a:rPr sz="1000" spc="-30" dirty="0">
                <a:latin typeface="Trebuchet MS"/>
                <a:cs typeface="Trebuchet MS"/>
              </a:rPr>
              <a:t>&amp;</a:t>
            </a:r>
            <a:r>
              <a:rPr sz="1000" spc="-17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loader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24428" y="2055876"/>
            <a:ext cx="1701164" cy="73787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7465" rIns="0" bIns="0" rtlCol="0">
            <a:spAutoFit/>
          </a:bodyPr>
          <a:lstStyle/>
          <a:p>
            <a:pPr marL="543560" marR="85725" indent="-451484">
              <a:lnSpc>
                <a:spcPct val="100000"/>
              </a:lnSpc>
              <a:spcBef>
                <a:spcPts val="295"/>
              </a:spcBef>
            </a:pPr>
            <a:r>
              <a:rPr sz="1000" spc="-60" dirty="0">
                <a:latin typeface="Trebuchet MS"/>
                <a:cs typeface="Trebuchet MS"/>
              </a:rPr>
              <a:t>Total</a:t>
            </a:r>
            <a:r>
              <a:rPr sz="1000" spc="-13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Raw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Material</a:t>
            </a:r>
            <a:r>
              <a:rPr sz="1000" spc="-15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Storage</a:t>
            </a:r>
            <a:r>
              <a:rPr sz="1000" spc="-12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of  </a:t>
            </a:r>
            <a:r>
              <a:rPr sz="1000" spc="-35" dirty="0">
                <a:latin typeface="Trebuchet MS"/>
                <a:cs typeface="Trebuchet MS"/>
              </a:rPr>
              <a:t>360,000</a:t>
            </a:r>
            <a:r>
              <a:rPr sz="1000" spc="-85" dirty="0">
                <a:latin typeface="Trebuchet MS"/>
                <a:cs typeface="Trebuchet MS"/>
              </a:rPr>
              <a:t> </a:t>
            </a:r>
            <a:r>
              <a:rPr sz="1000" spc="20" dirty="0">
                <a:latin typeface="Trebuchet MS"/>
                <a:cs typeface="Trebuchet MS"/>
              </a:rPr>
              <a:t>MT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90132" y="2055876"/>
            <a:ext cx="1701164" cy="73787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7465" rIns="0" bIns="0" rtlCol="0">
            <a:spAutoFit/>
          </a:bodyPr>
          <a:lstStyle/>
          <a:p>
            <a:pPr marL="85090" marR="76200" indent="-1905" algn="ctr">
              <a:lnSpc>
                <a:spcPct val="100000"/>
              </a:lnSpc>
              <a:spcBef>
                <a:spcPts val="295"/>
              </a:spcBef>
            </a:pPr>
            <a:r>
              <a:rPr sz="1000" spc="-40" dirty="0">
                <a:latin typeface="Trebuchet MS"/>
                <a:cs typeface="Trebuchet MS"/>
              </a:rPr>
              <a:t>DR- </a:t>
            </a:r>
            <a:r>
              <a:rPr sz="1000" spc="-55" dirty="0">
                <a:latin typeface="Trebuchet MS"/>
                <a:cs typeface="Trebuchet MS"/>
              </a:rPr>
              <a:t>1.8 </a:t>
            </a:r>
            <a:r>
              <a:rPr sz="1000" spc="-5" dirty="0">
                <a:latin typeface="Trebuchet MS"/>
                <a:cs typeface="Trebuchet MS"/>
              </a:rPr>
              <a:t>MTPA </a:t>
            </a:r>
            <a:r>
              <a:rPr sz="1000" spc="-35" dirty="0">
                <a:latin typeface="Trebuchet MS"/>
                <a:cs typeface="Trebuchet MS"/>
              </a:rPr>
              <a:t>gas </a:t>
            </a:r>
            <a:r>
              <a:rPr sz="1000" spc="-40" dirty="0">
                <a:latin typeface="Trebuchet MS"/>
                <a:cs typeface="Trebuchet MS"/>
              </a:rPr>
              <a:t>based  </a:t>
            </a:r>
            <a:r>
              <a:rPr sz="1000" spc="-20" dirty="0">
                <a:latin typeface="Trebuchet MS"/>
                <a:cs typeface="Trebuchet MS"/>
              </a:rPr>
              <a:t>Midrex </a:t>
            </a:r>
            <a:r>
              <a:rPr sz="1000" spc="-55" dirty="0">
                <a:latin typeface="Trebuchet MS"/>
                <a:cs typeface="Trebuchet MS"/>
              </a:rPr>
              <a:t>Technology,  </a:t>
            </a:r>
            <a:r>
              <a:rPr sz="1000" spc="-40" dirty="0">
                <a:latin typeface="Trebuchet MS"/>
                <a:cs typeface="Trebuchet MS"/>
              </a:rPr>
              <a:t>commissioned </a:t>
            </a:r>
            <a:r>
              <a:rPr sz="1000" spc="-20" dirty="0">
                <a:latin typeface="Trebuchet MS"/>
                <a:cs typeface="Trebuchet MS"/>
              </a:rPr>
              <a:t>on</a:t>
            </a:r>
            <a:r>
              <a:rPr sz="1000" spc="-20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05.12.2010,  </a:t>
            </a:r>
            <a:r>
              <a:rPr sz="1000" spc="-55" dirty="0">
                <a:latin typeface="Trebuchet MS"/>
                <a:cs typeface="Trebuchet MS"/>
              </a:rPr>
              <a:t>major</a:t>
            </a:r>
            <a:r>
              <a:rPr sz="1000" spc="-12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products-</a:t>
            </a:r>
            <a:r>
              <a:rPr sz="1000" spc="-14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HBI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&amp;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HDRI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8723" y="4210811"/>
            <a:ext cx="1699260" cy="35242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8735" rIns="0" bIns="0" rtlCol="0">
            <a:spAutoFit/>
          </a:bodyPr>
          <a:lstStyle/>
          <a:p>
            <a:pPr marL="630555" marR="144145" indent="-481965">
              <a:lnSpc>
                <a:spcPct val="100000"/>
              </a:lnSpc>
              <a:spcBef>
                <a:spcPts val="305"/>
              </a:spcBef>
            </a:pPr>
            <a:r>
              <a:rPr sz="1000" spc="-45" dirty="0">
                <a:latin typeface="Trebuchet MS"/>
                <a:cs typeface="Trebuchet MS"/>
              </a:rPr>
              <a:t>Rolling</a:t>
            </a:r>
            <a:r>
              <a:rPr sz="1000" spc="-120" dirty="0">
                <a:latin typeface="Trebuchet MS"/>
                <a:cs typeface="Trebuchet MS"/>
              </a:rPr>
              <a:t> </a:t>
            </a:r>
            <a:r>
              <a:rPr sz="1000" spc="-15" dirty="0">
                <a:latin typeface="Trebuchet MS"/>
                <a:cs typeface="Trebuchet MS"/>
              </a:rPr>
              <a:t>Mill</a:t>
            </a:r>
            <a:r>
              <a:rPr sz="1000" spc="-130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-</a:t>
            </a:r>
            <a:r>
              <a:rPr sz="1000" spc="-10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1.4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Million</a:t>
            </a:r>
            <a:r>
              <a:rPr sz="1000" spc="-13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ton  </a:t>
            </a:r>
            <a:r>
              <a:rPr sz="1000" spc="-60" dirty="0">
                <a:latin typeface="Trebuchet MS"/>
                <a:cs typeface="Trebuchet MS"/>
              </a:rPr>
              <a:t>Capacity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24428" y="4210811"/>
            <a:ext cx="4666615" cy="35242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8735" rIns="0" bIns="0" rtlCol="0">
            <a:spAutoFit/>
          </a:bodyPr>
          <a:lstStyle/>
          <a:p>
            <a:pPr marL="595630" marR="160655" indent="-426720">
              <a:lnSpc>
                <a:spcPct val="100000"/>
              </a:lnSpc>
              <a:spcBef>
                <a:spcPts val="305"/>
              </a:spcBef>
            </a:pPr>
            <a:r>
              <a:rPr sz="1000" spc="25" dirty="0">
                <a:latin typeface="Trebuchet MS"/>
                <a:cs typeface="Trebuchet MS"/>
              </a:rPr>
              <a:t>SMS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125" dirty="0">
                <a:latin typeface="Trebuchet MS"/>
                <a:cs typeface="Trebuchet MS"/>
              </a:rPr>
              <a:t>–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2.4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5" dirty="0">
                <a:latin typeface="Trebuchet MS"/>
                <a:cs typeface="Trebuchet MS"/>
              </a:rPr>
              <a:t>MTPA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capacity,</a:t>
            </a:r>
            <a:r>
              <a:rPr sz="1000" spc="-12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200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100" dirty="0">
                <a:latin typeface="Trebuchet MS"/>
                <a:cs typeface="Trebuchet MS"/>
              </a:rPr>
              <a:t>T</a:t>
            </a:r>
            <a:r>
              <a:rPr sz="1000" spc="-85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EAF,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200</a:t>
            </a:r>
            <a:r>
              <a:rPr sz="1000" spc="-80" dirty="0">
                <a:latin typeface="Trebuchet MS"/>
                <a:cs typeface="Trebuchet MS"/>
              </a:rPr>
              <a:t> </a:t>
            </a:r>
            <a:r>
              <a:rPr sz="1000" spc="-100" dirty="0">
                <a:latin typeface="Trebuchet MS"/>
                <a:cs typeface="Trebuchet MS"/>
              </a:rPr>
              <a:t>T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85" dirty="0">
                <a:latin typeface="Trebuchet MS"/>
                <a:cs typeface="Trebuchet MS"/>
              </a:rPr>
              <a:t>LRF, </a:t>
            </a:r>
            <a:r>
              <a:rPr sz="1000" spc="-20" dirty="0">
                <a:latin typeface="Trebuchet MS"/>
                <a:cs typeface="Trebuchet MS"/>
              </a:rPr>
              <a:t>200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100" dirty="0">
                <a:latin typeface="Trebuchet MS"/>
                <a:cs typeface="Trebuchet MS"/>
              </a:rPr>
              <a:t>T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VD,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8</a:t>
            </a:r>
            <a:r>
              <a:rPr sz="1000" spc="-8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strand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continuous</a:t>
            </a:r>
            <a:r>
              <a:rPr sz="1000" spc="-114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combi  </a:t>
            </a:r>
            <a:r>
              <a:rPr sz="1000" spc="-60" dirty="0">
                <a:latin typeface="Trebuchet MS"/>
                <a:cs typeface="Trebuchet MS"/>
              </a:rPr>
              <a:t>caster,</a:t>
            </a:r>
            <a:r>
              <a:rPr sz="1000" spc="-11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Commissioned</a:t>
            </a:r>
            <a:r>
              <a:rPr sz="1000" spc="-11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on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24.04.2014,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major</a:t>
            </a:r>
            <a:r>
              <a:rPr sz="1000" spc="-11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products</a:t>
            </a:r>
            <a:r>
              <a:rPr sz="1000" spc="-120" dirty="0">
                <a:latin typeface="Trebuchet MS"/>
                <a:cs typeface="Trebuchet MS"/>
              </a:rPr>
              <a:t> </a:t>
            </a:r>
            <a:r>
              <a:rPr sz="1000" spc="-65" dirty="0">
                <a:latin typeface="Trebuchet MS"/>
                <a:cs typeface="Trebuchet MS"/>
              </a:rPr>
              <a:t>billets,</a:t>
            </a:r>
            <a:r>
              <a:rPr sz="1000" spc="-12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rounds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52627" y="1376172"/>
            <a:ext cx="8288020" cy="2834640"/>
            <a:chOff x="452627" y="1376172"/>
            <a:chExt cx="8288020" cy="2834640"/>
          </a:xfrm>
        </p:grpSpPr>
        <p:sp>
          <p:nvSpPr>
            <p:cNvPr id="17" name="object 17"/>
            <p:cNvSpPr/>
            <p:nvPr/>
          </p:nvSpPr>
          <p:spPr>
            <a:xfrm>
              <a:off x="2660904" y="1376171"/>
              <a:ext cx="6079490" cy="2407920"/>
            </a:xfrm>
            <a:custGeom>
              <a:avLst/>
              <a:gdLst/>
              <a:ahLst/>
              <a:cxnLst/>
              <a:rect l="l" t="t" r="r" b="b"/>
              <a:pathLst>
                <a:path w="6079490" h="2407920">
                  <a:moveTo>
                    <a:pt x="263652" y="2156460"/>
                  </a:moveTo>
                  <a:lnTo>
                    <a:pt x="125730" y="2156460"/>
                  </a:lnTo>
                  <a:lnTo>
                    <a:pt x="0" y="2282190"/>
                  </a:lnTo>
                  <a:lnTo>
                    <a:pt x="125730" y="2407920"/>
                  </a:lnTo>
                  <a:lnTo>
                    <a:pt x="263652" y="2407920"/>
                  </a:lnTo>
                  <a:lnTo>
                    <a:pt x="137922" y="2282190"/>
                  </a:lnTo>
                  <a:lnTo>
                    <a:pt x="263652" y="2156460"/>
                  </a:lnTo>
                  <a:close/>
                </a:path>
                <a:path w="6079490" h="2407920">
                  <a:moveTo>
                    <a:pt x="263652" y="125730"/>
                  </a:moveTo>
                  <a:lnTo>
                    <a:pt x="137922" y="0"/>
                  </a:lnTo>
                  <a:lnTo>
                    <a:pt x="0" y="0"/>
                  </a:lnTo>
                  <a:lnTo>
                    <a:pt x="125730" y="125730"/>
                  </a:lnTo>
                  <a:lnTo>
                    <a:pt x="0" y="251460"/>
                  </a:lnTo>
                  <a:lnTo>
                    <a:pt x="137922" y="251460"/>
                  </a:lnTo>
                  <a:lnTo>
                    <a:pt x="263652" y="125730"/>
                  </a:lnTo>
                  <a:close/>
                </a:path>
                <a:path w="6079490" h="2407920">
                  <a:moveTo>
                    <a:pt x="3230880" y="2156460"/>
                  </a:moveTo>
                  <a:lnTo>
                    <a:pt x="3092958" y="2156460"/>
                  </a:lnTo>
                  <a:lnTo>
                    <a:pt x="2967228" y="2282190"/>
                  </a:lnTo>
                  <a:lnTo>
                    <a:pt x="3092958" y="2407920"/>
                  </a:lnTo>
                  <a:lnTo>
                    <a:pt x="3230880" y="2407920"/>
                  </a:lnTo>
                  <a:lnTo>
                    <a:pt x="3105150" y="2282190"/>
                  </a:lnTo>
                  <a:lnTo>
                    <a:pt x="3230880" y="2156460"/>
                  </a:lnTo>
                  <a:close/>
                </a:path>
                <a:path w="6079490" h="2407920">
                  <a:moveTo>
                    <a:pt x="3230880" y="125730"/>
                  </a:moveTo>
                  <a:lnTo>
                    <a:pt x="3105150" y="0"/>
                  </a:lnTo>
                  <a:lnTo>
                    <a:pt x="2967228" y="0"/>
                  </a:lnTo>
                  <a:lnTo>
                    <a:pt x="3092958" y="125730"/>
                  </a:lnTo>
                  <a:lnTo>
                    <a:pt x="2967228" y="251460"/>
                  </a:lnTo>
                  <a:lnTo>
                    <a:pt x="3105150" y="251460"/>
                  </a:lnTo>
                  <a:lnTo>
                    <a:pt x="3230880" y="125730"/>
                  </a:lnTo>
                  <a:close/>
                </a:path>
                <a:path w="6079490" h="2407920">
                  <a:moveTo>
                    <a:pt x="6079236" y="1062228"/>
                  </a:moveTo>
                  <a:lnTo>
                    <a:pt x="5953506" y="1187958"/>
                  </a:lnTo>
                  <a:lnTo>
                    <a:pt x="5827776" y="1062228"/>
                  </a:lnTo>
                  <a:lnTo>
                    <a:pt x="5827776" y="1200150"/>
                  </a:lnTo>
                  <a:lnTo>
                    <a:pt x="5953506" y="1325880"/>
                  </a:lnTo>
                  <a:lnTo>
                    <a:pt x="6079236" y="1200150"/>
                  </a:lnTo>
                  <a:lnTo>
                    <a:pt x="6079236" y="1062228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91656" y="3108960"/>
              <a:ext cx="1697736" cy="1101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2627" y="3096767"/>
              <a:ext cx="1700784" cy="11064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25951" y="3105911"/>
              <a:ext cx="1694688" cy="11049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457200" y="4706111"/>
            <a:ext cx="8229600" cy="425450"/>
          </a:xfrm>
          <a:custGeom>
            <a:avLst/>
            <a:gdLst/>
            <a:ahLst/>
            <a:cxnLst/>
            <a:rect l="l" t="t" r="r" b="b"/>
            <a:pathLst>
              <a:path w="8229600" h="425450">
                <a:moveTo>
                  <a:pt x="8229600" y="0"/>
                </a:moveTo>
                <a:lnTo>
                  <a:pt x="0" y="0"/>
                </a:lnTo>
                <a:lnTo>
                  <a:pt x="0" y="425195"/>
                </a:lnTo>
                <a:lnTo>
                  <a:pt x="8229600" y="425195"/>
                </a:lnTo>
                <a:lnTo>
                  <a:pt x="8229600" y="0"/>
                </a:lnTo>
                <a:close/>
              </a:path>
            </a:pathLst>
          </a:custGeom>
          <a:solidFill>
            <a:srgbClr val="F5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57200" y="4706111"/>
            <a:ext cx="8229600" cy="42545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25"/>
              </a:spcBef>
            </a:pP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First </a:t>
            </a: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1600" b="1" spc="-15" dirty="0">
                <a:solidFill>
                  <a:srgbClr val="FFFFFF"/>
                </a:solidFill>
                <a:latin typeface="Carlito"/>
                <a:cs typeface="Carlito"/>
              </a:rPr>
              <a:t>Largest </a:t>
            </a:r>
            <a:r>
              <a:rPr sz="1600" b="1" spc="-20" dirty="0">
                <a:solidFill>
                  <a:srgbClr val="FFFFFF"/>
                </a:solidFill>
                <a:latin typeface="Carlito"/>
                <a:cs typeface="Carlito"/>
              </a:rPr>
              <a:t>Integrated </a:t>
            </a: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Steel Complex </a:t>
            </a: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in</a:t>
            </a:r>
            <a:r>
              <a:rPr sz="1600" b="1" spc="1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Oman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49262" y="4698174"/>
            <a:ext cx="8245475" cy="441325"/>
            <a:chOff x="449262" y="4698174"/>
            <a:chExt cx="8245475" cy="441325"/>
          </a:xfrm>
        </p:grpSpPr>
        <p:sp>
          <p:nvSpPr>
            <p:cNvPr id="24" name="object 24"/>
            <p:cNvSpPr/>
            <p:nvPr/>
          </p:nvSpPr>
          <p:spPr>
            <a:xfrm>
              <a:off x="457200" y="4706111"/>
              <a:ext cx="182880" cy="425450"/>
            </a:xfrm>
            <a:custGeom>
              <a:avLst/>
              <a:gdLst/>
              <a:ahLst/>
              <a:cxnLst/>
              <a:rect l="l" t="t" r="r" b="b"/>
              <a:pathLst>
                <a:path w="182879" h="425450">
                  <a:moveTo>
                    <a:pt x="91440" y="0"/>
                  </a:moveTo>
                  <a:lnTo>
                    <a:pt x="0" y="0"/>
                  </a:lnTo>
                  <a:lnTo>
                    <a:pt x="0" y="425195"/>
                  </a:lnTo>
                  <a:lnTo>
                    <a:pt x="91440" y="425195"/>
                  </a:lnTo>
                  <a:lnTo>
                    <a:pt x="182879" y="212597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rgbClr val="316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57200" y="4706111"/>
              <a:ext cx="182880" cy="425450"/>
            </a:xfrm>
            <a:custGeom>
              <a:avLst/>
              <a:gdLst/>
              <a:ahLst/>
              <a:cxnLst/>
              <a:rect l="l" t="t" r="r" b="b"/>
              <a:pathLst>
                <a:path w="182879" h="425450">
                  <a:moveTo>
                    <a:pt x="0" y="0"/>
                  </a:moveTo>
                  <a:lnTo>
                    <a:pt x="91440" y="0"/>
                  </a:lnTo>
                  <a:lnTo>
                    <a:pt x="182879" y="212597"/>
                  </a:lnTo>
                  <a:lnTo>
                    <a:pt x="91440" y="425195"/>
                  </a:lnTo>
                  <a:lnTo>
                    <a:pt x="0" y="425195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503919" y="4706111"/>
              <a:ext cx="182880" cy="425450"/>
            </a:xfrm>
            <a:custGeom>
              <a:avLst/>
              <a:gdLst/>
              <a:ahLst/>
              <a:cxnLst/>
              <a:rect l="l" t="t" r="r" b="b"/>
              <a:pathLst>
                <a:path w="182879" h="425450">
                  <a:moveTo>
                    <a:pt x="182879" y="0"/>
                  </a:moveTo>
                  <a:lnTo>
                    <a:pt x="91439" y="0"/>
                  </a:lnTo>
                  <a:lnTo>
                    <a:pt x="0" y="212597"/>
                  </a:lnTo>
                  <a:lnTo>
                    <a:pt x="91439" y="425195"/>
                  </a:lnTo>
                  <a:lnTo>
                    <a:pt x="182879" y="425195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316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503919" y="4706111"/>
              <a:ext cx="182880" cy="425450"/>
            </a:xfrm>
            <a:custGeom>
              <a:avLst/>
              <a:gdLst/>
              <a:ahLst/>
              <a:cxnLst/>
              <a:rect l="l" t="t" r="r" b="b"/>
              <a:pathLst>
                <a:path w="182879" h="425450">
                  <a:moveTo>
                    <a:pt x="182879" y="0"/>
                  </a:moveTo>
                  <a:lnTo>
                    <a:pt x="91439" y="0"/>
                  </a:lnTo>
                  <a:lnTo>
                    <a:pt x="0" y="212597"/>
                  </a:lnTo>
                  <a:lnTo>
                    <a:pt x="91439" y="425195"/>
                  </a:lnTo>
                  <a:lnTo>
                    <a:pt x="182879" y="425195"/>
                  </a:lnTo>
                  <a:lnTo>
                    <a:pt x="182879" y="0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5"/>
              </a:lnSpc>
            </a:pPr>
            <a:fld id="{81D60167-4931-47E6-BA6A-407CBD079E47}" type="slidenum">
              <a:rPr spc="-15" dirty="0"/>
              <a:t>31</a:t>
            </a:fld>
            <a:endParaRPr spc="-15" dirty="0"/>
          </a:p>
        </p:txBody>
      </p:sp>
    </p:spTree>
    <p:extLst>
      <p:ext uri="{BB962C8B-B14F-4D97-AF65-F5344CB8AC3E}">
        <p14:creationId xmlns:p14="http://schemas.microsoft.com/office/powerpoint/2010/main" val="417872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416" y="55912"/>
            <a:ext cx="836294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4"/>
              </a:lnSpc>
            </a:pPr>
            <a:r>
              <a:rPr sz="900" dirty="0">
                <a:solidFill>
                  <a:srgbClr val="A80000"/>
                </a:solidFill>
                <a:latin typeface="Arial"/>
                <a:cs typeface="Arial"/>
              </a:rPr>
              <a:t>C</a:t>
            </a:r>
            <a:r>
              <a:rPr sz="900" spc="-10" dirty="0">
                <a:solidFill>
                  <a:srgbClr val="A80000"/>
                </a:solidFill>
                <a:latin typeface="Arial"/>
                <a:cs typeface="Arial"/>
              </a:rPr>
              <a:t>O</a:t>
            </a:r>
            <a:r>
              <a:rPr sz="900" dirty="0">
                <a:solidFill>
                  <a:srgbClr val="A80000"/>
                </a:solidFill>
                <a:latin typeface="Arial"/>
                <a:cs typeface="Arial"/>
              </a:rPr>
              <a:t>NFIDEN</a:t>
            </a:r>
            <a:r>
              <a:rPr sz="900" spc="-15" dirty="0">
                <a:solidFill>
                  <a:srgbClr val="A80000"/>
                </a:solidFill>
                <a:latin typeface="Arial"/>
                <a:cs typeface="Arial"/>
              </a:rPr>
              <a:t>T</a:t>
            </a:r>
            <a:r>
              <a:rPr sz="900" dirty="0">
                <a:solidFill>
                  <a:srgbClr val="A80000"/>
                </a:solidFill>
                <a:latin typeface="Arial"/>
                <a:cs typeface="Arial"/>
              </a:rPr>
              <a:t>IAL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05840" cy="325120"/>
          </a:xfrm>
          <a:custGeom>
            <a:avLst/>
            <a:gdLst/>
            <a:ahLst/>
            <a:cxnLst/>
            <a:rect l="l" t="t" r="r" b="b"/>
            <a:pathLst>
              <a:path w="1005840" h="325120">
                <a:moveTo>
                  <a:pt x="1005840" y="0"/>
                </a:moveTo>
                <a:lnTo>
                  <a:pt x="0" y="0"/>
                </a:lnTo>
                <a:lnTo>
                  <a:pt x="0" y="324612"/>
                </a:lnTo>
                <a:lnTo>
                  <a:pt x="1005840" y="324612"/>
                </a:lnTo>
                <a:lnTo>
                  <a:pt x="10058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4500" y="202184"/>
            <a:ext cx="517639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Performance </a:t>
            </a:r>
            <a:r>
              <a:rPr dirty="0"/>
              <a:t>against EU* Emission</a:t>
            </a:r>
            <a:r>
              <a:rPr spc="-114" dirty="0"/>
              <a:t> </a:t>
            </a:r>
            <a:r>
              <a:rPr spc="-5" dirty="0"/>
              <a:t>Limits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450850" y="942721"/>
            <a:ext cx="4036060" cy="243204"/>
            <a:chOff x="450850" y="942721"/>
            <a:chExt cx="4036060" cy="243204"/>
          </a:xfrm>
        </p:grpSpPr>
        <p:sp>
          <p:nvSpPr>
            <p:cNvPr id="7" name="object 7"/>
            <p:cNvSpPr/>
            <p:nvPr/>
          </p:nvSpPr>
          <p:spPr>
            <a:xfrm>
              <a:off x="457200" y="942746"/>
              <a:ext cx="4023360" cy="238125"/>
            </a:xfrm>
            <a:custGeom>
              <a:avLst/>
              <a:gdLst/>
              <a:ahLst/>
              <a:cxnLst/>
              <a:rect l="l" t="t" r="r" b="b"/>
              <a:pathLst>
                <a:path w="4023360" h="238125">
                  <a:moveTo>
                    <a:pt x="4023360" y="0"/>
                  </a:moveTo>
                  <a:lnTo>
                    <a:pt x="0" y="0"/>
                  </a:lnTo>
                  <a:lnTo>
                    <a:pt x="0" y="237972"/>
                  </a:lnTo>
                  <a:lnTo>
                    <a:pt x="4023360" y="237972"/>
                  </a:lnTo>
                  <a:lnTo>
                    <a:pt x="4023360" y="0"/>
                  </a:lnTo>
                  <a:close/>
                </a:path>
              </a:pathLst>
            </a:custGeom>
            <a:solidFill>
              <a:srgbClr val="DBE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7200" y="942721"/>
              <a:ext cx="4023360" cy="243204"/>
            </a:xfrm>
            <a:custGeom>
              <a:avLst/>
              <a:gdLst/>
              <a:ahLst/>
              <a:cxnLst/>
              <a:rect l="l" t="t" r="r" b="b"/>
              <a:pathLst>
                <a:path w="4023360" h="243205">
                  <a:moveTo>
                    <a:pt x="0" y="0"/>
                  </a:moveTo>
                  <a:lnTo>
                    <a:pt x="0" y="242696"/>
                  </a:lnTo>
                </a:path>
                <a:path w="4023360" h="243205">
                  <a:moveTo>
                    <a:pt x="4023360" y="0"/>
                  </a:moveTo>
                  <a:lnTo>
                    <a:pt x="4023360" y="24269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0850" y="1180719"/>
              <a:ext cx="4036060" cy="0"/>
            </a:xfrm>
            <a:custGeom>
              <a:avLst/>
              <a:gdLst/>
              <a:ahLst/>
              <a:cxnLst/>
              <a:rect l="l" t="t" r="r" b="b"/>
              <a:pathLst>
                <a:path w="4036060">
                  <a:moveTo>
                    <a:pt x="0" y="0"/>
                  </a:moveTo>
                  <a:lnTo>
                    <a:pt x="4036060" y="0"/>
                  </a:lnTo>
                </a:path>
              </a:pathLst>
            </a:custGeom>
            <a:ln w="9525">
              <a:solidFill>
                <a:srgbClr val="3169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63550" y="956309"/>
            <a:ext cx="401066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solidFill>
                  <a:srgbClr val="316928"/>
                </a:solidFill>
                <a:latin typeface="Carlito"/>
                <a:cs typeface="Carlito"/>
              </a:rPr>
              <a:t>Steel Melt Shop </a:t>
            </a:r>
            <a:r>
              <a:rPr sz="1100" b="1" dirty="0">
                <a:solidFill>
                  <a:srgbClr val="316928"/>
                </a:solidFill>
                <a:latin typeface="Carlito"/>
                <a:cs typeface="Carlito"/>
              </a:rPr>
              <a:t>– FTP</a:t>
            </a:r>
            <a:r>
              <a:rPr sz="1100" b="1" spc="20" dirty="0">
                <a:solidFill>
                  <a:srgbClr val="316928"/>
                </a:solidFill>
                <a:latin typeface="Carlito"/>
                <a:cs typeface="Carlito"/>
              </a:rPr>
              <a:t> </a:t>
            </a:r>
            <a:r>
              <a:rPr sz="1100" b="1" spc="-5" dirty="0">
                <a:solidFill>
                  <a:srgbClr val="316928"/>
                </a:solidFill>
                <a:latin typeface="Carlito"/>
                <a:cs typeface="Carlito"/>
              </a:rPr>
              <a:t>Stack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4500" y="5054294"/>
            <a:ext cx="280898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spc="-5" dirty="0">
                <a:latin typeface="Carlito"/>
                <a:cs typeface="Carlito"/>
              </a:rPr>
              <a:t>* EU – European Union Best Available Techniques (BAT)</a:t>
            </a:r>
            <a:r>
              <a:rPr sz="700" i="1" spc="130" dirty="0">
                <a:latin typeface="Carlito"/>
                <a:cs typeface="Carlito"/>
              </a:rPr>
              <a:t> </a:t>
            </a:r>
            <a:r>
              <a:rPr sz="700" i="1" spc="-5" dirty="0">
                <a:latin typeface="Carlito"/>
                <a:cs typeface="Carlito"/>
              </a:rPr>
              <a:t>Limits</a:t>
            </a:r>
            <a:endParaRPr sz="700" dirty="0">
              <a:latin typeface="Carlito"/>
              <a:cs typeface="Carli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657090" y="942721"/>
            <a:ext cx="4036060" cy="243204"/>
            <a:chOff x="4657090" y="942721"/>
            <a:chExt cx="4036060" cy="243204"/>
          </a:xfrm>
        </p:grpSpPr>
        <p:sp>
          <p:nvSpPr>
            <p:cNvPr id="13" name="object 13"/>
            <p:cNvSpPr/>
            <p:nvPr/>
          </p:nvSpPr>
          <p:spPr>
            <a:xfrm>
              <a:off x="4663440" y="942746"/>
              <a:ext cx="4023360" cy="238125"/>
            </a:xfrm>
            <a:custGeom>
              <a:avLst/>
              <a:gdLst/>
              <a:ahLst/>
              <a:cxnLst/>
              <a:rect l="l" t="t" r="r" b="b"/>
              <a:pathLst>
                <a:path w="4023359" h="238125">
                  <a:moveTo>
                    <a:pt x="4023360" y="0"/>
                  </a:moveTo>
                  <a:lnTo>
                    <a:pt x="0" y="0"/>
                  </a:lnTo>
                  <a:lnTo>
                    <a:pt x="0" y="237972"/>
                  </a:lnTo>
                  <a:lnTo>
                    <a:pt x="4023360" y="237972"/>
                  </a:lnTo>
                  <a:lnTo>
                    <a:pt x="4023360" y="0"/>
                  </a:lnTo>
                  <a:close/>
                </a:path>
              </a:pathLst>
            </a:custGeom>
            <a:solidFill>
              <a:srgbClr val="DBE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63440" y="942721"/>
              <a:ext cx="4023360" cy="243204"/>
            </a:xfrm>
            <a:custGeom>
              <a:avLst/>
              <a:gdLst/>
              <a:ahLst/>
              <a:cxnLst/>
              <a:rect l="l" t="t" r="r" b="b"/>
              <a:pathLst>
                <a:path w="4023359" h="243205">
                  <a:moveTo>
                    <a:pt x="0" y="0"/>
                  </a:moveTo>
                  <a:lnTo>
                    <a:pt x="0" y="242696"/>
                  </a:lnTo>
                </a:path>
                <a:path w="4023359" h="243205">
                  <a:moveTo>
                    <a:pt x="4023360" y="0"/>
                  </a:moveTo>
                  <a:lnTo>
                    <a:pt x="4023360" y="24269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57090" y="1180719"/>
              <a:ext cx="4036060" cy="0"/>
            </a:xfrm>
            <a:custGeom>
              <a:avLst/>
              <a:gdLst/>
              <a:ahLst/>
              <a:cxnLst/>
              <a:rect l="l" t="t" r="r" b="b"/>
              <a:pathLst>
                <a:path w="4036059">
                  <a:moveTo>
                    <a:pt x="0" y="0"/>
                  </a:moveTo>
                  <a:lnTo>
                    <a:pt x="4036060" y="0"/>
                  </a:lnTo>
                </a:path>
              </a:pathLst>
            </a:custGeom>
            <a:ln w="9525">
              <a:solidFill>
                <a:srgbClr val="3169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669790" y="956309"/>
            <a:ext cx="401066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solidFill>
                  <a:srgbClr val="316928"/>
                </a:solidFill>
                <a:latin typeface="Carlito"/>
                <a:cs typeface="Carlito"/>
              </a:rPr>
              <a:t>DRI Plant </a:t>
            </a:r>
            <a:r>
              <a:rPr sz="1100" b="1" dirty="0">
                <a:solidFill>
                  <a:srgbClr val="316928"/>
                </a:solidFill>
                <a:latin typeface="Carlito"/>
                <a:cs typeface="Carlito"/>
              </a:rPr>
              <a:t>– Ejector</a:t>
            </a:r>
            <a:r>
              <a:rPr sz="1100" b="1" spc="-30" dirty="0">
                <a:solidFill>
                  <a:srgbClr val="316928"/>
                </a:solidFill>
                <a:latin typeface="Carlito"/>
                <a:cs typeface="Carlito"/>
              </a:rPr>
              <a:t> </a:t>
            </a:r>
            <a:r>
              <a:rPr sz="1100" b="1" spc="-5" dirty="0">
                <a:solidFill>
                  <a:srgbClr val="316928"/>
                </a:solidFill>
                <a:latin typeface="Carlito"/>
                <a:cs typeface="Carlito"/>
              </a:rPr>
              <a:t>Stack</a:t>
            </a:r>
            <a:endParaRPr sz="1100">
              <a:latin typeface="Carlito"/>
              <a:cs typeface="Carlit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50850" y="2975610"/>
            <a:ext cx="4036060" cy="243204"/>
            <a:chOff x="450850" y="2975610"/>
            <a:chExt cx="4036060" cy="243204"/>
          </a:xfrm>
        </p:grpSpPr>
        <p:sp>
          <p:nvSpPr>
            <p:cNvPr id="18" name="object 18"/>
            <p:cNvSpPr/>
            <p:nvPr/>
          </p:nvSpPr>
          <p:spPr>
            <a:xfrm>
              <a:off x="457200" y="2975635"/>
              <a:ext cx="4023360" cy="238125"/>
            </a:xfrm>
            <a:custGeom>
              <a:avLst/>
              <a:gdLst/>
              <a:ahLst/>
              <a:cxnLst/>
              <a:rect l="l" t="t" r="r" b="b"/>
              <a:pathLst>
                <a:path w="4023360" h="238125">
                  <a:moveTo>
                    <a:pt x="4023360" y="0"/>
                  </a:moveTo>
                  <a:lnTo>
                    <a:pt x="0" y="0"/>
                  </a:lnTo>
                  <a:lnTo>
                    <a:pt x="0" y="237972"/>
                  </a:lnTo>
                  <a:lnTo>
                    <a:pt x="4023360" y="237972"/>
                  </a:lnTo>
                  <a:lnTo>
                    <a:pt x="4023360" y="0"/>
                  </a:lnTo>
                  <a:close/>
                </a:path>
              </a:pathLst>
            </a:custGeom>
            <a:solidFill>
              <a:srgbClr val="DBE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7200" y="2975610"/>
              <a:ext cx="4023360" cy="243204"/>
            </a:xfrm>
            <a:custGeom>
              <a:avLst/>
              <a:gdLst/>
              <a:ahLst/>
              <a:cxnLst/>
              <a:rect l="l" t="t" r="r" b="b"/>
              <a:pathLst>
                <a:path w="4023360" h="243205">
                  <a:moveTo>
                    <a:pt x="0" y="0"/>
                  </a:moveTo>
                  <a:lnTo>
                    <a:pt x="0" y="242696"/>
                  </a:lnTo>
                </a:path>
                <a:path w="4023360" h="243205">
                  <a:moveTo>
                    <a:pt x="4023360" y="0"/>
                  </a:moveTo>
                  <a:lnTo>
                    <a:pt x="4023360" y="24269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0850" y="3213608"/>
              <a:ext cx="4036060" cy="0"/>
            </a:xfrm>
            <a:custGeom>
              <a:avLst/>
              <a:gdLst/>
              <a:ahLst/>
              <a:cxnLst/>
              <a:rect l="l" t="t" r="r" b="b"/>
              <a:pathLst>
                <a:path w="4036060">
                  <a:moveTo>
                    <a:pt x="0" y="0"/>
                  </a:moveTo>
                  <a:lnTo>
                    <a:pt x="4036060" y="0"/>
                  </a:lnTo>
                </a:path>
              </a:pathLst>
            </a:custGeom>
            <a:ln w="9525">
              <a:solidFill>
                <a:srgbClr val="3169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63550" y="2989580"/>
            <a:ext cx="40106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316928"/>
                </a:solidFill>
                <a:latin typeface="Carlito"/>
                <a:cs typeface="Carlito"/>
              </a:rPr>
              <a:t>SRM </a:t>
            </a:r>
            <a:r>
              <a:rPr sz="1100" b="1" dirty="0">
                <a:solidFill>
                  <a:srgbClr val="316928"/>
                </a:solidFill>
                <a:latin typeface="Carlito"/>
                <a:cs typeface="Carlito"/>
              </a:rPr>
              <a:t>– </a:t>
            </a:r>
            <a:r>
              <a:rPr sz="1100" b="1" spc="-5" dirty="0">
                <a:solidFill>
                  <a:srgbClr val="316928"/>
                </a:solidFill>
                <a:latin typeface="Carlito"/>
                <a:cs typeface="Carlito"/>
              </a:rPr>
              <a:t>Reheating Furnace</a:t>
            </a:r>
            <a:r>
              <a:rPr sz="1100" b="1" spc="-15" dirty="0">
                <a:solidFill>
                  <a:srgbClr val="316928"/>
                </a:solidFill>
                <a:latin typeface="Carlito"/>
                <a:cs typeface="Carlito"/>
              </a:rPr>
              <a:t> </a:t>
            </a:r>
            <a:r>
              <a:rPr sz="1100" b="1" spc="-5" dirty="0">
                <a:solidFill>
                  <a:srgbClr val="316928"/>
                </a:solidFill>
                <a:latin typeface="Carlito"/>
                <a:cs typeface="Carlito"/>
              </a:rPr>
              <a:t>Stack</a:t>
            </a:r>
            <a:endParaRPr sz="1100">
              <a:latin typeface="Carlito"/>
              <a:cs typeface="Carlito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657090" y="2975610"/>
            <a:ext cx="4036060" cy="243204"/>
            <a:chOff x="4657090" y="2975610"/>
            <a:chExt cx="4036060" cy="243204"/>
          </a:xfrm>
        </p:grpSpPr>
        <p:sp>
          <p:nvSpPr>
            <p:cNvPr id="23" name="object 23"/>
            <p:cNvSpPr/>
            <p:nvPr/>
          </p:nvSpPr>
          <p:spPr>
            <a:xfrm>
              <a:off x="4663440" y="2975635"/>
              <a:ext cx="4023360" cy="238125"/>
            </a:xfrm>
            <a:custGeom>
              <a:avLst/>
              <a:gdLst/>
              <a:ahLst/>
              <a:cxnLst/>
              <a:rect l="l" t="t" r="r" b="b"/>
              <a:pathLst>
                <a:path w="4023359" h="238125">
                  <a:moveTo>
                    <a:pt x="4023360" y="0"/>
                  </a:moveTo>
                  <a:lnTo>
                    <a:pt x="0" y="0"/>
                  </a:lnTo>
                  <a:lnTo>
                    <a:pt x="0" y="237972"/>
                  </a:lnTo>
                  <a:lnTo>
                    <a:pt x="4023360" y="237972"/>
                  </a:lnTo>
                  <a:lnTo>
                    <a:pt x="4023360" y="0"/>
                  </a:lnTo>
                  <a:close/>
                </a:path>
              </a:pathLst>
            </a:custGeom>
            <a:solidFill>
              <a:srgbClr val="DBE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63440" y="2975610"/>
              <a:ext cx="4023360" cy="243204"/>
            </a:xfrm>
            <a:custGeom>
              <a:avLst/>
              <a:gdLst/>
              <a:ahLst/>
              <a:cxnLst/>
              <a:rect l="l" t="t" r="r" b="b"/>
              <a:pathLst>
                <a:path w="4023359" h="243205">
                  <a:moveTo>
                    <a:pt x="0" y="0"/>
                  </a:moveTo>
                  <a:lnTo>
                    <a:pt x="0" y="242696"/>
                  </a:lnTo>
                </a:path>
                <a:path w="4023359" h="243205">
                  <a:moveTo>
                    <a:pt x="4023360" y="0"/>
                  </a:moveTo>
                  <a:lnTo>
                    <a:pt x="4023360" y="24269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657090" y="3213608"/>
              <a:ext cx="4036060" cy="0"/>
            </a:xfrm>
            <a:custGeom>
              <a:avLst/>
              <a:gdLst/>
              <a:ahLst/>
              <a:cxnLst/>
              <a:rect l="l" t="t" r="r" b="b"/>
              <a:pathLst>
                <a:path w="4036059">
                  <a:moveTo>
                    <a:pt x="0" y="0"/>
                  </a:moveTo>
                  <a:lnTo>
                    <a:pt x="4036060" y="0"/>
                  </a:lnTo>
                </a:path>
              </a:pathLst>
            </a:custGeom>
            <a:ln w="9525">
              <a:solidFill>
                <a:srgbClr val="3169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669790" y="2989580"/>
            <a:ext cx="40106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316928"/>
                </a:solidFill>
                <a:latin typeface="Carlito"/>
                <a:cs typeface="Carlito"/>
              </a:rPr>
              <a:t>STEEL Melt Shop </a:t>
            </a:r>
            <a:r>
              <a:rPr sz="1100" b="1" dirty="0">
                <a:solidFill>
                  <a:srgbClr val="316928"/>
                </a:solidFill>
                <a:latin typeface="Carlito"/>
                <a:cs typeface="Carlito"/>
              </a:rPr>
              <a:t>– </a:t>
            </a:r>
            <a:r>
              <a:rPr sz="1100" b="1" spc="-5" dirty="0">
                <a:solidFill>
                  <a:srgbClr val="316928"/>
                </a:solidFill>
                <a:latin typeface="Carlito"/>
                <a:cs typeface="Carlito"/>
              </a:rPr>
              <a:t>Dedusting </a:t>
            </a:r>
            <a:r>
              <a:rPr sz="1100" b="1" dirty="0">
                <a:solidFill>
                  <a:srgbClr val="316928"/>
                </a:solidFill>
                <a:latin typeface="Carlito"/>
                <a:cs typeface="Carlito"/>
              </a:rPr>
              <a:t>System</a:t>
            </a:r>
            <a:endParaRPr sz="1100">
              <a:latin typeface="Carlito"/>
              <a:cs typeface="Carlito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984503" y="1524000"/>
            <a:ext cx="3355975" cy="954405"/>
            <a:chOff x="984503" y="1524000"/>
            <a:chExt cx="3355975" cy="954405"/>
          </a:xfrm>
        </p:grpSpPr>
        <p:sp>
          <p:nvSpPr>
            <p:cNvPr id="28" name="object 28"/>
            <p:cNvSpPr/>
            <p:nvPr/>
          </p:nvSpPr>
          <p:spPr>
            <a:xfrm>
              <a:off x="1203959" y="2378963"/>
              <a:ext cx="200025" cy="94615"/>
            </a:xfrm>
            <a:custGeom>
              <a:avLst/>
              <a:gdLst/>
              <a:ahLst/>
              <a:cxnLst/>
              <a:rect l="l" t="t" r="r" b="b"/>
              <a:pathLst>
                <a:path w="200025" h="94614">
                  <a:moveTo>
                    <a:pt x="199644" y="0"/>
                  </a:moveTo>
                  <a:lnTo>
                    <a:pt x="0" y="0"/>
                  </a:lnTo>
                  <a:lnTo>
                    <a:pt x="0" y="94487"/>
                  </a:lnTo>
                  <a:lnTo>
                    <a:pt x="199644" y="94487"/>
                  </a:lnTo>
                  <a:lnTo>
                    <a:pt x="199644" y="0"/>
                  </a:lnTo>
                  <a:close/>
                </a:path>
              </a:pathLst>
            </a:custGeom>
            <a:solidFill>
              <a:srgbClr val="F579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03603" y="2435352"/>
              <a:ext cx="201295" cy="38100"/>
            </a:xfrm>
            <a:custGeom>
              <a:avLst/>
              <a:gdLst/>
              <a:ahLst/>
              <a:cxnLst/>
              <a:rect l="l" t="t" r="r" b="b"/>
              <a:pathLst>
                <a:path w="201294" h="38100">
                  <a:moveTo>
                    <a:pt x="201168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201168" y="381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50A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403603" y="2435352"/>
              <a:ext cx="201295" cy="38100"/>
            </a:xfrm>
            <a:custGeom>
              <a:avLst/>
              <a:gdLst/>
              <a:ahLst/>
              <a:cxnLst/>
              <a:rect l="l" t="t" r="r" b="b"/>
              <a:pathLst>
                <a:path w="201294" h="38100">
                  <a:moveTo>
                    <a:pt x="0" y="0"/>
                  </a:moveTo>
                  <a:lnTo>
                    <a:pt x="201168" y="0"/>
                  </a:lnTo>
                  <a:lnTo>
                    <a:pt x="201168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042159" y="2235708"/>
              <a:ext cx="201295" cy="238125"/>
            </a:xfrm>
            <a:custGeom>
              <a:avLst/>
              <a:gdLst/>
              <a:ahLst/>
              <a:cxnLst/>
              <a:rect l="l" t="t" r="r" b="b"/>
              <a:pathLst>
                <a:path w="201294" h="238125">
                  <a:moveTo>
                    <a:pt x="201167" y="0"/>
                  </a:moveTo>
                  <a:lnTo>
                    <a:pt x="0" y="0"/>
                  </a:lnTo>
                  <a:lnTo>
                    <a:pt x="0" y="237743"/>
                  </a:lnTo>
                  <a:lnTo>
                    <a:pt x="201167" y="237743"/>
                  </a:lnTo>
                  <a:lnTo>
                    <a:pt x="201167" y="0"/>
                  </a:lnTo>
                  <a:close/>
                </a:path>
              </a:pathLst>
            </a:custGeom>
            <a:solidFill>
              <a:srgbClr val="F579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243327" y="2432303"/>
              <a:ext cx="200025" cy="41275"/>
            </a:xfrm>
            <a:custGeom>
              <a:avLst/>
              <a:gdLst/>
              <a:ahLst/>
              <a:cxnLst/>
              <a:rect l="l" t="t" r="r" b="b"/>
              <a:pathLst>
                <a:path w="200025" h="41275">
                  <a:moveTo>
                    <a:pt x="199644" y="0"/>
                  </a:moveTo>
                  <a:lnTo>
                    <a:pt x="0" y="0"/>
                  </a:lnTo>
                  <a:lnTo>
                    <a:pt x="0" y="41148"/>
                  </a:lnTo>
                  <a:lnTo>
                    <a:pt x="199644" y="41148"/>
                  </a:lnTo>
                  <a:lnTo>
                    <a:pt x="199644" y="0"/>
                  </a:lnTo>
                  <a:close/>
                </a:path>
              </a:pathLst>
            </a:custGeom>
            <a:solidFill>
              <a:srgbClr val="50A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243327" y="2432303"/>
              <a:ext cx="200025" cy="41275"/>
            </a:xfrm>
            <a:custGeom>
              <a:avLst/>
              <a:gdLst/>
              <a:ahLst/>
              <a:cxnLst/>
              <a:rect l="l" t="t" r="r" b="b"/>
              <a:pathLst>
                <a:path w="200025" h="41275">
                  <a:moveTo>
                    <a:pt x="0" y="0"/>
                  </a:moveTo>
                  <a:lnTo>
                    <a:pt x="199644" y="0"/>
                  </a:lnTo>
                  <a:lnTo>
                    <a:pt x="199644" y="41148"/>
                  </a:lnTo>
                  <a:lnTo>
                    <a:pt x="0" y="4114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881883" y="2235708"/>
              <a:ext cx="200025" cy="238125"/>
            </a:xfrm>
            <a:custGeom>
              <a:avLst/>
              <a:gdLst/>
              <a:ahLst/>
              <a:cxnLst/>
              <a:rect l="l" t="t" r="r" b="b"/>
              <a:pathLst>
                <a:path w="200025" h="238125">
                  <a:moveTo>
                    <a:pt x="199644" y="0"/>
                  </a:moveTo>
                  <a:lnTo>
                    <a:pt x="0" y="0"/>
                  </a:lnTo>
                  <a:lnTo>
                    <a:pt x="0" y="237743"/>
                  </a:lnTo>
                  <a:lnTo>
                    <a:pt x="199644" y="237743"/>
                  </a:lnTo>
                  <a:lnTo>
                    <a:pt x="199644" y="0"/>
                  </a:lnTo>
                  <a:close/>
                </a:path>
              </a:pathLst>
            </a:custGeom>
            <a:solidFill>
              <a:srgbClr val="F579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81527" y="2321051"/>
              <a:ext cx="201295" cy="152400"/>
            </a:xfrm>
            <a:custGeom>
              <a:avLst/>
              <a:gdLst/>
              <a:ahLst/>
              <a:cxnLst/>
              <a:rect l="l" t="t" r="r" b="b"/>
              <a:pathLst>
                <a:path w="201295" h="152400">
                  <a:moveTo>
                    <a:pt x="201168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01168" y="152400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50A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081527" y="2321051"/>
              <a:ext cx="201295" cy="152400"/>
            </a:xfrm>
            <a:custGeom>
              <a:avLst/>
              <a:gdLst/>
              <a:ahLst/>
              <a:cxnLst/>
              <a:rect l="l" t="t" r="r" b="b"/>
              <a:pathLst>
                <a:path w="201295" h="152400">
                  <a:moveTo>
                    <a:pt x="0" y="0"/>
                  </a:moveTo>
                  <a:lnTo>
                    <a:pt x="201168" y="0"/>
                  </a:lnTo>
                  <a:lnTo>
                    <a:pt x="201168" y="152400"/>
                  </a:lnTo>
                  <a:lnTo>
                    <a:pt x="0" y="1524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721608" y="1524000"/>
              <a:ext cx="200025" cy="949960"/>
            </a:xfrm>
            <a:custGeom>
              <a:avLst/>
              <a:gdLst/>
              <a:ahLst/>
              <a:cxnLst/>
              <a:rect l="l" t="t" r="r" b="b"/>
              <a:pathLst>
                <a:path w="200025" h="949960">
                  <a:moveTo>
                    <a:pt x="199643" y="0"/>
                  </a:moveTo>
                  <a:lnTo>
                    <a:pt x="0" y="0"/>
                  </a:lnTo>
                  <a:lnTo>
                    <a:pt x="0" y="949451"/>
                  </a:lnTo>
                  <a:lnTo>
                    <a:pt x="199643" y="949451"/>
                  </a:lnTo>
                  <a:lnTo>
                    <a:pt x="199643" y="0"/>
                  </a:lnTo>
                  <a:close/>
                </a:path>
              </a:pathLst>
            </a:custGeom>
            <a:solidFill>
              <a:srgbClr val="F579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921252" y="2311908"/>
              <a:ext cx="200025" cy="161925"/>
            </a:xfrm>
            <a:custGeom>
              <a:avLst/>
              <a:gdLst/>
              <a:ahLst/>
              <a:cxnLst/>
              <a:rect l="l" t="t" r="r" b="b"/>
              <a:pathLst>
                <a:path w="200025" h="161925">
                  <a:moveTo>
                    <a:pt x="199644" y="0"/>
                  </a:moveTo>
                  <a:lnTo>
                    <a:pt x="0" y="0"/>
                  </a:lnTo>
                  <a:lnTo>
                    <a:pt x="0" y="161543"/>
                  </a:lnTo>
                  <a:lnTo>
                    <a:pt x="199644" y="161543"/>
                  </a:lnTo>
                  <a:lnTo>
                    <a:pt x="199644" y="0"/>
                  </a:lnTo>
                  <a:close/>
                </a:path>
              </a:pathLst>
            </a:custGeom>
            <a:solidFill>
              <a:srgbClr val="50A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921252" y="2311908"/>
              <a:ext cx="200025" cy="161925"/>
            </a:xfrm>
            <a:custGeom>
              <a:avLst/>
              <a:gdLst/>
              <a:ahLst/>
              <a:cxnLst/>
              <a:rect l="l" t="t" r="r" b="b"/>
              <a:pathLst>
                <a:path w="200025" h="161925">
                  <a:moveTo>
                    <a:pt x="0" y="0"/>
                  </a:moveTo>
                  <a:lnTo>
                    <a:pt x="199644" y="0"/>
                  </a:lnTo>
                  <a:lnTo>
                    <a:pt x="199644" y="161543"/>
                  </a:lnTo>
                  <a:lnTo>
                    <a:pt x="0" y="16154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84503" y="2473452"/>
              <a:ext cx="3355975" cy="0"/>
            </a:xfrm>
            <a:custGeom>
              <a:avLst/>
              <a:gdLst/>
              <a:ahLst/>
              <a:cxnLst/>
              <a:rect l="l" t="t" r="r" b="b"/>
              <a:pathLst>
                <a:path w="3355975">
                  <a:moveTo>
                    <a:pt x="0" y="0"/>
                  </a:moveTo>
                  <a:lnTo>
                    <a:pt x="3355848" y="0"/>
                  </a:lnTo>
                </a:path>
              </a:pathLst>
            </a:custGeom>
            <a:ln w="952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233322" y="2163826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Trebuchet MS"/>
                <a:cs typeface="Trebuchet MS"/>
              </a:rPr>
              <a:t>10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072767" y="2021585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Trebuchet MS"/>
                <a:cs typeface="Trebuchet MS"/>
              </a:rPr>
              <a:t>25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722370" y="1308861"/>
            <a:ext cx="199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Trebuchet MS"/>
                <a:cs typeface="Trebuchet MS"/>
              </a:rPr>
              <a:t>100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462786" y="2220848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Trebuchet MS"/>
                <a:cs typeface="Trebuchet MS"/>
              </a:rPr>
              <a:t>4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257805" y="2216607"/>
            <a:ext cx="17081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5" dirty="0">
                <a:latin typeface="Trebuchet MS"/>
                <a:cs typeface="Trebuchet MS"/>
              </a:rPr>
              <a:t>4.4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911855" y="2021585"/>
            <a:ext cx="341630" cy="248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75"/>
              </a:lnSpc>
              <a:spcBef>
                <a:spcPts val="100"/>
              </a:spcBef>
            </a:pPr>
            <a:r>
              <a:rPr sz="900" spc="-25" dirty="0">
                <a:latin typeface="Trebuchet MS"/>
                <a:cs typeface="Trebuchet MS"/>
              </a:rPr>
              <a:t>25</a:t>
            </a:r>
            <a:endParaRPr sz="900">
              <a:latin typeface="Trebuchet MS"/>
              <a:cs typeface="Trebuchet MS"/>
            </a:endParaRPr>
          </a:p>
          <a:p>
            <a:pPr marL="212725">
              <a:lnSpc>
                <a:spcPts val="875"/>
              </a:lnSpc>
            </a:pPr>
            <a:r>
              <a:rPr sz="900" spc="-25" dirty="0">
                <a:latin typeface="Trebuchet MS"/>
                <a:cs typeface="Trebuchet MS"/>
              </a:rPr>
              <a:t>16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951478" y="2097404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Trebuchet MS"/>
                <a:cs typeface="Trebuchet MS"/>
              </a:rPr>
              <a:t>17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91997" y="1187068"/>
            <a:ext cx="199390" cy="135509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15"/>
              </a:spcBef>
            </a:pPr>
            <a:r>
              <a:rPr sz="900" spc="-25" dirty="0">
                <a:latin typeface="Trebuchet MS"/>
                <a:cs typeface="Trebuchet MS"/>
              </a:rPr>
              <a:t>120</a:t>
            </a:r>
            <a:endParaRPr sz="9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415"/>
              </a:spcBef>
            </a:pPr>
            <a:r>
              <a:rPr sz="900" spc="-25" dirty="0">
                <a:latin typeface="Trebuchet MS"/>
                <a:cs typeface="Trebuchet MS"/>
              </a:rPr>
              <a:t>100</a:t>
            </a:r>
            <a:endParaRPr sz="9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415"/>
              </a:spcBef>
            </a:pPr>
            <a:r>
              <a:rPr sz="900" spc="-25" dirty="0">
                <a:latin typeface="Trebuchet MS"/>
                <a:cs typeface="Trebuchet MS"/>
              </a:rPr>
              <a:t>80</a:t>
            </a:r>
            <a:endParaRPr sz="9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415"/>
              </a:spcBef>
            </a:pPr>
            <a:r>
              <a:rPr sz="900" spc="-25" dirty="0">
                <a:latin typeface="Trebuchet MS"/>
                <a:cs typeface="Trebuchet MS"/>
              </a:rPr>
              <a:t>60</a:t>
            </a:r>
            <a:endParaRPr sz="9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415"/>
              </a:spcBef>
            </a:pPr>
            <a:r>
              <a:rPr sz="900" spc="-25" dirty="0">
                <a:latin typeface="Trebuchet MS"/>
                <a:cs typeface="Trebuchet MS"/>
              </a:rPr>
              <a:t>40</a:t>
            </a:r>
            <a:endParaRPr sz="9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415"/>
              </a:spcBef>
            </a:pPr>
            <a:r>
              <a:rPr sz="900" spc="-25" dirty="0">
                <a:latin typeface="Trebuchet MS"/>
                <a:cs typeface="Trebuchet MS"/>
              </a:rPr>
              <a:t>20</a:t>
            </a:r>
            <a:endParaRPr sz="9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415"/>
              </a:spcBef>
            </a:pPr>
            <a:r>
              <a:rPr sz="900" spc="-20" dirty="0"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84858" y="2528061"/>
            <a:ext cx="2393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" dirty="0">
                <a:latin typeface="Trebuchet MS"/>
                <a:cs typeface="Trebuchet MS"/>
              </a:rPr>
              <a:t>D</a:t>
            </a:r>
            <a:r>
              <a:rPr sz="900" spc="-5" dirty="0">
                <a:latin typeface="Trebuchet MS"/>
                <a:cs typeface="Trebuchet MS"/>
              </a:rPr>
              <a:t>u</a:t>
            </a:r>
            <a:r>
              <a:rPr sz="900" spc="-20" dirty="0">
                <a:latin typeface="Trebuchet MS"/>
                <a:cs typeface="Trebuchet MS"/>
              </a:rPr>
              <a:t>s</a:t>
            </a:r>
            <a:r>
              <a:rPr sz="900" spc="-60" dirty="0">
                <a:latin typeface="Trebuchet MS"/>
                <a:cs typeface="Trebuchet MS"/>
              </a:rPr>
              <a:t>t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978276" y="2528061"/>
            <a:ext cx="2089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Trebuchet MS"/>
                <a:cs typeface="Trebuchet MS"/>
              </a:rPr>
              <a:t>N</a:t>
            </a:r>
            <a:r>
              <a:rPr sz="900" spc="-10" dirty="0">
                <a:latin typeface="Trebuchet MS"/>
                <a:cs typeface="Trebuchet MS"/>
              </a:rPr>
              <a:t>o</a:t>
            </a:r>
            <a:r>
              <a:rPr sz="900" spc="-65" dirty="0">
                <a:latin typeface="Trebuchet MS"/>
                <a:cs typeface="Trebuchet MS"/>
              </a:rPr>
              <a:t>x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840860" y="2528061"/>
            <a:ext cx="1625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35" dirty="0">
                <a:latin typeface="Trebuchet MS"/>
                <a:cs typeface="Trebuchet MS"/>
              </a:rPr>
              <a:t>CO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98678" y="1596808"/>
            <a:ext cx="139700" cy="4375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dirty="0">
                <a:latin typeface="Trebuchet MS"/>
                <a:cs typeface="Trebuchet MS"/>
              </a:rPr>
              <a:t>m</a:t>
            </a:r>
            <a:r>
              <a:rPr sz="900" spc="-5" dirty="0">
                <a:latin typeface="Trebuchet MS"/>
                <a:cs typeface="Trebuchet MS"/>
              </a:rPr>
              <a:t>g/N</a:t>
            </a:r>
            <a:r>
              <a:rPr sz="900" dirty="0">
                <a:latin typeface="Trebuchet MS"/>
                <a:cs typeface="Trebuchet MS"/>
              </a:rPr>
              <a:t>m3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087879" y="2781300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4" h="62864">
                <a:moveTo>
                  <a:pt x="62483" y="0"/>
                </a:moveTo>
                <a:lnTo>
                  <a:pt x="0" y="0"/>
                </a:lnTo>
                <a:lnTo>
                  <a:pt x="0" y="62483"/>
                </a:lnTo>
                <a:lnTo>
                  <a:pt x="62483" y="62483"/>
                </a:lnTo>
                <a:lnTo>
                  <a:pt x="62483" y="0"/>
                </a:lnTo>
                <a:close/>
              </a:path>
            </a:pathLst>
          </a:custGeom>
          <a:solidFill>
            <a:srgbClr val="F5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31364" y="2781300"/>
            <a:ext cx="64135" cy="62865"/>
          </a:xfrm>
          <a:custGeom>
            <a:avLst/>
            <a:gdLst/>
            <a:ahLst/>
            <a:cxnLst/>
            <a:rect l="l" t="t" r="r" b="b"/>
            <a:pathLst>
              <a:path w="64135" h="62864">
                <a:moveTo>
                  <a:pt x="64007" y="0"/>
                </a:moveTo>
                <a:lnTo>
                  <a:pt x="0" y="0"/>
                </a:lnTo>
                <a:lnTo>
                  <a:pt x="0" y="62483"/>
                </a:lnTo>
                <a:lnTo>
                  <a:pt x="64007" y="62483"/>
                </a:lnTo>
                <a:lnTo>
                  <a:pt x="64007" y="0"/>
                </a:lnTo>
                <a:close/>
              </a:path>
            </a:pathLst>
          </a:custGeom>
          <a:solidFill>
            <a:srgbClr val="50A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2141982" y="2476054"/>
            <a:ext cx="787400" cy="40449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900" spc="-35" dirty="0">
                <a:latin typeface="Trebuchet MS"/>
                <a:cs typeface="Trebuchet MS"/>
              </a:rPr>
              <a:t>SOx</a:t>
            </a:r>
            <a:endParaRPr sz="900">
              <a:latin typeface="Trebuchet MS"/>
              <a:cs typeface="Trebuchet MS"/>
            </a:endParaRPr>
          </a:p>
          <a:p>
            <a:pPr marL="34925">
              <a:lnSpc>
                <a:spcPct val="100000"/>
              </a:lnSpc>
              <a:spcBef>
                <a:spcPts val="409"/>
              </a:spcBef>
              <a:tabLst>
                <a:tab pos="479425" algn="l"/>
              </a:tabLst>
            </a:pPr>
            <a:r>
              <a:rPr sz="900" spc="-5" dirty="0">
                <a:latin typeface="Trebuchet MS"/>
                <a:cs typeface="Trebuchet MS"/>
              </a:rPr>
              <a:t>N</a:t>
            </a:r>
            <a:r>
              <a:rPr sz="900" spc="-10" dirty="0">
                <a:latin typeface="Trebuchet MS"/>
                <a:cs typeface="Trebuchet MS"/>
              </a:rPr>
              <a:t>o</a:t>
            </a:r>
            <a:r>
              <a:rPr sz="900" spc="-45" dirty="0">
                <a:latin typeface="Trebuchet MS"/>
                <a:cs typeface="Trebuchet MS"/>
              </a:rPr>
              <a:t>r</a:t>
            </a:r>
            <a:r>
              <a:rPr sz="900" spc="-30" dirty="0">
                <a:latin typeface="Trebuchet MS"/>
                <a:cs typeface="Trebuchet MS"/>
              </a:rPr>
              <a:t>m</a:t>
            </a:r>
            <a:r>
              <a:rPr sz="900" dirty="0">
                <a:latin typeface="Trebuchet MS"/>
                <a:cs typeface="Trebuchet MS"/>
              </a:rPr>
              <a:t>	</a:t>
            </a:r>
            <a:r>
              <a:rPr sz="900" spc="-20" dirty="0">
                <a:latin typeface="Trebuchet MS"/>
                <a:cs typeface="Trebuchet MS"/>
              </a:rPr>
              <a:t>A</a:t>
            </a:r>
            <a:r>
              <a:rPr sz="900" spc="-45" dirty="0">
                <a:latin typeface="Trebuchet MS"/>
                <a:cs typeface="Trebuchet MS"/>
              </a:rPr>
              <a:t>ct</a:t>
            </a:r>
            <a:r>
              <a:rPr sz="900" spc="-50" dirty="0">
                <a:latin typeface="Trebuchet MS"/>
                <a:cs typeface="Trebuchet MS"/>
              </a:rPr>
              <a:t>ual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5178552" y="1627632"/>
            <a:ext cx="3368040" cy="850900"/>
            <a:chOff x="5178552" y="1627632"/>
            <a:chExt cx="3368040" cy="850900"/>
          </a:xfrm>
        </p:grpSpPr>
        <p:sp>
          <p:nvSpPr>
            <p:cNvPr id="57" name="object 57"/>
            <p:cNvSpPr/>
            <p:nvPr/>
          </p:nvSpPr>
          <p:spPr>
            <a:xfrm>
              <a:off x="5471160" y="2417064"/>
              <a:ext cx="268605" cy="56515"/>
            </a:xfrm>
            <a:custGeom>
              <a:avLst/>
              <a:gdLst/>
              <a:ahLst/>
              <a:cxnLst/>
              <a:rect l="l" t="t" r="r" b="b"/>
              <a:pathLst>
                <a:path w="268604" h="56514">
                  <a:moveTo>
                    <a:pt x="268224" y="0"/>
                  </a:moveTo>
                  <a:lnTo>
                    <a:pt x="0" y="0"/>
                  </a:lnTo>
                  <a:lnTo>
                    <a:pt x="0" y="56387"/>
                  </a:lnTo>
                  <a:lnTo>
                    <a:pt x="268224" y="56387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F579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739384" y="2458212"/>
              <a:ext cx="268605" cy="15240"/>
            </a:xfrm>
            <a:custGeom>
              <a:avLst/>
              <a:gdLst/>
              <a:ahLst/>
              <a:cxnLst/>
              <a:rect l="l" t="t" r="r" b="b"/>
              <a:pathLst>
                <a:path w="268604" h="15239">
                  <a:moveTo>
                    <a:pt x="268224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268224" y="15239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50A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739384" y="2458212"/>
              <a:ext cx="268605" cy="15240"/>
            </a:xfrm>
            <a:custGeom>
              <a:avLst/>
              <a:gdLst/>
              <a:ahLst/>
              <a:cxnLst/>
              <a:rect l="l" t="t" r="r" b="b"/>
              <a:pathLst>
                <a:path w="268604" h="15239">
                  <a:moveTo>
                    <a:pt x="0" y="0"/>
                  </a:moveTo>
                  <a:lnTo>
                    <a:pt x="268224" y="0"/>
                  </a:lnTo>
                  <a:lnTo>
                    <a:pt x="268224" y="15239"/>
                  </a:lnTo>
                  <a:lnTo>
                    <a:pt x="0" y="1523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594348" y="2275332"/>
              <a:ext cx="268605" cy="198120"/>
            </a:xfrm>
            <a:custGeom>
              <a:avLst/>
              <a:gdLst/>
              <a:ahLst/>
              <a:cxnLst/>
              <a:rect l="l" t="t" r="r" b="b"/>
              <a:pathLst>
                <a:path w="268604" h="198119">
                  <a:moveTo>
                    <a:pt x="268224" y="0"/>
                  </a:moveTo>
                  <a:lnTo>
                    <a:pt x="0" y="0"/>
                  </a:lnTo>
                  <a:lnTo>
                    <a:pt x="0" y="198119"/>
                  </a:lnTo>
                  <a:lnTo>
                    <a:pt x="268224" y="198119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F579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862572" y="2421636"/>
              <a:ext cx="268605" cy="52069"/>
            </a:xfrm>
            <a:custGeom>
              <a:avLst/>
              <a:gdLst/>
              <a:ahLst/>
              <a:cxnLst/>
              <a:rect l="l" t="t" r="r" b="b"/>
              <a:pathLst>
                <a:path w="268604" h="52069">
                  <a:moveTo>
                    <a:pt x="268224" y="0"/>
                  </a:moveTo>
                  <a:lnTo>
                    <a:pt x="0" y="0"/>
                  </a:lnTo>
                  <a:lnTo>
                    <a:pt x="0" y="51815"/>
                  </a:lnTo>
                  <a:lnTo>
                    <a:pt x="268224" y="51815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50A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862572" y="2421636"/>
              <a:ext cx="268605" cy="52069"/>
            </a:xfrm>
            <a:custGeom>
              <a:avLst/>
              <a:gdLst/>
              <a:ahLst/>
              <a:cxnLst/>
              <a:rect l="l" t="t" r="r" b="b"/>
              <a:pathLst>
                <a:path w="268604" h="52069">
                  <a:moveTo>
                    <a:pt x="0" y="0"/>
                  </a:moveTo>
                  <a:lnTo>
                    <a:pt x="268224" y="0"/>
                  </a:lnTo>
                  <a:lnTo>
                    <a:pt x="268224" y="51815"/>
                  </a:lnTo>
                  <a:lnTo>
                    <a:pt x="0" y="5181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717536" y="1627632"/>
              <a:ext cx="268605" cy="845819"/>
            </a:xfrm>
            <a:custGeom>
              <a:avLst/>
              <a:gdLst/>
              <a:ahLst/>
              <a:cxnLst/>
              <a:rect l="l" t="t" r="r" b="b"/>
              <a:pathLst>
                <a:path w="268604" h="845819">
                  <a:moveTo>
                    <a:pt x="268224" y="0"/>
                  </a:moveTo>
                  <a:lnTo>
                    <a:pt x="0" y="0"/>
                  </a:lnTo>
                  <a:lnTo>
                    <a:pt x="0" y="845819"/>
                  </a:lnTo>
                  <a:lnTo>
                    <a:pt x="268224" y="845819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F579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985760" y="1882140"/>
              <a:ext cx="268605" cy="591820"/>
            </a:xfrm>
            <a:custGeom>
              <a:avLst/>
              <a:gdLst/>
              <a:ahLst/>
              <a:cxnLst/>
              <a:rect l="l" t="t" r="r" b="b"/>
              <a:pathLst>
                <a:path w="268604" h="591819">
                  <a:moveTo>
                    <a:pt x="268224" y="0"/>
                  </a:moveTo>
                  <a:lnTo>
                    <a:pt x="0" y="0"/>
                  </a:lnTo>
                  <a:lnTo>
                    <a:pt x="0" y="591312"/>
                  </a:lnTo>
                  <a:lnTo>
                    <a:pt x="268224" y="591312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50A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985760" y="1882140"/>
              <a:ext cx="268605" cy="591820"/>
            </a:xfrm>
            <a:custGeom>
              <a:avLst/>
              <a:gdLst/>
              <a:ahLst/>
              <a:cxnLst/>
              <a:rect l="l" t="t" r="r" b="b"/>
              <a:pathLst>
                <a:path w="268604" h="591819">
                  <a:moveTo>
                    <a:pt x="0" y="0"/>
                  </a:moveTo>
                  <a:lnTo>
                    <a:pt x="268224" y="0"/>
                  </a:lnTo>
                  <a:lnTo>
                    <a:pt x="268224" y="591312"/>
                  </a:lnTo>
                  <a:lnTo>
                    <a:pt x="0" y="59131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178552" y="2473452"/>
              <a:ext cx="3368040" cy="0"/>
            </a:xfrm>
            <a:custGeom>
              <a:avLst/>
              <a:gdLst/>
              <a:ahLst/>
              <a:cxnLst/>
              <a:rect l="l" t="t" r="r" b="b"/>
              <a:pathLst>
                <a:path w="3368040">
                  <a:moveTo>
                    <a:pt x="0" y="0"/>
                  </a:moveTo>
                  <a:lnTo>
                    <a:pt x="3368040" y="0"/>
                  </a:lnTo>
                </a:path>
              </a:pathLst>
            </a:custGeom>
            <a:ln w="952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5535929" y="2201671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Trebuchet MS"/>
                <a:cs typeface="Trebuchet MS"/>
              </a:rPr>
              <a:t>10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659118" y="2060828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Trebuchet MS"/>
                <a:cs typeface="Trebuchet MS"/>
              </a:rPr>
              <a:t>35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753350" y="1412875"/>
            <a:ext cx="199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Trebuchet MS"/>
                <a:cs typeface="Trebuchet MS"/>
              </a:rPr>
              <a:t>150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788533" y="2244090"/>
            <a:ext cx="1701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5" dirty="0">
                <a:latin typeface="Trebuchet MS"/>
                <a:cs typeface="Trebuchet MS"/>
              </a:rPr>
              <a:t>2.5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882765" y="2205990"/>
            <a:ext cx="2286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latin typeface="Trebuchet MS"/>
                <a:cs typeface="Trebuchet MS"/>
              </a:rPr>
              <a:t>9.25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8021193" y="1666494"/>
            <a:ext cx="199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Trebuchet MS"/>
                <a:cs typeface="Trebuchet MS"/>
              </a:rPr>
              <a:t>105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002148" y="2378710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944236" y="2097151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Trebuchet MS"/>
                <a:cs typeface="Trebuchet MS"/>
              </a:rPr>
              <a:t>50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886325" y="1815210"/>
            <a:ext cx="199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Trebuchet MS"/>
                <a:cs typeface="Trebuchet MS"/>
              </a:rPr>
              <a:t>100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886325" y="1533525"/>
            <a:ext cx="199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Trebuchet MS"/>
                <a:cs typeface="Trebuchet MS"/>
              </a:rPr>
              <a:t>150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886325" y="1251584"/>
            <a:ext cx="199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Trebuchet MS"/>
                <a:cs typeface="Trebuchet MS"/>
              </a:rPr>
              <a:t>200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620892" y="2527554"/>
            <a:ext cx="2393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" dirty="0">
                <a:latin typeface="Trebuchet MS"/>
                <a:cs typeface="Trebuchet MS"/>
              </a:rPr>
              <a:t>D</a:t>
            </a:r>
            <a:r>
              <a:rPr sz="900" spc="-5" dirty="0">
                <a:latin typeface="Trebuchet MS"/>
                <a:cs typeface="Trebuchet MS"/>
              </a:rPr>
              <a:t>u</a:t>
            </a:r>
            <a:r>
              <a:rPr sz="900" spc="-20" dirty="0">
                <a:latin typeface="Trebuchet MS"/>
                <a:cs typeface="Trebuchet MS"/>
              </a:rPr>
              <a:t>s</a:t>
            </a:r>
            <a:r>
              <a:rPr sz="900" spc="-60" dirty="0">
                <a:latin typeface="Trebuchet MS"/>
                <a:cs typeface="Trebuchet MS"/>
              </a:rPr>
              <a:t>t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882255" y="2527554"/>
            <a:ext cx="2089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Trebuchet MS"/>
                <a:cs typeface="Trebuchet MS"/>
              </a:rPr>
              <a:t>N</a:t>
            </a:r>
            <a:r>
              <a:rPr sz="900" spc="-10" dirty="0">
                <a:latin typeface="Trebuchet MS"/>
                <a:cs typeface="Trebuchet MS"/>
              </a:rPr>
              <a:t>o</a:t>
            </a:r>
            <a:r>
              <a:rPr sz="900" spc="-65" dirty="0">
                <a:latin typeface="Trebuchet MS"/>
                <a:cs typeface="Trebuchet MS"/>
              </a:rPr>
              <a:t>x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693030" y="1583913"/>
            <a:ext cx="139700" cy="4368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dirty="0">
                <a:latin typeface="Trebuchet MS"/>
                <a:cs typeface="Trebuchet MS"/>
              </a:rPr>
              <a:t>m</a:t>
            </a:r>
            <a:r>
              <a:rPr sz="900" spc="-5" dirty="0">
                <a:latin typeface="Trebuchet MS"/>
                <a:cs typeface="Trebuchet MS"/>
              </a:rPr>
              <a:t>g/N</a:t>
            </a:r>
            <a:r>
              <a:rPr sz="900" dirty="0">
                <a:latin typeface="Trebuchet MS"/>
                <a:cs typeface="Trebuchet MS"/>
              </a:rPr>
              <a:t>m3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6280403" y="2779776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4" h="62864">
                <a:moveTo>
                  <a:pt x="62484" y="0"/>
                </a:moveTo>
                <a:lnTo>
                  <a:pt x="0" y="0"/>
                </a:lnTo>
                <a:lnTo>
                  <a:pt x="0" y="62483"/>
                </a:lnTo>
                <a:lnTo>
                  <a:pt x="62484" y="62483"/>
                </a:lnTo>
                <a:lnTo>
                  <a:pt x="62484" y="0"/>
                </a:lnTo>
                <a:close/>
              </a:path>
            </a:pathLst>
          </a:custGeom>
          <a:solidFill>
            <a:srgbClr val="F5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6358509" y="2717038"/>
            <a:ext cx="2908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Trebuchet MS"/>
                <a:cs typeface="Trebuchet MS"/>
              </a:rPr>
              <a:t>N</a:t>
            </a:r>
            <a:r>
              <a:rPr sz="900" spc="-10" dirty="0">
                <a:latin typeface="Trebuchet MS"/>
                <a:cs typeface="Trebuchet MS"/>
              </a:rPr>
              <a:t>o</a:t>
            </a:r>
            <a:r>
              <a:rPr sz="900" spc="-35" dirty="0">
                <a:latin typeface="Trebuchet MS"/>
                <a:cs typeface="Trebuchet MS"/>
              </a:rPr>
              <a:t>rm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6725411" y="2779776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4">
                <a:moveTo>
                  <a:pt x="62483" y="0"/>
                </a:moveTo>
                <a:lnTo>
                  <a:pt x="0" y="0"/>
                </a:lnTo>
                <a:lnTo>
                  <a:pt x="0" y="62483"/>
                </a:lnTo>
                <a:lnTo>
                  <a:pt x="62483" y="62483"/>
                </a:lnTo>
                <a:lnTo>
                  <a:pt x="62483" y="0"/>
                </a:lnTo>
                <a:close/>
              </a:path>
            </a:pathLst>
          </a:custGeom>
          <a:solidFill>
            <a:srgbClr val="50A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6762115" y="2475230"/>
            <a:ext cx="361315" cy="404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340" marR="5080" indent="-41275">
              <a:lnSpc>
                <a:spcPct val="138100"/>
              </a:lnSpc>
              <a:spcBef>
                <a:spcPts val="100"/>
              </a:spcBef>
            </a:pPr>
            <a:r>
              <a:rPr sz="900" spc="-35" dirty="0">
                <a:latin typeface="Trebuchet MS"/>
                <a:cs typeface="Trebuchet MS"/>
              </a:rPr>
              <a:t>SOx  </a:t>
            </a:r>
            <a:r>
              <a:rPr sz="900" spc="-25" dirty="0">
                <a:latin typeface="Trebuchet MS"/>
                <a:cs typeface="Trebuchet MS"/>
              </a:rPr>
              <a:t>A</a:t>
            </a:r>
            <a:r>
              <a:rPr sz="900" spc="-65" dirty="0">
                <a:latin typeface="Trebuchet MS"/>
                <a:cs typeface="Trebuchet MS"/>
              </a:rPr>
              <a:t>c</a:t>
            </a:r>
            <a:r>
              <a:rPr sz="900" spc="-35" dirty="0">
                <a:latin typeface="Trebuchet MS"/>
                <a:cs typeface="Trebuchet MS"/>
              </a:rPr>
              <a:t>t</a:t>
            </a:r>
            <a:r>
              <a:rPr sz="900" spc="-40" dirty="0">
                <a:latin typeface="Trebuchet MS"/>
                <a:cs typeface="Trebuchet MS"/>
              </a:rPr>
              <a:t>u</a:t>
            </a:r>
            <a:r>
              <a:rPr sz="900" spc="-55" dirty="0">
                <a:latin typeface="Trebuchet MS"/>
                <a:cs typeface="Trebuchet MS"/>
              </a:rPr>
              <a:t>al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984503" y="3599688"/>
            <a:ext cx="3355975" cy="935990"/>
            <a:chOff x="984503" y="3599688"/>
            <a:chExt cx="3355975" cy="935990"/>
          </a:xfrm>
        </p:grpSpPr>
        <p:sp>
          <p:nvSpPr>
            <p:cNvPr id="86" name="object 86"/>
            <p:cNvSpPr/>
            <p:nvPr/>
          </p:nvSpPr>
          <p:spPr>
            <a:xfrm>
              <a:off x="1277111" y="4507991"/>
              <a:ext cx="266700" cy="22860"/>
            </a:xfrm>
            <a:custGeom>
              <a:avLst/>
              <a:gdLst/>
              <a:ahLst/>
              <a:cxnLst/>
              <a:rect l="l" t="t" r="r" b="b"/>
              <a:pathLst>
                <a:path w="266700" h="22860">
                  <a:moveTo>
                    <a:pt x="266700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266700" y="22860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F579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543811" y="4529327"/>
              <a:ext cx="266700" cy="1905"/>
            </a:xfrm>
            <a:custGeom>
              <a:avLst/>
              <a:gdLst/>
              <a:ahLst/>
              <a:cxnLst/>
              <a:rect l="l" t="t" r="r" b="b"/>
              <a:pathLst>
                <a:path w="266700" h="1904">
                  <a:moveTo>
                    <a:pt x="266700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266700" y="1524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50A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543811" y="4529327"/>
              <a:ext cx="266700" cy="1905"/>
            </a:xfrm>
            <a:custGeom>
              <a:avLst/>
              <a:gdLst/>
              <a:ahLst/>
              <a:cxnLst/>
              <a:rect l="l" t="t" r="r" b="b"/>
              <a:pathLst>
                <a:path w="266700" h="1904">
                  <a:moveTo>
                    <a:pt x="0" y="0"/>
                  </a:moveTo>
                  <a:lnTo>
                    <a:pt x="266700" y="0"/>
                  </a:lnTo>
                  <a:lnTo>
                    <a:pt x="266700" y="1524"/>
                  </a:lnTo>
                  <a:lnTo>
                    <a:pt x="0" y="152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395727" y="4297680"/>
              <a:ext cx="266700" cy="233679"/>
            </a:xfrm>
            <a:custGeom>
              <a:avLst/>
              <a:gdLst/>
              <a:ahLst/>
              <a:cxnLst/>
              <a:rect l="l" t="t" r="r" b="b"/>
              <a:pathLst>
                <a:path w="266700" h="233679">
                  <a:moveTo>
                    <a:pt x="266700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266700" y="233172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F579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662427" y="4529327"/>
              <a:ext cx="266700" cy="1905"/>
            </a:xfrm>
            <a:custGeom>
              <a:avLst/>
              <a:gdLst/>
              <a:ahLst/>
              <a:cxnLst/>
              <a:rect l="l" t="t" r="r" b="b"/>
              <a:pathLst>
                <a:path w="266700" h="1904">
                  <a:moveTo>
                    <a:pt x="266700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266700" y="1524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50A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662427" y="4529327"/>
              <a:ext cx="266700" cy="1905"/>
            </a:xfrm>
            <a:custGeom>
              <a:avLst/>
              <a:gdLst/>
              <a:ahLst/>
              <a:cxnLst/>
              <a:rect l="l" t="t" r="r" b="b"/>
              <a:pathLst>
                <a:path w="266700" h="1904">
                  <a:moveTo>
                    <a:pt x="0" y="0"/>
                  </a:moveTo>
                  <a:lnTo>
                    <a:pt x="266700" y="0"/>
                  </a:lnTo>
                  <a:lnTo>
                    <a:pt x="266700" y="1524"/>
                  </a:lnTo>
                  <a:lnTo>
                    <a:pt x="0" y="152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514343" y="3599688"/>
              <a:ext cx="266700" cy="931544"/>
            </a:xfrm>
            <a:custGeom>
              <a:avLst/>
              <a:gdLst/>
              <a:ahLst/>
              <a:cxnLst/>
              <a:rect l="l" t="t" r="r" b="b"/>
              <a:pathLst>
                <a:path w="266700" h="931545">
                  <a:moveTo>
                    <a:pt x="266700" y="0"/>
                  </a:moveTo>
                  <a:lnTo>
                    <a:pt x="0" y="0"/>
                  </a:lnTo>
                  <a:lnTo>
                    <a:pt x="0" y="931164"/>
                  </a:lnTo>
                  <a:lnTo>
                    <a:pt x="266700" y="931164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F579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781043" y="4416552"/>
              <a:ext cx="266700" cy="114300"/>
            </a:xfrm>
            <a:custGeom>
              <a:avLst/>
              <a:gdLst/>
              <a:ahLst/>
              <a:cxnLst/>
              <a:rect l="l" t="t" r="r" b="b"/>
              <a:pathLst>
                <a:path w="266700" h="114300">
                  <a:moveTo>
                    <a:pt x="266700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266700" y="114300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50A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781043" y="4416552"/>
              <a:ext cx="266700" cy="114300"/>
            </a:xfrm>
            <a:custGeom>
              <a:avLst/>
              <a:gdLst/>
              <a:ahLst/>
              <a:cxnLst/>
              <a:rect l="l" t="t" r="r" b="b"/>
              <a:pathLst>
                <a:path w="266700" h="114300">
                  <a:moveTo>
                    <a:pt x="0" y="0"/>
                  </a:moveTo>
                  <a:lnTo>
                    <a:pt x="266700" y="0"/>
                  </a:lnTo>
                  <a:lnTo>
                    <a:pt x="266700" y="114300"/>
                  </a:lnTo>
                  <a:lnTo>
                    <a:pt x="0" y="1143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984503" y="4530852"/>
              <a:ext cx="3355975" cy="0"/>
            </a:xfrm>
            <a:custGeom>
              <a:avLst/>
              <a:gdLst/>
              <a:ahLst/>
              <a:cxnLst/>
              <a:rect l="l" t="t" r="r" b="b"/>
              <a:pathLst>
                <a:path w="3355975">
                  <a:moveTo>
                    <a:pt x="0" y="0"/>
                  </a:moveTo>
                  <a:lnTo>
                    <a:pt x="3355848" y="0"/>
                  </a:lnTo>
                </a:path>
              </a:pathLst>
            </a:custGeom>
            <a:ln w="952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 txBox="1"/>
          <p:nvPr/>
        </p:nvSpPr>
        <p:spPr>
          <a:xfrm>
            <a:off x="1339977" y="4293489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Trebuchet MS"/>
                <a:cs typeface="Trebuchet MS"/>
              </a:rPr>
              <a:t>10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2430017" y="4083811"/>
            <a:ext cx="199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Trebuchet MS"/>
                <a:cs typeface="Trebuchet MS"/>
              </a:rPr>
              <a:t>100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3548888" y="3384930"/>
            <a:ext cx="199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Trebuchet MS"/>
                <a:cs typeface="Trebuchet MS"/>
              </a:rPr>
              <a:t>400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636014" y="4314571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Trebuchet MS"/>
                <a:cs typeface="Trebuchet MS"/>
              </a:rPr>
              <a:t>1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754883" y="4314571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Trebuchet MS"/>
                <a:cs typeface="Trebuchet MS"/>
              </a:rPr>
              <a:t>1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3844797" y="4202683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Trebuchet MS"/>
                <a:cs typeface="Trebuchet MS"/>
              </a:rPr>
              <a:t>49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807821" y="4437684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691997" y="4204461"/>
            <a:ext cx="199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Trebuchet MS"/>
                <a:cs typeface="Trebuchet MS"/>
              </a:rPr>
              <a:t>100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691997" y="3971290"/>
            <a:ext cx="199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Trebuchet MS"/>
                <a:cs typeface="Trebuchet MS"/>
              </a:rPr>
              <a:t>200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691997" y="3738498"/>
            <a:ext cx="199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Trebuchet MS"/>
                <a:cs typeface="Trebuchet MS"/>
              </a:rPr>
              <a:t>300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691997" y="3505327"/>
            <a:ext cx="199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Trebuchet MS"/>
                <a:cs typeface="Trebuchet MS"/>
              </a:rPr>
              <a:t>400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691997" y="3272408"/>
            <a:ext cx="199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Trebuchet MS"/>
                <a:cs typeface="Trebuchet MS"/>
              </a:rPr>
              <a:t>500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424686" y="4586122"/>
            <a:ext cx="2393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" dirty="0">
                <a:latin typeface="Trebuchet MS"/>
                <a:cs typeface="Trebuchet MS"/>
              </a:rPr>
              <a:t>D</a:t>
            </a:r>
            <a:r>
              <a:rPr sz="900" spc="-5" dirty="0">
                <a:latin typeface="Trebuchet MS"/>
                <a:cs typeface="Trebuchet MS"/>
              </a:rPr>
              <a:t>u</a:t>
            </a:r>
            <a:r>
              <a:rPr sz="900" spc="-20" dirty="0">
                <a:latin typeface="Trebuchet MS"/>
                <a:cs typeface="Trebuchet MS"/>
              </a:rPr>
              <a:t>s</a:t>
            </a:r>
            <a:r>
              <a:rPr sz="900" spc="-60" dirty="0">
                <a:latin typeface="Trebuchet MS"/>
                <a:cs typeface="Trebuchet MS"/>
              </a:rPr>
              <a:t>t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3677539" y="4586122"/>
            <a:ext cx="2089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Trebuchet MS"/>
                <a:cs typeface="Trebuchet MS"/>
              </a:rPr>
              <a:t>N</a:t>
            </a:r>
            <a:r>
              <a:rPr sz="900" spc="-10" dirty="0">
                <a:latin typeface="Trebuchet MS"/>
                <a:cs typeface="Trebuchet MS"/>
              </a:rPr>
              <a:t>o</a:t>
            </a:r>
            <a:r>
              <a:rPr sz="900" spc="-65" dirty="0">
                <a:latin typeface="Trebuchet MS"/>
                <a:cs typeface="Trebuchet MS"/>
              </a:rPr>
              <a:t>x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498678" y="3579209"/>
            <a:ext cx="139700" cy="4368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dirty="0">
                <a:latin typeface="Trebuchet MS"/>
                <a:cs typeface="Trebuchet MS"/>
              </a:rPr>
              <a:t>m</a:t>
            </a:r>
            <a:r>
              <a:rPr sz="900" spc="-5" dirty="0">
                <a:latin typeface="Trebuchet MS"/>
                <a:cs typeface="Trebuchet MS"/>
              </a:rPr>
              <a:t>g/N</a:t>
            </a:r>
            <a:r>
              <a:rPr sz="900" dirty="0">
                <a:latin typeface="Trebuchet MS"/>
                <a:cs typeface="Trebuchet MS"/>
              </a:rPr>
              <a:t>m3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2087879" y="4824984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4" h="64135">
                <a:moveTo>
                  <a:pt x="62483" y="0"/>
                </a:moveTo>
                <a:lnTo>
                  <a:pt x="0" y="0"/>
                </a:lnTo>
                <a:lnTo>
                  <a:pt x="0" y="64008"/>
                </a:lnTo>
                <a:lnTo>
                  <a:pt x="62483" y="64008"/>
                </a:lnTo>
                <a:lnTo>
                  <a:pt x="62483" y="0"/>
                </a:lnTo>
                <a:close/>
              </a:path>
            </a:pathLst>
          </a:custGeom>
          <a:solidFill>
            <a:srgbClr val="F5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2164207" y="4763211"/>
            <a:ext cx="2908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Trebuchet MS"/>
                <a:cs typeface="Trebuchet MS"/>
              </a:rPr>
              <a:t>N</a:t>
            </a:r>
            <a:r>
              <a:rPr sz="900" spc="-10" dirty="0">
                <a:latin typeface="Trebuchet MS"/>
                <a:cs typeface="Trebuchet MS"/>
              </a:rPr>
              <a:t>o</a:t>
            </a:r>
            <a:r>
              <a:rPr sz="900" spc="-35" dirty="0">
                <a:latin typeface="Trebuchet MS"/>
                <a:cs typeface="Trebuchet MS"/>
              </a:rPr>
              <a:t>rm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2531364" y="4824984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7" y="0"/>
                </a:moveTo>
                <a:lnTo>
                  <a:pt x="0" y="0"/>
                </a:lnTo>
                <a:lnTo>
                  <a:pt x="0" y="64008"/>
                </a:lnTo>
                <a:lnTo>
                  <a:pt x="64007" y="64008"/>
                </a:lnTo>
                <a:lnTo>
                  <a:pt x="64007" y="0"/>
                </a:lnTo>
                <a:close/>
              </a:path>
            </a:pathLst>
          </a:custGeom>
          <a:solidFill>
            <a:srgbClr val="50A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/>
          <p:nvPr/>
        </p:nvSpPr>
        <p:spPr>
          <a:xfrm>
            <a:off x="2561335" y="4546193"/>
            <a:ext cx="367665" cy="379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325" marR="5080" indent="-48260">
              <a:lnSpc>
                <a:spcPct val="129099"/>
              </a:lnSpc>
              <a:spcBef>
                <a:spcPts val="100"/>
              </a:spcBef>
            </a:pPr>
            <a:r>
              <a:rPr sz="900" spc="-35" dirty="0">
                <a:latin typeface="Trebuchet MS"/>
                <a:cs typeface="Trebuchet MS"/>
              </a:rPr>
              <a:t>SOx  </a:t>
            </a:r>
            <a:r>
              <a:rPr sz="900" spc="-25" dirty="0">
                <a:latin typeface="Trebuchet MS"/>
                <a:cs typeface="Trebuchet MS"/>
              </a:rPr>
              <a:t>A</a:t>
            </a:r>
            <a:r>
              <a:rPr sz="900" spc="-65" dirty="0">
                <a:latin typeface="Trebuchet MS"/>
                <a:cs typeface="Trebuchet MS"/>
              </a:rPr>
              <a:t>c</a:t>
            </a:r>
            <a:r>
              <a:rPr sz="900" spc="-35" dirty="0">
                <a:latin typeface="Trebuchet MS"/>
                <a:cs typeface="Trebuchet MS"/>
              </a:rPr>
              <a:t>t</a:t>
            </a:r>
            <a:r>
              <a:rPr sz="900" spc="-40" dirty="0">
                <a:latin typeface="Trebuchet MS"/>
                <a:cs typeface="Trebuchet MS"/>
              </a:rPr>
              <a:t>u</a:t>
            </a:r>
            <a:r>
              <a:rPr sz="900" spc="-55" dirty="0">
                <a:latin typeface="Trebuchet MS"/>
                <a:cs typeface="Trebuchet MS"/>
              </a:rPr>
              <a:t>al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115" name="object 115"/>
          <p:cNvGrpSpPr/>
          <p:nvPr/>
        </p:nvGrpSpPr>
        <p:grpSpPr>
          <a:xfrm>
            <a:off x="5178552" y="3657600"/>
            <a:ext cx="3368040" cy="878205"/>
            <a:chOff x="5178552" y="3657600"/>
            <a:chExt cx="3368040" cy="878205"/>
          </a:xfrm>
        </p:grpSpPr>
        <p:sp>
          <p:nvSpPr>
            <p:cNvPr id="116" name="object 116"/>
            <p:cNvSpPr/>
            <p:nvPr/>
          </p:nvSpPr>
          <p:spPr>
            <a:xfrm>
              <a:off x="5471160" y="4472939"/>
              <a:ext cx="268605" cy="58419"/>
            </a:xfrm>
            <a:custGeom>
              <a:avLst/>
              <a:gdLst/>
              <a:ahLst/>
              <a:cxnLst/>
              <a:rect l="l" t="t" r="r" b="b"/>
              <a:pathLst>
                <a:path w="268604" h="58420">
                  <a:moveTo>
                    <a:pt x="268224" y="0"/>
                  </a:moveTo>
                  <a:lnTo>
                    <a:pt x="0" y="0"/>
                  </a:lnTo>
                  <a:lnTo>
                    <a:pt x="0" y="57912"/>
                  </a:lnTo>
                  <a:lnTo>
                    <a:pt x="268224" y="57912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F579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739384" y="4485132"/>
              <a:ext cx="268605" cy="45720"/>
            </a:xfrm>
            <a:custGeom>
              <a:avLst/>
              <a:gdLst/>
              <a:ahLst/>
              <a:cxnLst/>
              <a:rect l="l" t="t" r="r" b="b"/>
              <a:pathLst>
                <a:path w="268604" h="45720">
                  <a:moveTo>
                    <a:pt x="268224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268224" y="45719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50A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594348" y="3657599"/>
              <a:ext cx="1391920" cy="873760"/>
            </a:xfrm>
            <a:custGeom>
              <a:avLst/>
              <a:gdLst/>
              <a:ahLst/>
              <a:cxnLst/>
              <a:rect l="l" t="t" r="r" b="b"/>
              <a:pathLst>
                <a:path w="1391920" h="873760">
                  <a:moveTo>
                    <a:pt x="268224" y="670560"/>
                  </a:moveTo>
                  <a:lnTo>
                    <a:pt x="0" y="670560"/>
                  </a:lnTo>
                  <a:lnTo>
                    <a:pt x="0" y="873252"/>
                  </a:lnTo>
                  <a:lnTo>
                    <a:pt x="268224" y="873252"/>
                  </a:lnTo>
                  <a:lnTo>
                    <a:pt x="268224" y="670560"/>
                  </a:lnTo>
                  <a:close/>
                </a:path>
                <a:path w="1391920" h="873760">
                  <a:moveTo>
                    <a:pt x="1391412" y="0"/>
                  </a:moveTo>
                  <a:lnTo>
                    <a:pt x="1123188" y="0"/>
                  </a:lnTo>
                  <a:lnTo>
                    <a:pt x="1123188" y="873252"/>
                  </a:lnTo>
                  <a:lnTo>
                    <a:pt x="1391412" y="873252"/>
                  </a:lnTo>
                  <a:lnTo>
                    <a:pt x="1391412" y="0"/>
                  </a:lnTo>
                  <a:close/>
                </a:path>
              </a:pathLst>
            </a:custGeom>
            <a:solidFill>
              <a:srgbClr val="F579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178552" y="4530852"/>
              <a:ext cx="3368040" cy="0"/>
            </a:xfrm>
            <a:custGeom>
              <a:avLst/>
              <a:gdLst/>
              <a:ahLst/>
              <a:cxnLst/>
              <a:rect l="l" t="t" r="r" b="b"/>
              <a:pathLst>
                <a:path w="3368040">
                  <a:moveTo>
                    <a:pt x="0" y="0"/>
                  </a:moveTo>
                  <a:lnTo>
                    <a:pt x="3368040" y="0"/>
                  </a:lnTo>
                </a:path>
              </a:pathLst>
            </a:custGeom>
            <a:ln w="952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" name="object 120"/>
          <p:cNvSpPr txBox="1"/>
          <p:nvPr/>
        </p:nvSpPr>
        <p:spPr>
          <a:xfrm>
            <a:off x="5535929" y="4258817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Trebuchet MS"/>
                <a:cs typeface="Trebuchet MS"/>
              </a:rPr>
              <a:t>10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6659118" y="4113021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Trebuchet MS"/>
                <a:cs typeface="Trebuchet MS"/>
              </a:rPr>
              <a:t>35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7753350" y="3443096"/>
            <a:ext cx="199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Trebuchet MS"/>
                <a:cs typeface="Trebuchet MS"/>
              </a:rPr>
              <a:t>150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5832728" y="4270375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Trebuchet MS"/>
                <a:cs typeface="Trebuchet MS"/>
              </a:rPr>
              <a:t>8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6955917" y="4316983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8079105" y="4316983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5002148" y="4437684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4944236" y="4146296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Trebuchet MS"/>
                <a:cs typeface="Trebuchet MS"/>
              </a:rPr>
              <a:t>50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4886325" y="3854957"/>
            <a:ext cx="199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Trebuchet MS"/>
                <a:cs typeface="Trebuchet MS"/>
              </a:rPr>
              <a:t>100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4886325" y="3563492"/>
            <a:ext cx="199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Trebuchet MS"/>
                <a:cs typeface="Trebuchet MS"/>
              </a:rPr>
              <a:t>150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4886325" y="3272408"/>
            <a:ext cx="199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Trebuchet MS"/>
                <a:cs typeface="Trebuchet MS"/>
              </a:rPr>
              <a:t>200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5620892" y="4586122"/>
            <a:ext cx="2393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" dirty="0">
                <a:latin typeface="Trebuchet MS"/>
                <a:cs typeface="Trebuchet MS"/>
              </a:rPr>
              <a:t>D</a:t>
            </a:r>
            <a:r>
              <a:rPr sz="900" spc="-5" dirty="0">
                <a:latin typeface="Trebuchet MS"/>
                <a:cs typeface="Trebuchet MS"/>
              </a:rPr>
              <a:t>u</a:t>
            </a:r>
            <a:r>
              <a:rPr sz="900" spc="-20" dirty="0">
                <a:latin typeface="Trebuchet MS"/>
                <a:cs typeface="Trebuchet MS"/>
              </a:rPr>
              <a:t>s</a:t>
            </a:r>
            <a:r>
              <a:rPr sz="900" spc="-60" dirty="0">
                <a:latin typeface="Trebuchet MS"/>
                <a:cs typeface="Trebuchet MS"/>
              </a:rPr>
              <a:t>t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7882255" y="4586122"/>
            <a:ext cx="2089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Trebuchet MS"/>
                <a:cs typeface="Trebuchet MS"/>
              </a:rPr>
              <a:t>N</a:t>
            </a:r>
            <a:r>
              <a:rPr sz="900" spc="-10" dirty="0">
                <a:latin typeface="Trebuchet MS"/>
                <a:cs typeface="Trebuchet MS"/>
              </a:rPr>
              <a:t>o</a:t>
            </a:r>
            <a:r>
              <a:rPr sz="900" spc="-65" dirty="0">
                <a:latin typeface="Trebuchet MS"/>
                <a:cs typeface="Trebuchet MS"/>
              </a:rPr>
              <a:t>x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4693030" y="3718783"/>
            <a:ext cx="139700" cy="4368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dirty="0">
                <a:latin typeface="Trebuchet MS"/>
                <a:cs typeface="Trebuchet MS"/>
              </a:rPr>
              <a:t>m</a:t>
            </a:r>
            <a:r>
              <a:rPr sz="900" spc="-5" dirty="0">
                <a:latin typeface="Trebuchet MS"/>
                <a:cs typeface="Trebuchet MS"/>
              </a:rPr>
              <a:t>g/N</a:t>
            </a:r>
            <a:r>
              <a:rPr sz="900" dirty="0">
                <a:latin typeface="Trebuchet MS"/>
                <a:cs typeface="Trebuchet MS"/>
              </a:rPr>
              <a:t>m3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6280403" y="4824984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4" h="64135">
                <a:moveTo>
                  <a:pt x="62484" y="0"/>
                </a:moveTo>
                <a:lnTo>
                  <a:pt x="0" y="0"/>
                </a:lnTo>
                <a:lnTo>
                  <a:pt x="0" y="64008"/>
                </a:lnTo>
                <a:lnTo>
                  <a:pt x="62484" y="64008"/>
                </a:lnTo>
                <a:lnTo>
                  <a:pt x="62484" y="0"/>
                </a:lnTo>
                <a:close/>
              </a:path>
            </a:pathLst>
          </a:custGeom>
          <a:solidFill>
            <a:srgbClr val="F5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 txBox="1"/>
          <p:nvPr/>
        </p:nvSpPr>
        <p:spPr>
          <a:xfrm>
            <a:off x="6358509" y="4763211"/>
            <a:ext cx="2908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Trebuchet MS"/>
                <a:cs typeface="Trebuchet MS"/>
              </a:rPr>
              <a:t>N</a:t>
            </a:r>
            <a:r>
              <a:rPr sz="900" spc="-10" dirty="0">
                <a:latin typeface="Trebuchet MS"/>
                <a:cs typeface="Trebuchet MS"/>
              </a:rPr>
              <a:t>o</a:t>
            </a:r>
            <a:r>
              <a:rPr sz="900" spc="-35" dirty="0">
                <a:latin typeface="Trebuchet MS"/>
                <a:cs typeface="Trebuchet MS"/>
              </a:rPr>
              <a:t>rm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6725411" y="4824984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5" h="64135">
                <a:moveTo>
                  <a:pt x="62483" y="0"/>
                </a:moveTo>
                <a:lnTo>
                  <a:pt x="0" y="0"/>
                </a:lnTo>
                <a:lnTo>
                  <a:pt x="0" y="64008"/>
                </a:lnTo>
                <a:lnTo>
                  <a:pt x="62483" y="64008"/>
                </a:lnTo>
                <a:lnTo>
                  <a:pt x="62483" y="0"/>
                </a:lnTo>
                <a:close/>
              </a:path>
            </a:pathLst>
          </a:custGeom>
          <a:solidFill>
            <a:srgbClr val="50A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 txBox="1"/>
          <p:nvPr/>
        </p:nvSpPr>
        <p:spPr>
          <a:xfrm>
            <a:off x="6762115" y="4546193"/>
            <a:ext cx="361315" cy="379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340" marR="5080" indent="-41275">
              <a:lnSpc>
                <a:spcPct val="129099"/>
              </a:lnSpc>
              <a:spcBef>
                <a:spcPts val="100"/>
              </a:spcBef>
            </a:pPr>
            <a:r>
              <a:rPr sz="900" spc="-35" dirty="0">
                <a:latin typeface="Trebuchet MS"/>
                <a:cs typeface="Trebuchet MS"/>
              </a:rPr>
              <a:t>SOx  </a:t>
            </a:r>
            <a:r>
              <a:rPr sz="900" spc="-25" dirty="0">
                <a:latin typeface="Trebuchet MS"/>
                <a:cs typeface="Trebuchet MS"/>
              </a:rPr>
              <a:t>A</a:t>
            </a:r>
            <a:r>
              <a:rPr sz="900" spc="-65" dirty="0">
                <a:latin typeface="Trebuchet MS"/>
                <a:cs typeface="Trebuchet MS"/>
              </a:rPr>
              <a:t>c</a:t>
            </a:r>
            <a:r>
              <a:rPr sz="900" spc="-35" dirty="0">
                <a:latin typeface="Trebuchet MS"/>
                <a:cs typeface="Trebuchet MS"/>
              </a:rPr>
              <a:t>t</a:t>
            </a:r>
            <a:r>
              <a:rPr sz="900" spc="-40" dirty="0">
                <a:latin typeface="Trebuchet MS"/>
                <a:cs typeface="Trebuchet MS"/>
              </a:rPr>
              <a:t>u</a:t>
            </a:r>
            <a:r>
              <a:rPr sz="900" spc="-55" dirty="0">
                <a:latin typeface="Trebuchet MS"/>
                <a:cs typeface="Trebuchet MS"/>
              </a:rPr>
              <a:t>al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38" name="object 138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5"/>
              </a:lnSpc>
            </a:pPr>
            <a:fld id="{81D60167-4931-47E6-BA6A-407CBD079E47}" type="slidenum">
              <a:rPr spc="-15" dirty="0"/>
              <a:t>32</a:t>
            </a:fld>
            <a:endParaRPr spc="-15" dirty="0"/>
          </a:p>
        </p:txBody>
      </p:sp>
    </p:spTree>
    <p:extLst>
      <p:ext uri="{BB962C8B-B14F-4D97-AF65-F5344CB8AC3E}">
        <p14:creationId xmlns:p14="http://schemas.microsoft.com/office/powerpoint/2010/main" val="201241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26AC-FB73-4E5B-BF2A-A52FB2B4EF9F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533400" y="278082"/>
            <a:ext cx="6019802" cy="304128"/>
          </a:xfrm>
          <a:prstGeom prst="rect">
            <a:avLst/>
          </a:prstGeom>
        </p:spPr>
        <p:txBody>
          <a:bodyPr vert="horz" wrap="square" lIns="0" tIns="57347" rIns="0" bIns="0" rtlCol="0" anchor="ctr">
            <a:spAutoFit/>
          </a:bodyPr>
          <a:lstStyle>
            <a:lvl1pPr algn="l" defTabSz="816388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0320"/>
            <a:r>
              <a:rPr lang="en-US" b="1" spc="-10" smtClean="0"/>
              <a:t>18MTPA Limestone Mining, 2 x 3 MTPA Clinker plants</a:t>
            </a:r>
            <a:endParaRPr lang="en-US" b="1" spc="-10" dirty="0"/>
          </a:p>
        </p:txBody>
      </p:sp>
      <p:sp>
        <p:nvSpPr>
          <p:cNvPr id="6" name="object 3"/>
          <p:cNvSpPr txBox="1"/>
          <p:nvPr/>
        </p:nvSpPr>
        <p:spPr>
          <a:xfrm>
            <a:off x="518104" y="4025082"/>
            <a:ext cx="1642110" cy="621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76530">
              <a:lnSpc>
                <a:spcPts val="1580"/>
              </a:lnSpc>
            </a:pPr>
            <a:r>
              <a:rPr sz="1400" spc="-5" dirty="0">
                <a:latin typeface="Arial"/>
                <a:cs typeface="Arial"/>
              </a:rPr>
              <a:t>Mun</a:t>
            </a:r>
            <a:r>
              <a:rPr sz="1400" dirty="0">
                <a:latin typeface="Arial"/>
                <a:cs typeface="Arial"/>
              </a:rPr>
              <a:t>ici</a:t>
            </a:r>
            <a:r>
              <a:rPr sz="1400" spc="-5" dirty="0">
                <a:latin typeface="Arial"/>
                <a:cs typeface="Arial"/>
              </a:rPr>
              <a:t>pa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st</a:t>
            </a:r>
            <a:r>
              <a:rPr sz="1400" dirty="0">
                <a:latin typeface="Arial"/>
                <a:cs typeface="Arial"/>
              </a:rPr>
              <a:t>e </a:t>
            </a:r>
            <a:r>
              <a:rPr sz="1400" spc="-5" dirty="0">
                <a:latin typeface="Arial"/>
                <a:cs typeface="Arial"/>
              </a:rPr>
              <a:t>of </a:t>
            </a:r>
            <a:r>
              <a:rPr sz="1400" dirty="0">
                <a:latin typeface="Arial"/>
                <a:cs typeface="Arial"/>
              </a:rPr>
              <a:t>DU</a:t>
            </a:r>
            <a:r>
              <a:rPr sz="1400" spc="-20" dirty="0">
                <a:latin typeface="Arial"/>
                <a:cs typeface="Arial"/>
              </a:rPr>
              <a:t>Q</a:t>
            </a:r>
            <a:r>
              <a:rPr sz="1400" dirty="0">
                <a:latin typeface="Arial"/>
                <a:cs typeface="Arial"/>
              </a:rPr>
              <a:t>M</a:t>
            </a:r>
            <a:r>
              <a:rPr sz="1400" spc="-10" dirty="0">
                <a:latin typeface="Arial"/>
                <a:cs typeface="Arial"/>
              </a:rPr>
              <a:t> t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u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  <a:p>
            <a:pPr marL="308610">
              <a:lnSpc>
                <a:spcPts val="1670"/>
              </a:lnSpc>
            </a:pP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 gree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-10" dirty="0">
                <a:latin typeface="Arial"/>
                <a:cs typeface="Arial"/>
              </a:rPr>
              <a:t> f</a:t>
            </a:r>
            <a:r>
              <a:rPr sz="1400" spc="-5" dirty="0">
                <a:latin typeface="Arial"/>
                <a:cs typeface="Arial"/>
              </a:rPr>
              <a:t>ue</a:t>
            </a:r>
            <a:r>
              <a:rPr sz="1400" dirty="0">
                <a:latin typeface="Arial"/>
                <a:cs typeface="Arial"/>
              </a:rPr>
              <a:t>l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2579531" y="4025082"/>
            <a:ext cx="1898014" cy="404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1480" marR="5080" indent="-399415">
              <a:lnSpc>
                <a:spcPts val="1580"/>
              </a:lnSpc>
            </a:pPr>
            <a:r>
              <a:rPr sz="1400" spc="-10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mp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y</a:t>
            </a:r>
            <a:r>
              <a:rPr sz="1400" spc="-5" dirty="0">
                <a:latin typeface="Arial"/>
                <a:cs typeface="Arial"/>
              </a:rPr>
              <a:t>ment genera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n </a:t>
            </a:r>
            <a:r>
              <a:rPr sz="1400" spc="-15" dirty="0">
                <a:latin typeface="Arial"/>
                <a:cs typeface="Arial"/>
              </a:rPr>
              <a:t>o</a:t>
            </a:r>
            <a:r>
              <a:rPr sz="1400" spc="-5" dirty="0">
                <a:latin typeface="Arial"/>
                <a:cs typeface="Arial"/>
              </a:rPr>
              <a:t>f 75</a:t>
            </a:r>
            <a:r>
              <a:rPr sz="1400" dirty="0">
                <a:latin typeface="Arial"/>
                <a:cs typeface="Arial"/>
              </a:rPr>
              <a:t>0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peop</a:t>
            </a:r>
            <a:r>
              <a:rPr sz="1400" dirty="0">
                <a:latin typeface="Arial"/>
                <a:cs typeface="Arial"/>
              </a:rPr>
              <a:t>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5"/>
          <p:cNvSpPr/>
          <p:nvPr/>
        </p:nvSpPr>
        <p:spPr>
          <a:xfrm>
            <a:off x="457198" y="384634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598" y="0"/>
                </a:lnTo>
              </a:path>
            </a:pathLst>
          </a:custGeom>
          <a:ln w="46988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/>
        </p:nvSpPr>
        <p:spPr>
          <a:xfrm>
            <a:off x="838200" y="262569"/>
            <a:ext cx="6878424" cy="3343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 txBox="1"/>
          <p:nvPr/>
        </p:nvSpPr>
        <p:spPr>
          <a:xfrm>
            <a:off x="4741778" y="3194517"/>
            <a:ext cx="3605529" cy="1235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5" dirty="0">
                <a:latin typeface="Arial"/>
                <a:cs typeface="Arial"/>
              </a:rPr>
              <a:t>S</a:t>
            </a:r>
            <a:r>
              <a:rPr sz="1000" b="1" spc="-10" dirty="0">
                <a:latin typeface="Arial"/>
                <a:cs typeface="Arial"/>
              </a:rPr>
              <a:t>ola</a:t>
            </a:r>
            <a:r>
              <a:rPr sz="1000" b="1" dirty="0"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  <a:p>
            <a:pPr marL="12700" marR="196977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3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M</a:t>
            </a:r>
            <a:r>
              <a:rPr sz="1000" spc="-10" dirty="0">
                <a:latin typeface="Arial"/>
                <a:cs typeface="Arial"/>
              </a:rPr>
              <a:t>W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o</a:t>
            </a:r>
            <a:r>
              <a:rPr sz="1000" dirty="0">
                <a:latin typeface="Arial"/>
                <a:cs typeface="Arial"/>
              </a:rPr>
              <a:t>l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dirty="0">
                <a:latin typeface="Arial"/>
                <a:cs typeface="Arial"/>
              </a:rPr>
              <a:t>r </a:t>
            </a:r>
            <a:r>
              <a:rPr sz="1000" spc="-15" dirty="0">
                <a:latin typeface="Arial"/>
                <a:cs typeface="Arial"/>
              </a:rPr>
              <a:t>P</a:t>
            </a:r>
            <a:r>
              <a:rPr sz="1000" spc="-10" dirty="0">
                <a:latin typeface="Arial"/>
                <a:cs typeface="Arial"/>
              </a:rPr>
              <a:t>o</a:t>
            </a:r>
            <a:r>
              <a:rPr sz="1000" dirty="0">
                <a:latin typeface="Arial"/>
                <a:cs typeface="Arial"/>
              </a:rPr>
              <a:t>w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r </a:t>
            </a:r>
            <a:r>
              <a:rPr sz="1000" spc="-10" dirty="0">
                <a:latin typeface="Arial"/>
                <a:cs typeface="Arial"/>
              </a:rPr>
              <a:t>p</a:t>
            </a:r>
            <a:r>
              <a:rPr sz="1000" dirty="0">
                <a:latin typeface="Arial"/>
                <a:cs typeface="Arial"/>
              </a:rPr>
              <a:t>l</a:t>
            </a:r>
            <a:r>
              <a:rPr sz="1000" spc="-10" dirty="0">
                <a:latin typeface="Arial"/>
                <a:cs typeface="Arial"/>
              </a:rPr>
              <a:t>an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-10" dirty="0">
                <a:latin typeface="Arial"/>
                <a:cs typeface="Arial"/>
              </a:rPr>
              <a:t> for 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10" dirty="0">
                <a:latin typeface="Arial"/>
                <a:cs typeface="Arial"/>
              </a:rPr>
              <a:t>apt</a:t>
            </a:r>
            <a:r>
              <a:rPr sz="1000" dirty="0">
                <a:latin typeface="Arial"/>
                <a:cs typeface="Arial"/>
              </a:rPr>
              <a:t>ive</a:t>
            </a:r>
            <a:r>
              <a:rPr sz="1000" spc="-10" dirty="0">
                <a:latin typeface="Arial"/>
                <a:cs typeface="Arial"/>
              </a:rPr>
              <a:t> u</a:t>
            </a:r>
            <a:r>
              <a:rPr sz="1000" dirty="0">
                <a:latin typeface="Arial"/>
                <a:cs typeface="Arial"/>
              </a:rPr>
              <a:t>se</a:t>
            </a:r>
            <a:r>
              <a:rPr sz="1000" spc="-10" dirty="0">
                <a:latin typeface="Arial"/>
                <a:cs typeface="Arial"/>
              </a:rPr>
              <a:t> b</a:t>
            </a:r>
            <a:r>
              <a:rPr sz="1000" dirty="0">
                <a:latin typeface="Arial"/>
                <a:cs typeface="Arial"/>
              </a:rPr>
              <a:t>y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cli</a:t>
            </a:r>
            <a:r>
              <a:rPr sz="1000" spc="-10" dirty="0">
                <a:latin typeface="Arial"/>
                <a:cs typeface="Arial"/>
              </a:rPr>
              <a:t>n</a:t>
            </a:r>
            <a:r>
              <a:rPr sz="1000" dirty="0">
                <a:latin typeface="Arial"/>
                <a:cs typeface="Arial"/>
              </a:rPr>
              <a:t>k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r </a:t>
            </a:r>
            <a:r>
              <a:rPr sz="1000" spc="-10" dirty="0">
                <a:latin typeface="Arial"/>
                <a:cs typeface="Arial"/>
              </a:rPr>
              <a:t>p</a:t>
            </a:r>
            <a:r>
              <a:rPr sz="1000" dirty="0">
                <a:latin typeface="Arial"/>
                <a:cs typeface="Arial"/>
              </a:rPr>
              <a:t>l</a:t>
            </a:r>
            <a:r>
              <a:rPr sz="1000" spc="-10" dirty="0">
                <a:latin typeface="Arial"/>
                <a:cs typeface="Arial"/>
              </a:rPr>
              <a:t>an</a:t>
            </a:r>
            <a:r>
              <a:rPr sz="1000" spc="-5" dirty="0">
                <a:latin typeface="Arial"/>
                <a:cs typeface="Arial"/>
              </a:rPr>
              <a:t>t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2331720" marR="5080" indent="38735">
              <a:lnSpc>
                <a:spcPts val="1580"/>
              </a:lnSpc>
              <a:spcBef>
                <a:spcPts val="700"/>
              </a:spcBef>
            </a:pPr>
            <a:r>
              <a:rPr sz="1400" spc="-5" dirty="0">
                <a:latin typeface="Arial"/>
                <a:cs typeface="Arial"/>
              </a:rPr>
              <a:t>100</a:t>
            </a:r>
            <a:r>
              <a:rPr sz="1400" dirty="0">
                <a:latin typeface="Arial"/>
                <a:cs typeface="Arial"/>
              </a:rPr>
              <a:t>% </a:t>
            </a:r>
            <a:r>
              <a:rPr sz="1400" spc="-15" dirty="0">
                <a:latin typeface="Arial"/>
                <a:cs typeface="Arial"/>
              </a:rPr>
              <a:t>o</a:t>
            </a:r>
            <a:r>
              <a:rPr sz="1400" spc="-5" dirty="0">
                <a:latin typeface="Arial"/>
                <a:cs typeface="Arial"/>
              </a:rPr>
              <a:t>f po</a:t>
            </a:r>
            <a:r>
              <a:rPr sz="1400" dirty="0">
                <a:latin typeface="Arial"/>
                <a:cs typeface="Arial"/>
              </a:rPr>
              <a:t>w</a:t>
            </a:r>
            <a:r>
              <a:rPr sz="1400" spc="-5" dirty="0">
                <a:latin typeface="Arial"/>
                <a:cs typeface="Arial"/>
              </a:rPr>
              <a:t>er u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10" dirty="0">
                <a:latin typeface="Arial"/>
                <a:cs typeface="Arial"/>
              </a:rPr>
              <a:t> t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5169847" y="4025082"/>
            <a:ext cx="892810" cy="404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" marR="5080" indent="-15240">
              <a:lnSpc>
                <a:spcPts val="1580"/>
              </a:lnSpc>
            </a:pPr>
            <a:r>
              <a:rPr sz="1400" spc="-1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v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st</a:t>
            </a:r>
            <a:r>
              <a:rPr sz="1400" spc="-5" dirty="0">
                <a:latin typeface="Arial"/>
                <a:cs typeface="Arial"/>
              </a:rPr>
              <a:t>ment </a:t>
            </a:r>
            <a:r>
              <a:rPr sz="1400" spc="-15" dirty="0">
                <a:latin typeface="Arial"/>
                <a:cs typeface="Arial"/>
              </a:rPr>
              <a:t>o</a:t>
            </a:r>
            <a:r>
              <a:rPr sz="1400" spc="-5" dirty="0">
                <a:latin typeface="Arial"/>
                <a:cs typeface="Arial"/>
              </a:rPr>
              <a:t>f $500Mn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9"/>
          <p:cNvSpPr txBox="1"/>
          <p:nvPr/>
        </p:nvSpPr>
        <p:spPr>
          <a:xfrm>
            <a:off x="2462616" y="1223216"/>
            <a:ext cx="1214755" cy="358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20"/>
              </a:lnSpc>
            </a:pPr>
            <a:r>
              <a:rPr sz="1200" b="1" spc="-10" dirty="0">
                <a:solidFill>
                  <a:srgbClr val="4FA941"/>
                </a:solidFill>
                <a:latin typeface="Arial"/>
                <a:cs typeface="Arial"/>
              </a:rPr>
              <a:t>Li</a:t>
            </a:r>
            <a:r>
              <a:rPr sz="1200" b="1" spc="-20" dirty="0">
                <a:solidFill>
                  <a:srgbClr val="4FA941"/>
                </a:solidFill>
                <a:latin typeface="Arial"/>
                <a:cs typeface="Arial"/>
              </a:rPr>
              <a:t>m</a:t>
            </a:r>
            <a:r>
              <a:rPr sz="1200" b="1" spc="-10" dirty="0">
                <a:solidFill>
                  <a:srgbClr val="4FA941"/>
                </a:solidFill>
                <a:latin typeface="Arial"/>
                <a:cs typeface="Arial"/>
              </a:rPr>
              <a:t>es</a:t>
            </a:r>
            <a:r>
              <a:rPr sz="1200" b="1" dirty="0">
                <a:solidFill>
                  <a:srgbClr val="4FA941"/>
                </a:solidFill>
                <a:latin typeface="Arial"/>
                <a:cs typeface="Arial"/>
              </a:rPr>
              <a:t>t</a:t>
            </a:r>
            <a:r>
              <a:rPr sz="1200" b="1" spc="-10" dirty="0">
                <a:solidFill>
                  <a:srgbClr val="4FA941"/>
                </a:solidFill>
                <a:latin typeface="Arial"/>
                <a:cs typeface="Arial"/>
              </a:rPr>
              <a:t>one</a:t>
            </a:r>
            <a:r>
              <a:rPr sz="1200" b="1" spc="-5" dirty="0">
                <a:solidFill>
                  <a:srgbClr val="4FA94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FA941"/>
                </a:solidFill>
                <a:latin typeface="Arial"/>
                <a:cs typeface="Arial"/>
              </a:rPr>
              <a:t>&amp; </a:t>
            </a:r>
            <a:r>
              <a:rPr sz="1200" b="1" spc="-5" dirty="0">
                <a:solidFill>
                  <a:srgbClr val="4FA941"/>
                </a:solidFill>
                <a:latin typeface="Arial"/>
                <a:cs typeface="Arial"/>
              </a:rPr>
              <a:t>D</a:t>
            </a:r>
            <a:r>
              <a:rPr sz="1200" b="1" dirty="0">
                <a:solidFill>
                  <a:srgbClr val="4FA941"/>
                </a:solidFill>
                <a:latin typeface="Arial"/>
                <a:cs typeface="Arial"/>
              </a:rPr>
              <a:t>o</a:t>
            </a:r>
            <a:r>
              <a:rPr sz="1200" b="1" spc="-10" dirty="0">
                <a:solidFill>
                  <a:srgbClr val="4FA941"/>
                </a:solidFill>
                <a:latin typeface="Arial"/>
                <a:cs typeface="Arial"/>
              </a:rPr>
              <a:t>lo</a:t>
            </a:r>
            <a:r>
              <a:rPr sz="1200" b="1" spc="-20" dirty="0">
                <a:solidFill>
                  <a:srgbClr val="4FA941"/>
                </a:solidFill>
                <a:latin typeface="Arial"/>
                <a:cs typeface="Arial"/>
              </a:rPr>
              <a:t>m</a:t>
            </a:r>
            <a:r>
              <a:rPr sz="1200" b="1" spc="-5" dirty="0">
                <a:solidFill>
                  <a:srgbClr val="4FA941"/>
                </a:solidFill>
                <a:latin typeface="Arial"/>
                <a:cs typeface="Arial"/>
              </a:rPr>
              <a:t>i</a:t>
            </a:r>
            <a:r>
              <a:rPr sz="1200" b="1" dirty="0">
                <a:solidFill>
                  <a:srgbClr val="4FA941"/>
                </a:solidFill>
                <a:latin typeface="Arial"/>
                <a:cs typeface="Arial"/>
              </a:rPr>
              <a:t>te</a:t>
            </a:r>
            <a:r>
              <a:rPr sz="1200" b="1" spc="-5" dirty="0">
                <a:solidFill>
                  <a:srgbClr val="4FA94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FA941"/>
                </a:solidFill>
                <a:latin typeface="Arial"/>
                <a:cs typeface="Arial"/>
              </a:rPr>
              <a:t>M</a:t>
            </a:r>
            <a:r>
              <a:rPr sz="1200" b="1" spc="-10" dirty="0">
                <a:solidFill>
                  <a:srgbClr val="4FA941"/>
                </a:solidFill>
                <a:latin typeface="Arial"/>
                <a:cs typeface="Arial"/>
              </a:rPr>
              <a:t>ining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0"/>
          <p:cNvSpPr txBox="1"/>
          <p:nvPr/>
        </p:nvSpPr>
        <p:spPr>
          <a:xfrm>
            <a:off x="1603213" y="3000200"/>
            <a:ext cx="1739900" cy="651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4FA941"/>
                </a:solidFill>
                <a:latin typeface="Arial"/>
                <a:cs typeface="Arial"/>
              </a:rPr>
              <a:t>P</a:t>
            </a:r>
            <a:r>
              <a:rPr sz="1200" b="1" spc="-5" dirty="0">
                <a:solidFill>
                  <a:srgbClr val="4FA941"/>
                </a:solidFill>
                <a:latin typeface="Arial"/>
                <a:cs typeface="Arial"/>
              </a:rPr>
              <a:t>i</a:t>
            </a:r>
            <a:r>
              <a:rPr sz="1200" b="1" dirty="0">
                <a:solidFill>
                  <a:srgbClr val="4FA941"/>
                </a:solidFill>
                <a:latin typeface="Arial"/>
                <a:cs typeface="Arial"/>
              </a:rPr>
              <a:t>t</a:t>
            </a:r>
            <a:r>
              <a:rPr sz="1200" b="1" spc="-10" dirty="0">
                <a:solidFill>
                  <a:srgbClr val="4FA941"/>
                </a:solidFill>
                <a:latin typeface="Arial"/>
                <a:cs typeface="Arial"/>
              </a:rPr>
              <a:t>head</a:t>
            </a:r>
            <a:r>
              <a:rPr sz="1200" b="1" spc="5" dirty="0">
                <a:solidFill>
                  <a:srgbClr val="4FA941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FA941"/>
                </a:solidFill>
                <a:latin typeface="Arial"/>
                <a:cs typeface="Arial"/>
              </a:rPr>
              <a:t>plan</a:t>
            </a:r>
            <a:r>
              <a:rPr sz="1200" b="1" dirty="0">
                <a:solidFill>
                  <a:srgbClr val="4FA941"/>
                </a:solidFill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0" b="1" dirty="0">
                <a:latin typeface="Arial"/>
                <a:cs typeface="Arial"/>
              </a:rPr>
              <a:t>C</a:t>
            </a:r>
            <a:r>
              <a:rPr sz="1000" b="1" spc="-10" dirty="0">
                <a:latin typeface="Arial"/>
                <a:cs typeface="Arial"/>
              </a:rPr>
              <a:t>e</a:t>
            </a:r>
            <a:r>
              <a:rPr sz="1000" b="1" spc="-5" dirty="0">
                <a:latin typeface="Arial"/>
                <a:cs typeface="Arial"/>
              </a:rPr>
              <a:t>m</a:t>
            </a:r>
            <a:r>
              <a:rPr sz="1000" b="1" spc="-10" dirty="0">
                <a:latin typeface="Arial"/>
                <a:cs typeface="Arial"/>
              </a:rPr>
              <a:t>en</a:t>
            </a:r>
            <a:r>
              <a:rPr sz="1000" b="1" dirty="0">
                <a:latin typeface="Arial"/>
                <a:cs typeface="Arial"/>
              </a:rPr>
              <a:t>t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3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</a:t>
            </a:r>
            <a:r>
              <a:rPr sz="1000" spc="-10" dirty="0">
                <a:latin typeface="Arial"/>
                <a:cs typeface="Arial"/>
              </a:rPr>
              <a:t>T</a:t>
            </a:r>
            <a:r>
              <a:rPr sz="1000" spc="-15" dirty="0">
                <a:latin typeface="Arial"/>
                <a:cs typeface="Arial"/>
              </a:rPr>
              <a:t>P</a:t>
            </a:r>
            <a:r>
              <a:rPr sz="1000" spc="-10" dirty="0">
                <a:latin typeface="Arial"/>
                <a:cs typeface="Arial"/>
              </a:rPr>
              <a:t>A </a:t>
            </a:r>
            <a:r>
              <a:rPr sz="1000" dirty="0">
                <a:latin typeface="Arial"/>
                <a:cs typeface="Arial"/>
              </a:rPr>
              <a:t>Cli</a:t>
            </a:r>
            <a:r>
              <a:rPr sz="1000" spc="-10" dirty="0">
                <a:latin typeface="Arial"/>
                <a:cs typeface="Arial"/>
              </a:rPr>
              <a:t>n</a:t>
            </a:r>
            <a:r>
              <a:rPr sz="1000" dirty="0">
                <a:latin typeface="Arial"/>
                <a:cs typeface="Arial"/>
              </a:rPr>
              <a:t>k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r </a:t>
            </a:r>
            <a:r>
              <a:rPr sz="1000" spc="-15" dirty="0">
                <a:latin typeface="Arial"/>
                <a:cs typeface="Arial"/>
              </a:rPr>
              <a:t>P</a:t>
            </a:r>
            <a:r>
              <a:rPr sz="1000" dirty="0">
                <a:latin typeface="Arial"/>
                <a:cs typeface="Arial"/>
              </a:rPr>
              <a:t>l</a:t>
            </a:r>
            <a:r>
              <a:rPr sz="1000" spc="-10" dirty="0">
                <a:latin typeface="Arial"/>
                <a:cs typeface="Arial"/>
              </a:rPr>
              <a:t>an</a:t>
            </a:r>
            <a:r>
              <a:rPr sz="1000" spc="-5" dirty="0">
                <a:latin typeface="Arial"/>
                <a:cs typeface="Arial"/>
              </a:rPr>
              <a:t>t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P</a:t>
            </a:r>
            <a:r>
              <a:rPr sz="1000" spc="-10" dirty="0">
                <a:latin typeface="Arial"/>
                <a:cs typeface="Arial"/>
              </a:rPr>
              <a:t>ha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-</a:t>
            </a:r>
            <a:r>
              <a:rPr sz="1000" spc="-5" dirty="0">
                <a:latin typeface="Arial"/>
                <a:cs typeface="Arial"/>
              </a:rPr>
              <a:t>I </a:t>
            </a:r>
            <a:r>
              <a:rPr sz="1000" dirty="0">
                <a:latin typeface="Arial"/>
                <a:cs typeface="Arial"/>
              </a:rPr>
              <a:t>3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</a:t>
            </a:r>
            <a:r>
              <a:rPr sz="1000" spc="-10" dirty="0">
                <a:latin typeface="Arial"/>
                <a:cs typeface="Arial"/>
              </a:rPr>
              <a:t>T</a:t>
            </a:r>
            <a:r>
              <a:rPr sz="1000" spc="-15" dirty="0">
                <a:latin typeface="Arial"/>
                <a:cs typeface="Arial"/>
              </a:rPr>
              <a:t>P</a:t>
            </a:r>
            <a:r>
              <a:rPr sz="1000" spc="-10" dirty="0">
                <a:latin typeface="Arial"/>
                <a:cs typeface="Arial"/>
              </a:rPr>
              <a:t>A </a:t>
            </a:r>
            <a:r>
              <a:rPr sz="1000" dirty="0">
                <a:latin typeface="Arial"/>
                <a:cs typeface="Arial"/>
              </a:rPr>
              <a:t>Cli</a:t>
            </a:r>
            <a:r>
              <a:rPr sz="1000" spc="-10" dirty="0">
                <a:latin typeface="Arial"/>
                <a:cs typeface="Arial"/>
              </a:rPr>
              <a:t>n</a:t>
            </a:r>
            <a:r>
              <a:rPr sz="1000" dirty="0">
                <a:latin typeface="Arial"/>
                <a:cs typeface="Arial"/>
              </a:rPr>
              <a:t>k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r </a:t>
            </a:r>
            <a:r>
              <a:rPr sz="1000" spc="-15" dirty="0">
                <a:latin typeface="Arial"/>
                <a:cs typeface="Arial"/>
              </a:rPr>
              <a:t>P</a:t>
            </a:r>
            <a:r>
              <a:rPr sz="1000" dirty="0">
                <a:latin typeface="Arial"/>
                <a:cs typeface="Arial"/>
              </a:rPr>
              <a:t>l</a:t>
            </a:r>
            <a:r>
              <a:rPr sz="1000" spc="-10" dirty="0">
                <a:latin typeface="Arial"/>
                <a:cs typeface="Arial"/>
              </a:rPr>
              <a:t>an</a:t>
            </a:r>
            <a:r>
              <a:rPr sz="1000" spc="-5" dirty="0">
                <a:latin typeface="Arial"/>
                <a:cs typeface="Arial"/>
              </a:rPr>
              <a:t>t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P</a:t>
            </a:r>
            <a:r>
              <a:rPr sz="1000" spc="-10" dirty="0">
                <a:latin typeface="Arial"/>
                <a:cs typeface="Arial"/>
              </a:rPr>
              <a:t>ha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-</a:t>
            </a:r>
            <a:r>
              <a:rPr sz="1000" spc="-10" dirty="0">
                <a:latin typeface="Arial"/>
                <a:cs typeface="Arial"/>
              </a:rPr>
              <a:t>II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1"/>
          <p:cNvSpPr txBox="1"/>
          <p:nvPr/>
        </p:nvSpPr>
        <p:spPr>
          <a:xfrm>
            <a:off x="4920329" y="1910524"/>
            <a:ext cx="54419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4FA941"/>
                </a:solidFill>
                <a:latin typeface="Arial"/>
                <a:cs typeface="Arial"/>
              </a:rPr>
              <a:t>50km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2"/>
          <p:cNvSpPr txBox="1"/>
          <p:nvPr/>
        </p:nvSpPr>
        <p:spPr>
          <a:xfrm>
            <a:off x="6762591" y="1988264"/>
            <a:ext cx="3308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4FA941"/>
                </a:solidFill>
                <a:latin typeface="Arial"/>
                <a:cs typeface="Arial"/>
              </a:rPr>
              <a:t>P</a:t>
            </a:r>
            <a:r>
              <a:rPr sz="1200" b="1" spc="-10" dirty="0">
                <a:solidFill>
                  <a:srgbClr val="4FA941"/>
                </a:solidFill>
                <a:latin typeface="Arial"/>
                <a:cs typeface="Arial"/>
              </a:rPr>
              <a:t>o</a:t>
            </a:r>
            <a:r>
              <a:rPr sz="1200" b="1" spc="-5" dirty="0">
                <a:solidFill>
                  <a:srgbClr val="4FA941"/>
                </a:solidFill>
                <a:latin typeface="Arial"/>
                <a:cs typeface="Arial"/>
              </a:rPr>
              <a:t>r</a:t>
            </a:r>
            <a:r>
              <a:rPr sz="1200" b="1" dirty="0">
                <a:solidFill>
                  <a:srgbClr val="4FA941"/>
                </a:solidFill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38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54532"/>
            <a:ext cx="9143997" cy="48604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72291" y="2952034"/>
            <a:ext cx="0" cy="334645"/>
          </a:xfrm>
          <a:custGeom>
            <a:avLst/>
            <a:gdLst/>
            <a:ahLst/>
            <a:cxnLst/>
            <a:rect l="l" t="t" r="r" b="b"/>
            <a:pathLst>
              <a:path h="334645">
                <a:moveTo>
                  <a:pt x="0" y="334332"/>
                </a:moveTo>
                <a:lnTo>
                  <a:pt x="1" y="0"/>
                </a:lnTo>
              </a:path>
            </a:pathLst>
          </a:custGeom>
          <a:ln w="6350">
            <a:solidFill>
              <a:srgbClr val="3B7F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93387" y="2412040"/>
            <a:ext cx="0" cy="1057910"/>
          </a:xfrm>
          <a:custGeom>
            <a:avLst/>
            <a:gdLst/>
            <a:ahLst/>
            <a:cxnLst/>
            <a:rect l="l" t="t" r="r" b="b"/>
            <a:pathLst>
              <a:path h="1057910">
                <a:moveTo>
                  <a:pt x="0" y="1057488"/>
                </a:moveTo>
                <a:lnTo>
                  <a:pt x="1" y="0"/>
                </a:lnTo>
              </a:path>
            </a:pathLst>
          </a:custGeom>
          <a:ln w="6350">
            <a:solidFill>
              <a:srgbClr val="3B7F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63840" y="5111495"/>
            <a:ext cx="1085088" cy="4206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81512" y="5072086"/>
            <a:ext cx="1646555" cy="471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466090">
              <a:lnSpc>
                <a:spcPct val="100000"/>
              </a:lnSpc>
            </a:pPr>
            <a:r>
              <a:rPr sz="1000" b="1" dirty="0">
                <a:solidFill>
                  <a:srgbClr val="3B7F31"/>
                </a:solidFill>
                <a:latin typeface="Arial"/>
                <a:cs typeface="Arial"/>
              </a:rPr>
              <a:t>A</a:t>
            </a:r>
            <a:r>
              <a:rPr sz="1000" b="1" spc="-5" dirty="0">
                <a:solidFill>
                  <a:srgbClr val="3B7F31"/>
                </a:solidFill>
                <a:latin typeface="Arial"/>
                <a:cs typeface="Arial"/>
              </a:rPr>
              <a:t>l</a:t>
            </a:r>
            <a:r>
              <a:rPr sz="1000" b="1" spc="-10" dirty="0">
                <a:solidFill>
                  <a:srgbClr val="3B7F31"/>
                </a:solidFill>
                <a:latin typeface="Arial"/>
                <a:cs typeface="Arial"/>
              </a:rPr>
              <a:t>u</a:t>
            </a:r>
            <a:r>
              <a:rPr sz="1000" b="1" spc="-5" dirty="0">
                <a:solidFill>
                  <a:srgbClr val="3B7F31"/>
                </a:solidFill>
                <a:latin typeface="Arial"/>
                <a:cs typeface="Arial"/>
              </a:rPr>
              <a:t>m</a:t>
            </a:r>
            <a:r>
              <a:rPr sz="1000" b="1" spc="-10" dirty="0">
                <a:solidFill>
                  <a:srgbClr val="3B7F31"/>
                </a:solidFill>
                <a:latin typeface="Arial"/>
                <a:cs typeface="Arial"/>
              </a:rPr>
              <a:t>iniu</a:t>
            </a:r>
            <a:r>
              <a:rPr sz="1000" b="1" dirty="0">
                <a:solidFill>
                  <a:srgbClr val="3B7F31"/>
                </a:solidFill>
                <a:latin typeface="Arial"/>
                <a:cs typeface="Arial"/>
              </a:rPr>
              <a:t>m</a:t>
            </a:r>
            <a:r>
              <a:rPr sz="1000" b="1" spc="-5" dirty="0">
                <a:solidFill>
                  <a:srgbClr val="3B7F31"/>
                </a:solidFill>
                <a:latin typeface="Arial"/>
                <a:cs typeface="Arial"/>
              </a:rPr>
              <a:t> Sm</a:t>
            </a:r>
            <a:r>
              <a:rPr sz="1000" b="1" spc="-10" dirty="0">
                <a:solidFill>
                  <a:srgbClr val="3B7F31"/>
                </a:solidFill>
                <a:latin typeface="Arial"/>
                <a:cs typeface="Arial"/>
              </a:rPr>
              <a:t>el</a:t>
            </a:r>
            <a:r>
              <a:rPr sz="1000" b="1" dirty="0">
                <a:solidFill>
                  <a:srgbClr val="3B7F31"/>
                </a:solidFill>
                <a:latin typeface="Arial"/>
                <a:cs typeface="Arial"/>
              </a:rPr>
              <a:t>t</a:t>
            </a:r>
            <a:r>
              <a:rPr sz="1000" b="1" spc="-10" dirty="0">
                <a:solidFill>
                  <a:srgbClr val="3B7F31"/>
                </a:solidFill>
                <a:latin typeface="Arial"/>
                <a:cs typeface="Arial"/>
              </a:rPr>
              <a:t>e</a:t>
            </a:r>
            <a:r>
              <a:rPr sz="1000" b="1" dirty="0">
                <a:solidFill>
                  <a:srgbClr val="3B7F31"/>
                </a:solidFill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3B7F31"/>
                </a:solidFill>
                <a:latin typeface="Arial"/>
                <a:cs typeface="Arial"/>
              </a:rPr>
              <a:t>18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5879" y="2645878"/>
            <a:ext cx="101282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13030">
              <a:lnSpc>
                <a:spcPct val="100000"/>
              </a:lnSpc>
            </a:pPr>
            <a:r>
              <a:rPr sz="1000" b="1" spc="-10" dirty="0">
                <a:solidFill>
                  <a:srgbClr val="3B7F31"/>
                </a:solidFill>
                <a:latin typeface="Arial"/>
                <a:cs typeface="Arial"/>
              </a:rPr>
              <a:t>Li</a:t>
            </a:r>
            <a:r>
              <a:rPr sz="1000" b="1" spc="-5" dirty="0">
                <a:solidFill>
                  <a:srgbClr val="3B7F31"/>
                </a:solidFill>
                <a:latin typeface="Arial"/>
                <a:cs typeface="Arial"/>
              </a:rPr>
              <a:t>m</a:t>
            </a:r>
            <a:r>
              <a:rPr sz="1000" b="1" spc="-10" dirty="0">
                <a:solidFill>
                  <a:srgbClr val="3B7F31"/>
                </a:solidFill>
                <a:latin typeface="Arial"/>
                <a:cs typeface="Arial"/>
              </a:rPr>
              <a:t>es</a:t>
            </a:r>
            <a:r>
              <a:rPr sz="1000" b="1" dirty="0">
                <a:solidFill>
                  <a:srgbClr val="3B7F31"/>
                </a:solidFill>
                <a:latin typeface="Arial"/>
                <a:cs typeface="Arial"/>
              </a:rPr>
              <a:t>t</a:t>
            </a:r>
            <a:r>
              <a:rPr sz="1000" b="1" spc="-10" dirty="0">
                <a:solidFill>
                  <a:srgbClr val="3B7F31"/>
                </a:solidFill>
                <a:latin typeface="Arial"/>
                <a:cs typeface="Arial"/>
              </a:rPr>
              <a:t>one</a:t>
            </a:r>
            <a:r>
              <a:rPr sz="1000" b="1" spc="-15" dirty="0">
                <a:solidFill>
                  <a:srgbClr val="3B7F3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3B7F31"/>
                </a:solidFill>
                <a:latin typeface="Arial"/>
                <a:cs typeface="Arial"/>
              </a:rPr>
              <a:t>&amp; Do</a:t>
            </a:r>
            <a:r>
              <a:rPr sz="1000" b="1" spc="-10" dirty="0">
                <a:solidFill>
                  <a:srgbClr val="3B7F31"/>
                </a:solidFill>
                <a:latin typeface="Arial"/>
                <a:cs typeface="Arial"/>
              </a:rPr>
              <a:t>lo</a:t>
            </a:r>
            <a:r>
              <a:rPr sz="1000" b="1" spc="-5" dirty="0">
                <a:solidFill>
                  <a:srgbClr val="3B7F31"/>
                </a:solidFill>
                <a:latin typeface="Arial"/>
                <a:cs typeface="Arial"/>
              </a:rPr>
              <a:t>m</a:t>
            </a:r>
            <a:r>
              <a:rPr sz="1000" b="1" spc="-10" dirty="0">
                <a:solidFill>
                  <a:srgbClr val="3B7F31"/>
                </a:solidFill>
                <a:latin typeface="Arial"/>
                <a:cs typeface="Arial"/>
              </a:rPr>
              <a:t>i</a:t>
            </a:r>
            <a:r>
              <a:rPr sz="1000" b="1" spc="5" dirty="0">
                <a:solidFill>
                  <a:srgbClr val="3B7F31"/>
                </a:solidFill>
                <a:latin typeface="Arial"/>
                <a:cs typeface="Arial"/>
              </a:rPr>
              <a:t>t</a:t>
            </a:r>
            <a:r>
              <a:rPr sz="1000" b="1" dirty="0">
                <a:solidFill>
                  <a:srgbClr val="3B7F31"/>
                </a:solidFill>
                <a:latin typeface="Arial"/>
                <a:cs typeface="Arial"/>
              </a:rPr>
              <a:t>e</a:t>
            </a:r>
            <a:r>
              <a:rPr sz="1000" b="1" spc="-10" dirty="0">
                <a:solidFill>
                  <a:srgbClr val="3B7F31"/>
                </a:solidFill>
                <a:latin typeface="Arial"/>
                <a:cs typeface="Arial"/>
              </a:rPr>
              <a:t> </a:t>
            </a:r>
            <a:r>
              <a:rPr sz="1000" b="1" spc="5" dirty="0">
                <a:solidFill>
                  <a:srgbClr val="3B7F31"/>
                </a:solidFill>
                <a:latin typeface="Arial"/>
                <a:cs typeface="Arial"/>
              </a:rPr>
              <a:t>M</a:t>
            </a:r>
            <a:r>
              <a:rPr sz="1000" b="1" spc="-10" dirty="0">
                <a:solidFill>
                  <a:srgbClr val="3B7F31"/>
                </a:solidFill>
                <a:latin typeface="Arial"/>
                <a:cs typeface="Arial"/>
              </a:rPr>
              <a:t>ining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53687" y="3481030"/>
            <a:ext cx="27940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5" dirty="0">
                <a:solidFill>
                  <a:srgbClr val="3B7F31"/>
                </a:solidFill>
                <a:latin typeface="Arial"/>
                <a:cs typeface="Arial"/>
              </a:rPr>
              <a:t>P</a:t>
            </a:r>
            <a:r>
              <a:rPr sz="1000" b="1" spc="-10" dirty="0">
                <a:solidFill>
                  <a:srgbClr val="3B7F31"/>
                </a:solidFill>
                <a:latin typeface="Arial"/>
                <a:cs typeface="Arial"/>
              </a:rPr>
              <a:t>o</a:t>
            </a:r>
            <a:r>
              <a:rPr sz="1000" b="1" spc="-5" dirty="0">
                <a:solidFill>
                  <a:srgbClr val="3B7F31"/>
                </a:solidFill>
                <a:latin typeface="Arial"/>
                <a:cs typeface="Arial"/>
              </a:rPr>
              <a:t>r</a:t>
            </a:r>
            <a:r>
              <a:rPr sz="1000" b="1" dirty="0">
                <a:solidFill>
                  <a:srgbClr val="3B7F31"/>
                </a:solidFill>
                <a:latin typeface="Arial"/>
                <a:cs typeface="Arial"/>
              </a:rPr>
              <a:t>t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498" y="1188212"/>
            <a:ext cx="36315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i="1" spc="5" dirty="0">
                <a:solidFill>
                  <a:srgbClr val="1A1A1A"/>
                </a:solidFill>
                <a:latin typeface="Calibri"/>
                <a:cs typeface="Calibri"/>
              </a:rPr>
              <a:t>O</a:t>
            </a:r>
            <a:r>
              <a:rPr sz="1600" b="1" i="1" dirty="0">
                <a:solidFill>
                  <a:srgbClr val="1A1A1A"/>
                </a:solidFill>
                <a:latin typeface="Calibri"/>
                <a:cs typeface="Calibri"/>
              </a:rPr>
              <a:t>m</a:t>
            </a:r>
            <a:r>
              <a:rPr sz="1600" b="1" i="1" spc="-5" dirty="0">
                <a:solidFill>
                  <a:srgbClr val="1A1A1A"/>
                </a:solidFill>
                <a:latin typeface="Calibri"/>
                <a:cs typeface="Calibri"/>
              </a:rPr>
              <a:t>a</a:t>
            </a:r>
            <a:r>
              <a:rPr sz="1600" b="1" i="1" spc="5" dirty="0">
                <a:solidFill>
                  <a:srgbClr val="1A1A1A"/>
                </a:solidFill>
                <a:latin typeface="Calibri"/>
                <a:cs typeface="Calibri"/>
              </a:rPr>
              <a:t>n</a:t>
            </a:r>
            <a:r>
              <a:rPr sz="1600" b="1" i="1" spc="-75" dirty="0">
                <a:solidFill>
                  <a:srgbClr val="1A1A1A"/>
                </a:solidFill>
                <a:latin typeface="Calibri"/>
                <a:cs typeface="Calibri"/>
              </a:rPr>
              <a:t>’</a:t>
            </a:r>
            <a:r>
              <a:rPr sz="1600" b="1" i="1" dirty="0">
                <a:solidFill>
                  <a:srgbClr val="1A1A1A"/>
                </a:solidFill>
                <a:latin typeface="Calibri"/>
                <a:cs typeface="Calibri"/>
              </a:rPr>
              <a:t>s</a:t>
            </a:r>
            <a:r>
              <a:rPr sz="1600" b="1" i="1" spc="-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600" b="1" i="1" spc="5" dirty="0">
                <a:solidFill>
                  <a:srgbClr val="1A1A1A"/>
                </a:solidFill>
                <a:latin typeface="Calibri"/>
                <a:cs typeface="Calibri"/>
              </a:rPr>
              <a:t>f</a:t>
            </a:r>
            <a:r>
              <a:rPr sz="1600" b="1" i="1" spc="-10" dirty="0">
                <a:solidFill>
                  <a:srgbClr val="1A1A1A"/>
                </a:solidFill>
                <a:latin typeface="Calibri"/>
                <a:cs typeface="Calibri"/>
              </a:rPr>
              <a:t>i</a:t>
            </a:r>
            <a:r>
              <a:rPr sz="1600" b="1" i="1" spc="-5" dirty="0">
                <a:solidFill>
                  <a:srgbClr val="1A1A1A"/>
                </a:solidFill>
                <a:latin typeface="Calibri"/>
                <a:cs typeface="Calibri"/>
              </a:rPr>
              <a:t>r</a:t>
            </a:r>
            <a:r>
              <a:rPr sz="1600" b="1" i="1" spc="-25" dirty="0">
                <a:solidFill>
                  <a:srgbClr val="1A1A1A"/>
                </a:solidFill>
                <a:latin typeface="Calibri"/>
                <a:cs typeface="Calibri"/>
              </a:rPr>
              <a:t>s</a:t>
            </a:r>
            <a:r>
              <a:rPr sz="1600" b="1" i="1" spc="-10" dirty="0">
                <a:solidFill>
                  <a:srgbClr val="1A1A1A"/>
                </a:solidFill>
                <a:latin typeface="Calibri"/>
                <a:cs typeface="Calibri"/>
              </a:rPr>
              <a:t>t</a:t>
            </a:r>
            <a:r>
              <a:rPr sz="1600" b="1" i="1" spc="-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600" b="1" i="1" spc="-15" dirty="0">
                <a:solidFill>
                  <a:srgbClr val="1A1A1A"/>
                </a:solidFill>
                <a:latin typeface="Calibri"/>
                <a:cs typeface="Calibri"/>
              </a:rPr>
              <a:t>e</a:t>
            </a:r>
            <a:r>
              <a:rPr sz="1600" b="1" i="1" spc="-5" dirty="0">
                <a:solidFill>
                  <a:srgbClr val="1A1A1A"/>
                </a:solidFill>
                <a:latin typeface="Calibri"/>
                <a:cs typeface="Calibri"/>
              </a:rPr>
              <a:t>v</a:t>
            </a:r>
            <a:r>
              <a:rPr sz="1600" b="1" i="1" dirty="0">
                <a:solidFill>
                  <a:srgbClr val="1A1A1A"/>
                </a:solidFill>
                <a:latin typeface="Calibri"/>
                <a:cs typeface="Calibri"/>
              </a:rPr>
              <a:t>er </a:t>
            </a:r>
            <a:r>
              <a:rPr sz="1600" b="1" i="1" spc="-5" dirty="0">
                <a:solidFill>
                  <a:srgbClr val="1A1A1A"/>
                </a:solidFill>
                <a:latin typeface="Calibri"/>
                <a:cs typeface="Calibri"/>
              </a:rPr>
              <a:t>ra</a:t>
            </a:r>
            <a:r>
              <a:rPr sz="1600" b="1" i="1" spc="-15" dirty="0">
                <a:solidFill>
                  <a:srgbClr val="1A1A1A"/>
                </a:solidFill>
                <a:latin typeface="Calibri"/>
                <a:cs typeface="Calibri"/>
              </a:rPr>
              <a:t>i</a:t>
            </a:r>
            <a:r>
              <a:rPr sz="1600" b="1" i="1" spc="-5" dirty="0">
                <a:solidFill>
                  <a:srgbClr val="1A1A1A"/>
                </a:solidFill>
                <a:latin typeface="Calibri"/>
                <a:cs typeface="Calibri"/>
              </a:rPr>
              <a:t>l </a:t>
            </a:r>
            <a:r>
              <a:rPr sz="1600" b="1" i="1" spc="-15" dirty="0">
                <a:solidFill>
                  <a:srgbClr val="1A1A1A"/>
                </a:solidFill>
                <a:latin typeface="Calibri"/>
                <a:cs typeface="Calibri"/>
              </a:rPr>
              <a:t>li</a:t>
            </a:r>
            <a:r>
              <a:rPr sz="1600" b="1" i="1" spc="5" dirty="0">
                <a:solidFill>
                  <a:srgbClr val="1A1A1A"/>
                </a:solidFill>
                <a:latin typeface="Calibri"/>
                <a:cs typeface="Calibri"/>
              </a:rPr>
              <a:t>n</a:t>
            </a:r>
            <a:r>
              <a:rPr sz="1600" b="1" i="1" dirty="0">
                <a:solidFill>
                  <a:srgbClr val="1A1A1A"/>
                </a:solidFill>
                <a:latin typeface="Calibri"/>
                <a:cs typeface="Calibri"/>
              </a:rPr>
              <a:t>e </a:t>
            </a:r>
            <a:r>
              <a:rPr sz="1600" b="1" i="1" spc="-5" dirty="0">
                <a:solidFill>
                  <a:srgbClr val="1A1A1A"/>
                </a:solidFill>
                <a:latin typeface="Calibri"/>
                <a:cs typeface="Calibri"/>
              </a:rPr>
              <a:t>po</a:t>
            </a:r>
            <a:r>
              <a:rPr sz="1600" b="1" i="1" spc="-10" dirty="0">
                <a:solidFill>
                  <a:srgbClr val="1A1A1A"/>
                </a:solidFill>
                <a:latin typeface="Calibri"/>
                <a:cs typeface="Calibri"/>
              </a:rPr>
              <a:t>w</a:t>
            </a:r>
            <a:r>
              <a:rPr sz="1600" b="1" i="1" dirty="0">
                <a:solidFill>
                  <a:srgbClr val="1A1A1A"/>
                </a:solidFill>
                <a:latin typeface="Calibri"/>
                <a:cs typeface="Calibri"/>
              </a:rPr>
              <a:t>e</a:t>
            </a:r>
            <a:r>
              <a:rPr sz="1600" b="1" i="1" spc="-5" dirty="0">
                <a:solidFill>
                  <a:srgbClr val="1A1A1A"/>
                </a:solidFill>
                <a:latin typeface="Calibri"/>
                <a:cs typeface="Calibri"/>
              </a:rPr>
              <a:t>r</a:t>
            </a:r>
            <a:r>
              <a:rPr sz="1600" b="1" i="1" dirty="0">
                <a:solidFill>
                  <a:srgbClr val="1A1A1A"/>
                </a:solidFill>
                <a:latin typeface="Calibri"/>
                <a:cs typeface="Calibri"/>
              </a:rPr>
              <a:t>e</a:t>
            </a:r>
            <a:r>
              <a:rPr sz="1600" b="1" i="1" spc="-10" dirty="0">
                <a:solidFill>
                  <a:srgbClr val="1A1A1A"/>
                </a:solidFill>
                <a:latin typeface="Calibri"/>
                <a:cs typeface="Calibri"/>
              </a:rPr>
              <a:t>d</a:t>
            </a:r>
            <a:r>
              <a:rPr sz="1600" b="1" i="1" spc="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600" b="1" i="1" spc="-15" dirty="0">
                <a:solidFill>
                  <a:srgbClr val="1A1A1A"/>
                </a:solidFill>
                <a:latin typeface="Calibri"/>
                <a:cs typeface="Calibri"/>
              </a:rPr>
              <a:t>b</a:t>
            </a:r>
            <a:r>
              <a:rPr sz="1600" b="1" i="1" dirty="0">
                <a:solidFill>
                  <a:srgbClr val="1A1A1A"/>
                </a:solidFill>
                <a:latin typeface="Calibri"/>
                <a:cs typeface="Calibri"/>
              </a:rPr>
              <a:t>y</a:t>
            </a:r>
            <a:r>
              <a:rPr sz="1600" b="1" i="1" spc="-5" dirty="0">
                <a:solidFill>
                  <a:srgbClr val="1A1A1A"/>
                </a:solidFill>
                <a:latin typeface="Calibri"/>
                <a:cs typeface="Calibri"/>
              </a:rPr>
              <a:t> so</a:t>
            </a:r>
            <a:r>
              <a:rPr sz="1600" b="1" i="1" spc="-15" dirty="0">
                <a:solidFill>
                  <a:srgbClr val="1A1A1A"/>
                </a:solidFill>
                <a:latin typeface="Calibri"/>
                <a:cs typeface="Calibri"/>
              </a:rPr>
              <a:t>l</a:t>
            </a:r>
            <a:r>
              <a:rPr sz="1600" b="1" i="1" spc="-5" dirty="0">
                <a:solidFill>
                  <a:srgbClr val="1A1A1A"/>
                </a:solidFill>
                <a:latin typeface="Calibri"/>
                <a:cs typeface="Calibri"/>
              </a:rPr>
              <a:t>a</a:t>
            </a:r>
            <a:r>
              <a:rPr sz="1600" b="1" i="1" dirty="0">
                <a:solidFill>
                  <a:srgbClr val="1A1A1A"/>
                </a:solidFill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498" y="181582"/>
            <a:ext cx="7830184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00"/>
              </a:lnSpc>
            </a:pPr>
            <a:r>
              <a:rPr sz="1600" b="1" dirty="0">
                <a:latin typeface="Tahoma"/>
                <a:cs typeface="Tahoma"/>
              </a:rPr>
              <a:t>Du</a:t>
            </a:r>
            <a:r>
              <a:rPr sz="1600" b="1" spc="5" dirty="0">
                <a:latin typeface="Tahoma"/>
                <a:cs typeface="Tahoma"/>
              </a:rPr>
              <a:t>q</a:t>
            </a:r>
            <a:r>
              <a:rPr sz="1600" b="1" spc="-25" dirty="0">
                <a:latin typeface="Tahoma"/>
                <a:cs typeface="Tahoma"/>
              </a:rPr>
              <a:t>m</a:t>
            </a:r>
            <a:r>
              <a:rPr sz="1600" b="1" dirty="0">
                <a:latin typeface="Tahoma"/>
                <a:cs typeface="Tahoma"/>
              </a:rPr>
              <a:t>:</a:t>
            </a:r>
            <a:r>
              <a:rPr sz="1600" b="1" spc="10" dirty="0">
                <a:latin typeface="Tahoma"/>
                <a:cs typeface="Tahoma"/>
              </a:rPr>
              <a:t> </a:t>
            </a:r>
            <a:r>
              <a:rPr sz="1600" b="1" spc="-10" dirty="0">
                <a:latin typeface="Tahoma"/>
                <a:cs typeface="Tahoma"/>
              </a:rPr>
              <a:t>50</a:t>
            </a:r>
            <a:r>
              <a:rPr sz="1600" b="1" spc="-15" dirty="0">
                <a:latin typeface="Tahoma"/>
                <a:cs typeface="Tahoma"/>
              </a:rPr>
              <a:t>k</a:t>
            </a:r>
            <a:r>
              <a:rPr sz="1600" b="1" spc="-20" dirty="0">
                <a:latin typeface="Tahoma"/>
                <a:cs typeface="Tahoma"/>
              </a:rPr>
              <a:t>m</a:t>
            </a:r>
            <a:r>
              <a:rPr sz="1600" b="1" dirty="0">
                <a:latin typeface="Tahoma"/>
                <a:cs typeface="Tahoma"/>
              </a:rPr>
              <a:t> </a:t>
            </a:r>
            <a:r>
              <a:rPr sz="1600" b="1" spc="-5" dirty="0">
                <a:latin typeface="Tahoma"/>
                <a:cs typeface="Tahoma"/>
              </a:rPr>
              <a:t>r</a:t>
            </a:r>
            <a:r>
              <a:rPr sz="1600" b="1" spc="-10" dirty="0">
                <a:latin typeface="Tahoma"/>
                <a:cs typeface="Tahoma"/>
              </a:rPr>
              <a:t>ailway</a:t>
            </a:r>
            <a:r>
              <a:rPr sz="1600" b="1" spc="5" dirty="0">
                <a:latin typeface="Tahoma"/>
                <a:cs typeface="Tahoma"/>
              </a:rPr>
              <a:t> </a:t>
            </a:r>
            <a:r>
              <a:rPr sz="1600" b="1" spc="-5" dirty="0">
                <a:latin typeface="Tahoma"/>
                <a:cs typeface="Tahoma"/>
              </a:rPr>
              <a:t>li</a:t>
            </a:r>
            <a:r>
              <a:rPr sz="1600" b="1" dirty="0">
                <a:latin typeface="Tahoma"/>
                <a:cs typeface="Tahoma"/>
              </a:rPr>
              <a:t>n</a:t>
            </a:r>
            <a:r>
              <a:rPr sz="1600" b="1" spc="-10" dirty="0">
                <a:latin typeface="Tahoma"/>
                <a:cs typeface="Tahoma"/>
              </a:rPr>
              <a:t>e</a:t>
            </a:r>
            <a:r>
              <a:rPr sz="1600" b="1" spc="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f</a:t>
            </a:r>
            <a:r>
              <a:rPr sz="1600" b="1" spc="-5" dirty="0">
                <a:latin typeface="Tahoma"/>
                <a:cs typeface="Tahoma"/>
              </a:rPr>
              <a:t>r</a:t>
            </a:r>
            <a:r>
              <a:rPr sz="1600" b="1" spc="-15" dirty="0">
                <a:latin typeface="Tahoma"/>
                <a:cs typeface="Tahoma"/>
              </a:rPr>
              <a:t>om</a:t>
            </a:r>
            <a:r>
              <a:rPr sz="1600" b="1" dirty="0">
                <a:latin typeface="Tahoma"/>
                <a:cs typeface="Tahoma"/>
              </a:rPr>
              <a:t> </a:t>
            </a:r>
            <a:r>
              <a:rPr sz="1600" b="1" spc="-25" dirty="0">
                <a:latin typeface="Tahoma"/>
                <a:cs typeface="Tahoma"/>
              </a:rPr>
              <a:t>m</a:t>
            </a:r>
            <a:r>
              <a:rPr sz="1600" b="1" spc="-5" dirty="0">
                <a:latin typeface="Tahoma"/>
                <a:cs typeface="Tahoma"/>
              </a:rPr>
              <a:t>i</a:t>
            </a:r>
            <a:r>
              <a:rPr sz="1600" b="1" dirty="0">
                <a:latin typeface="Tahoma"/>
                <a:cs typeface="Tahoma"/>
              </a:rPr>
              <a:t>n</a:t>
            </a:r>
            <a:r>
              <a:rPr sz="1600" b="1" spc="-15" dirty="0">
                <a:latin typeface="Tahoma"/>
                <a:cs typeface="Tahoma"/>
              </a:rPr>
              <a:t>e</a:t>
            </a:r>
            <a:r>
              <a:rPr sz="1600" b="1" spc="-10" dirty="0">
                <a:latin typeface="Tahoma"/>
                <a:cs typeface="Tahoma"/>
              </a:rPr>
              <a:t>s</a:t>
            </a:r>
            <a:r>
              <a:rPr sz="1600" b="1" spc="5" dirty="0">
                <a:latin typeface="Tahoma"/>
                <a:cs typeface="Tahoma"/>
              </a:rPr>
              <a:t> </a:t>
            </a:r>
            <a:r>
              <a:rPr sz="1600" b="1" spc="-15" dirty="0">
                <a:latin typeface="Tahoma"/>
                <a:cs typeface="Tahoma"/>
              </a:rPr>
              <a:t>t</a:t>
            </a:r>
            <a:r>
              <a:rPr sz="1600" b="1" dirty="0">
                <a:latin typeface="Tahoma"/>
                <a:cs typeface="Tahoma"/>
              </a:rPr>
              <a:t>o</a:t>
            </a:r>
            <a:r>
              <a:rPr sz="1600" b="1" spc="5" dirty="0">
                <a:latin typeface="Tahoma"/>
                <a:cs typeface="Tahoma"/>
              </a:rPr>
              <a:t> p</a:t>
            </a:r>
            <a:r>
              <a:rPr sz="1600" b="1" dirty="0">
                <a:latin typeface="Tahoma"/>
                <a:cs typeface="Tahoma"/>
              </a:rPr>
              <a:t>o</a:t>
            </a:r>
            <a:r>
              <a:rPr sz="1600" b="1" spc="-5" dirty="0">
                <a:latin typeface="Tahoma"/>
                <a:cs typeface="Tahoma"/>
              </a:rPr>
              <a:t>r</a:t>
            </a:r>
            <a:r>
              <a:rPr sz="1600" b="1" spc="-10" dirty="0">
                <a:latin typeface="Tahoma"/>
                <a:cs typeface="Tahoma"/>
              </a:rPr>
              <a:t>t</a:t>
            </a:r>
            <a:r>
              <a:rPr sz="1600" b="1" dirty="0">
                <a:latin typeface="Tahoma"/>
                <a:cs typeface="Tahoma"/>
              </a:rPr>
              <a:t> </a:t>
            </a:r>
            <a:r>
              <a:rPr sz="1600" b="1" spc="-15" dirty="0">
                <a:latin typeface="Tahoma"/>
                <a:cs typeface="Tahoma"/>
              </a:rPr>
              <a:t>t</a:t>
            </a:r>
            <a:r>
              <a:rPr sz="1600" b="1" dirty="0">
                <a:latin typeface="Tahoma"/>
                <a:cs typeface="Tahoma"/>
              </a:rPr>
              <a:t>o</a:t>
            </a:r>
            <a:r>
              <a:rPr sz="1600" b="1" spc="5" dirty="0">
                <a:latin typeface="Tahoma"/>
                <a:cs typeface="Tahoma"/>
              </a:rPr>
              <a:t> </a:t>
            </a:r>
            <a:r>
              <a:rPr sz="1600" b="1" spc="-10" dirty="0">
                <a:latin typeface="Tahoma"/>
                <a:cs typeface="Tahoma"/>
              </a:rPr>
              <a:t>be</a:t>
            </a:r>
            <a:r>
              <a:rPr sz="1600" b="1" spc="5" dirty="0">
                <a:latin typeface="Tahoma"/>
                <a:cs typeface="Tahoma"/>
              </a:rPr>
              <a:t> c</a:t>
            </a:r>
            <a:r>
              <a:rPr sz="1600" b="1" dirty="0">
                <a:latin typeface="Tahoma"/>
                <a:cs typeface="Tahoma"/>
              </a:rPr>
              <a:t>on</a:t>
            </a:r>
            <a:r>
              <a:rPr sz="1600" b="1" spc="-10" dirty="0">
                <a:latin typeface="Tahoma"/>
                <a:cs typeface="Tahoma"/>
              </a:rPr>
              <a:t>s</a:t>
            </a:r>
            <a:r>
              <a:rPr sz="1600" b="1" spc="-15" dirty="0">
                <a:latin typeface="Tahoma"/>
                <a:cs typeface="Tahoma"/>
              </a:rPr>
              <a:t>t</a:t>
            </a:r>
            <a:r>
              <a:rPr sz="1600" b="1" spc="-5" dirty="0">
                <a:latin typeface="Tahoma"/>
                <a:cs typeface="Tahoma"/>
              </a:rPr>
              <a:t>r</a:t>
            </a:r>
            <a:r>
              <a:rPr sz="1600" b="1" spc="-15" dirty="0">
                <a:latin typeface="Tahoma"/>
                <a:cs typeface="Tahoma"/>
              </a:rPr>
              <a:t>u</a:t>
            </a:r>
            <a:r>
              <a:rPr sz="1600" b="1" spc="5" dirty="0">
                <a:latin typeface="Tahoma"/>
                <a:cs typeface="Tahoma"/>
              </a:rPr>
              <a:t>c</a:t>
            </a:r>
            <a:r>
              <a:rPr sz="1600" b="1" spc="-15" dirty="0">
                <a:latin typeface="Tahoma"/>
                <a:cs typeface="Tahoma"/>
              </a:rPr>
              <a:t>te</a:t>
            </a:r>
            <a:r>
              <a:rPr sz="1600" b="1" dirty="0">
                <a:latin typeface="Tahoma"/>
                <a:cs typeface="Tahoma"/>
              </a:rPr>
              <a:t>d</a:t>
            </a:r>
            <a:r>
              <a:rPr sz="1600" b="1" spc="10" dirty="0">
                <a:latin typeface="Tahoma"/>
                <a:cs typeface="Tahoma"/>
              </a:rPr>
              <a:t> </a:t>
            </a:r>
            <a:r>
              <a:rPr sz="1600" b="1" spc="-10" dirty="0">
                <a:latin typeface="Tahoma"/>
                <a:cs typeface="Tahoma"/>
              </a:rPr>
              <a:t>wi</a:t>
            </a:r>
            <a:r>
              <a:rPr sz="1600" b="1" spc="-15" dirty="0">
                <a:latin typeface="Tahoma"/>
                <a:cs typeface="Tahoma"/>
              </a:rPr>
              <a:t>t</a:t>
            </a:r>
            <a:r>
              <a:rPr sz="1600" b="1" dirty="0">
                <a:latin typeface="Tahoma"/>
                <a:cs typeface="Tahoma"/>
              </a:rPr>
              <a:t>h</a:t>
            </a:r>
            <a:r>
              <a:rPr sz="1600" b="1" spc="5" dirty="0">
                <a:latin typeface="Tahoma"/>
                <a:cs typeface="Tahoma"/>
              </a:rPr>
              <a:t> </a:t>
            </a:r>
            <a:r>
              <a:rPr sz="1600" b="1" spc="-10" dirty="0">
                <a:latin typeface="Tahoma"/>
                <a:cs typeface="Tahoma"/>
              </a:rPr>
              <a:t>$100</a:t>
            </a:r>
            <a:r>
              <a:rPr sz="1600" b="1" spc="-20" dirty="0">
                <a:latin typeface="Tahoma"/>
                <a:cs typeface="Tahoma"/>
              </a:rPr>
              <a:t>M</a:t>
            </a:r>
            <a:r>
              <a:rPr sz="1600" b="1" dirty="0">
                <a:latin typeface="Tahoma"/>
                <a:cs typeface="Tahoma"/>
              </a:rPr>
              <a:t>n </a:t>
            </a:r>
            <a:r>
              <a:rPr sz="1600" b="1" spc="-10" dirty="0">
                <a:latin typeface="Tahoma"/>
                <a:cs typeface="Tahoma"/>
              </a:rPr>
              <a:t>in</a:t>
            </a:r>
            <a:r>
              <a:rPr sz="1600" b="1" spc="-15" dirty="0">
                <a:latin typeface="Tahoma"/>
                <a:cs typeface="Tahoma"/>
              </a:rPr>
              <a:t>v</a:t>
            </a:r>
            <a:r>
              <a:rPr sz="1600" b="1" spc="-10" dirty="0">
                <a:latin typeface="Tahoma"/>
                <a:cs typeface="Tahoma"/>
              </a:rPr>
              <a:t>es</a:t>
            </a:r>
            <a:r>
              <a:rPr sz="1600" b="1" spc="-20" dirty="0">
                <a:latin typeface="Tahoma"/>
                <a:cs typeface="Tahoma"/>
              </a:rPr>
              <a:t>tm</a:t>
            </a:r>
            <a:r>
              <a:rPr sz="1600" b="1" spc="-10" dirty="0">
                <a:latin typeface="Tahoma"/>
                <a:cs typeface="Tahoma"/>
              </a:rPr>
              <a:t>e</a:t>
            </a:r>
            <a:r>
              <a:rPr sz="1600" b="1" dirty="0">
                <a:latin typeface="Tahoma"/>
                <a:cs typeface="Tahoma"/>
              </a:rPr>
              <a:t>n</a:t>
            </a:r>
            <a:r>
              <a:rPr sz="1600" b="1" spc="-10" dirty="0">
                <a:latin typeface="Tahoma"/>
                <a:cs typeface="Tahoma"/>
              </a:rPr>
              <a:t>t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24830" y="1865590"/>
            <a:ext cx="86296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solidFill>
                  <a:srgbClr val="4FA941"/>
                </a:solidFill>
                <a:latin typeface="Arial"/>
                <a:cs typeface="Arial"/>
              </a:rPr>
              <a:t>C</a:t>
            </a:r>
            <a:r>
              <a:rPr sz="1000" b="1" spc="-5" dirty="0">
                <a:solidFill>
                  <a:srgbClr val="4FA941"/>
                </a:solidFill>
                <a:latin typeface="Arial"/>
                <a:cs typeface="Arial"/>
              </a:rPr>
              <a:t>l</a:t>
            </a:r>
            <a:r>
              <a:rPr sz="1000" b="1" spc="-10" dirty="0">
                <a:solidFill>
                  <a:srgbClr val="4FA941"/>
                </a:solidFill>
                <a:latin typeface="Arial"/>
                <a:cs typeface="Arial"/>
              </a:rPr>
              <a:t>inke</a:t>
            </a:r>
            <a:r>
              <a:rPr sz="1000" b="1" dirty="0">
                <a:solidFill>
                  <a:srgbClr val="4FA941"/>
                </a:solidFill>
                <a:latin typeface="Arial"/>
                <a:cs typeface="Arial"/>
              </a:rPr>
              <a:t>r</a:t>
            </a:r>
            <a:r>
              <a:rPr sz="1000" b="1" spc="-10" dirty="0">
                <a:solidFill>
                  <a:srgbClr val="4FA941"/>
                </a:solidFill>
                <a:latin typeface="Arial"/>
                <a:cs typeface="Arial"/>
              </a:rPr>
              <a:t> plan</a:t>
            </a:r>
            <a:r>
              <a:rPr sz="1000" b="1" spc="5" dirty="0">
                <a:solidFill>
                  <a:srgbClr val="4FA941"/>
                </a:solidFill>
                <a:latin typeface="Arial"/>
                <a:cs typeface="Arial"/>
              </a:rPr>
              <a:t>t</a:t>
            </a:r>
            <a:r>
              <a:rPr sz="1000" b="1" dirty="0">
                <a:solidFill>
                  <a:srgbClr val="4FA941"/>
                </a:solid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55837" y="2170866"/>
            <a:ext cx="0" cy="334645"/>
          </a:xfrm>
          <a:custGeom>
            <a:avLst/>
            <a:gdLst/>
            <a:ahLst/>
            <a:cxnLst/>
            <a:rect l="l" t="t" r="r" b="b"/>
            <a:pathLst>
              <a:path h="334644">
                <a:moveTo>
                  <a:pt x="0" y="334332"/>
                </a:moveTo>
                <a:lnTo>
                  <a:pt x="1" y="0"/>
                </a:lnTo>
              </a:path>
            </a:pathLst>
          </a:custGeom>
          <a:ln w="6350">
            <a:solidFill>
              <a:srgbClr val="3B7F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37920" y="4891066"/>
            <a:ext cx="0" cy="144145"/>
          </a:xfrm>
          <a:custGeom>
            <a:avLst/>
            <a:gdLst/>
            <a:ahLst/>
            <a:cxnLst/>
            <a:rect l="l" t="t" r="r" b="b"/>
            <a:pathLst>
              <a:path h="144145">
                <a:moveTo>
                  <a:pt x="0" y="144000"/>
                </a:moveTo>
                <a:lnTo>
                  <a:pt x="1" y="0"/>
                </a:lnTo>
              </a:path>
            </a:pathLst>
          </a:custGeom>
          <a:ln w="6350">
            <a:solidFill>
              <a:srgbClr val="3B7F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703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416" y="55912"/>
            <a:ext cx="836294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4"/>
              </a:lnSpc>
            </a:pPr>
            <a:r>
              <a:rPr sz="900" dirty="0">
                <a:solidFill>
                  <a:srgbClr val="A80000"/>
                </a:solidFill>
                <a:latin typeface="Arial"/>
                <a:cs typeface="Arial"/>
              </a:rPr>
              <a:t>C</a:t>
            </a:r>
            <a:r>
              <a:rPr sz="900" spc="-10" dirty="0">
                <a:solidFill>
                  <a:srgbClr val="A80000"/>
                </a:solidFill>
                <a:latin typeface="Arial"/>
                <a:cs typeface="Arial"/>
              </a:rPr>
              <a:t>O</a:t>
            </a:r>
            <a:r>
              <a:rPr sz="900" dirty="0">
                <a:solidFill>
                  <a:srgbClr val="A80000"/>
                </a:solidFill>
                <a:latin typeface="Arial"/>
                <a:cs typeface="Arial"/>
              </a:rPr>
              <a:t>NFIDEN</a:t>
            </a:r>
            <a:r>
              <a:rPr sz="900" spc="-15" dirty="0">
                <a:solidFill>
                  <a:srgbClr val="A80000"/>
                </a:solidFill>
                <a:latin typeface="Arial"/>
                <a:cs typeface="Arial"/>
              </a:rPr>
              <a:t>T</a:t>
            </a:r>
            <a:r>
              <a:rPr sz="900" dirty="0">
                <a:solidFill>
                  <a:srgbClr val="A80000"/>
                </a:solidFill>
                <a:latin typeface="Arial"/>
                <a:cs typeface="Arial"/>
              </a:rPr>
              <a:t>IAL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05840" cy="325120"/>
          </a:xfrm>
          <a:custGeom>
            <a:avLst/>
            <a:gdLst/>
            <a:ahLst/>
            <a:cxnLst/>
            <a:rect l="l" t="t" r="r" b="b"/>
            <a:pathLst>
              <a:path w="1005840" h="325120">
                <a:moveTo>
                  <a:pt x="1005840" y="0"/>
                </a:moveTo>
                <a:lnTo>
                  <a:pt x="0" y="0"/>
                </a:lnTo>
                <a:lnTo>
                  <a:pt x="0" y="324612"/>
                </a:lnTo>
                <a:lnTo>
                  <a:pt x="1005840" y="324612"/>
                </a:lnTo>
                <a:lnTo>
                  <a:pt x="10058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4500" y="202184"/>
            <a:ext cx="2832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Social</a:t>
            </a:r>
            <a:r>
              <a:rPr spc="-80" dirty="0"/>
              <a:t> </a:t>
            </a:r>
            <a:r>
              <a:rPr spc="-5" dirty="0"/>
              <a:t>Interventions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7962" y="2367533"/>
            <a:ext cx="1554480" cy="315471"/>
          </a:xfrm>
          <a:prstGeom prst="rect">
            <a:avLst/>
          </a:prstGeom>
          <a:solidFill>
            <a:srgbClr val="DBEFD6"/>
          </a:solidFill>
          <a:ln w="25908">
            <a:solidFill>
              <a:srgbClr val="50A941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900" b="1" spc="-10" dirty="0">
                <a:latin typeface="Carlito"/>
                <a:cs typeface="Carlito"/>
              </a:rPr>
              <a:t>PROJECT</a:t>
            </a:r>
            <a:r>
              <a:rPr sz="900" b="1" spc="-85" dirty="0">
                <a:latin typeface="Carlito"/>
                <a:cs typeface="Carlito"/>
              </a:rPr>
              <a:t> </a:t>
            </a:r>
            <a:r>
              <a:rPr sz="900" b="1" spc="-15" dirty="0">
                <a:latin typeface="Carlito"/>
                <a:cs typeface="Carlito"/>
              </a:rPr>
              <a:t>EXPRESSIONS-</a:t>
            </a:r>
            <a:endParaRPr sz="900">
              <a:latin typeface="Carlito"/>
              <a:cs typeface="Carlito"/>
            </a:endParaRPr>
          </a:p>
          <a:p>
            <a:pPr marL="635" algn="ctr">
              <a:lnSpc>
                <a:spcPct val="100000"/>
              </a:lnSpc>
            </a:pPr>
            <a:r>
              <a:rPr sz="900" b="1" spc="-15" dirty="0">
                <a:latin typeface="Carlito"/>
                <a:cs typeface="Carlito"/>
              </a:rPr>
              <a:t>painting</a:t>
            </a:r>
            <a:r>
              <a:rPr sz="900" b="1" spc="-35" dirty="0">
                <a:latin typeface="Carlito"/>
                <a:cs typeface="Carlito"/>
              </a:rPr>
              <a:t> </a:t>
            </a:r>
            <a:r>
              <a:rPr sz="900" b="1" spc="-20" dirty="0">
                <a:latin typeface="Carlito"/>
                <a:cs typeface="Carlito"/>
              </a:rPr>
              <a:t>exhibition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25979" y="2367532"/>
            <a:ext cx="1555243" cy="453970"/>
          </a:xfrm>
          <a:prstGeom prst="rect">
            <a:avLst/>
          </a:prstGeom>
          <a:solidFill>
            <a:srgbClr val="DBEFD6"/>
          </a:solidFill>
          <a:ln w="25907">
            <a:solidFill>
              <a:srgbClr val="50A941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900" b="1" spc="-10" dirty="0">
                <a:latin typeface="Carlito"/>
                <a:cs typeface="Carlito"/>
              </a:rPr>
              <a:t>PROJECT</a:t>
            </a:r>
            <a:r>
              <a:rPr sz="900" b="1" spc="-90" dirty="0">
                <a:latin typeface="Carlito"/>
                <a:cs typeface="Carlito"/>
              </a:rPr>
              <a:t> </a:t>
            </a:r>
            <a:r>
              <a:rPr sz="900" b="1" spc="-15" dirty="0">
                <a:latin typeface="Carlito"/>
                <a:cs typeface="Carlito"/>
              </a:rPr>
              <a:t>“THE</a:t>
            </a:r>
            <a:r>
              <a:rPr sz="900" b="1" spc="-70" dirty="0">
                <a:latin typeface="Carlito"/>
                <a:cs typeface="Carlito"/>
              </a:rPr>
              <a:t> </a:t>
            </a:r>
            <a:r>
              <a:rPr sz="900" b="1" spc="-15" dirty="0">
                <a:latin typeface="Carlito"/>
                <a:cs typeface="Carlito"/>
              </a:rPr>
              <a:t>FENCE-</a:t>
            </a:r>
            <a:r>
              <a:rPr sz="900" b="1" spc="-100" dirty="0">
                <a:latin typeface="Carlito"/>
                <a:cs typeface="Carlito"/>
              </a:rPr>
              <a:t> </a:t>
            </a:r>
            <a:r>
              <a:rPr sz="900" b="1" spc="-15" dirty="0">
                <a:latin typeface="Carlito"/>
                <a:cs typeface="Carlito"/>
              </a:rPr>
              <a:t>NATIONAL</a:t>
            </a:r>
            <a:endParaRPr sz="900">
              <a:latin typeface="Carlito"/>
              <a:cs typeface="Carlito"/>
            </a:endParaRPr>
          </a:p>
          <a:p>
            <a:pPr marL="635" algn="ctr">
              <a:lnSpc>
                <a:spcPct val="100000"/>
              </a:lnSpc>
            </a:pPr>
            <a:r>
              <a:rPr sz="900" b="1" spc="-15" dirty="0">
                <a:latin typeface="Carlito"/>
                <a:cs typeface="Carlito"/>
              </a:rPr>
              <a:t>MEASELS</a:t>
            </a:r>
            <a:r>
              <a:rPr sz="900" b="1" spc="-85" dirty="0">
                <a:latin typeface="Carlito"/>
                <a:cs typeface="Carlito"/>
              </a:rPr>
              <a:t> </a:t>
            </a:r>
            <a:r>
              <a:rPr sz="900" b="1" spc="-15" dirty="0">
                <a:latin typeface="Carlito"/>
                <a:cs typeface="Carlito"/>
              </a:rPr>
              <a:t>CAMPAIGN”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95521" y="2367533"/>
            <a:ext cx="1554480" cy="365760"/>
          </a:xfrm>
          <a:prstGeom prst="rect">
            <a:avLst/>
          </a:prstGeom>
          <a:solidFill>
            <a:srgbClr val="DBEFD6"/>
          </a:solidFill>
          <a:ln w="25907">
            <a:solidFill>
              <a:srgbClr val="50A941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63525" marR="56515" indent="-200025">
              <a:lnSpc>
                <a:spcPct val="100000"/>
              </a:lnSpc>
              <a:spcBef>
                <a:spcPts val="300"/>
              </a:spcBef>
            </a:pPr>
            <a:r>
              <a:rPr sz="900" b="1" spc="-15" dirty="0">
                <a:latin typeface="Carlito"/>
                <a:cs typeface="Carlito"/>
              </a:rPr>
              <a:t>Ground</a:t>
            </a:r>
            <a:r>
              <a:rPr sz="900" b="1" spc="-50" dirty="0">
                <a:latin typeface="Carlito"/>
                <a:cs typeface="Carlito"/>
              </a:rPr>
              <a:t> </a:t>
            </a:r>
            <a:r>
              <a:rPr sz="900" b="1" spc="-15" dirty="0">
                <a:latin typeface="Carlito"/>
                <a:cs typeface="Carlito"/>
              </a:rPr>
              <a:t>Breaking</a:t>
            </a:r>
            <a:r>
              <a:rPr sz="900" b="1" spc="-70" dirty="0">
                <a:latin typeface="Carlito"/>
                <a:cs typeface="Carlito"/>
              </a:rPr>
              <a:t> </a:t>
            </a:r>
            <a:r>
              <a:rPr sz="900" b="1" spc="-15" dirty="0">
                <a:latin typeface="Carlito"/>
                <a:cs typeface="Carlito"/>
              </a:rPr>
              <a:t>Ceremony</a:t>
            </a:r>
            <a:r>
              <a:rPr sz="900" b="1" spc="-80" dirty="0">
                <a:latin typeface="Carlito"/>
                <a:cs typeface="Carlito"/>
              </a:rPr>
              <a:t> </a:t>
            </a:r>
            <a:r>
              <a:rPr sz="900" b="1" spc="-10" dirty="0">
                <a:latin typeface="Carlito"/>
                <a:cs typeface="Carlito"/>
              </a:rPr>
              <a:t>for  </a:t>
            </a:r>
            <a:r>
              <a:rPr sz="900" b="1" spc="-15" dirty="0">
                <a:latin typeface="Carlito"/>
                <a:cs typeface="Carlito"/>
              </a:rPr>
              <a:t>Hasad Charity</a:t>
            </a:r>
            <a:r>
              <a:rPr sz="900" b="1" spc="-95" dirty="0">
                <a:latin typeface="Carlito"/>
                <a:cs typeface="Carlito"/>
              </a:rPr>
              <a:t> </a:t>
            </a:r>
            <a:r>
              <a:rPr sz="900" b="1" spc="-15" dirty="0" smtClean="0">
                <a:latin typeface="Carlito"/>
                <a:cs typeface="Carlito"/>
              </a:rPr>
              <a:t>building</a:t>
            </a:r>
            <a:endParaRPr sz="900" dirty="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7962" y="4275582"/>
            <a:ext cx="1553718" cy="454612"/>
          </a:xfrm>
          <a:prstGeom prst="rect">
            <a:avLst/>
          </a:prstGeom>
          <a:solidFill>
            <a:srgbClr val="DBEFD6"/>
          </a:solidFill>
          <a:ln w="25908">
            <a:solidFill>
              <a:srgbClr val="50A941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368300" marR="208915" indent="-151130">
              <a:lnSpc>
                <a:spcPct val="100000"/>
              </a:lnSpc>
              <a:spcBef>
                <a:spcPts val="305"/>
              </a:spcBef>
            </a:pPr>
            <a:r>
              <a:rPr sz="900" b="1" spc="-15" dirty="0">
                <a:latin typeface="Carlito"/>
                <a:cs typeface="Carlito"/>
              </a:rPr>
              <a:t>Health</a:t>
            </a:r>
            <a:r>
              <a:rPr sz="900" b="1" spc="-70" dirty="0">
                <a:latin typeface="Carlito"/>
                <a:cs typeface="Carlito"/>
              </a:rPr>
              <a:t> </a:t>
            </a:r>
            <a:r>
              <a:rPr sz="900" b="1" spc="-15" dirty="0">
                <a:latin typeface="Carlito"/>
                <a:cs typeface="Carlito"/>
              </a:rPr>
              <a:t>check</a:t>
            </a:r>
            <a:r>
              <a:rPr sz="900" b="1" spc="-65" dirty="0">
                <a:latin typeface="Carlito"/>
                <a:cs typeface="Carlito"/>
              </a:rPr>
              <a:t> </a:t>
            </a:r>
            <a:r>
              <a:rPr sz="900" b="1" spc="-10" dirty="0">
                <a:latin typeface="Carlito"/>
                <a:cs typeface="Carlito"/>
              </a:rPr>
              <a:t>up</a:t>
            </a:r>
            <a:r>
              <a:rPr sz="900" b="1" spc="-45" dirty="0">
                <a:latin typeface="Carlito"/>
                <a:cs typeface="Carlito"/>
              </a:rPr>
              <a:t> </a:t>
            </a:r>
            <a:r>
              <a:rPr sz="900" b="1" spc="-15" dirty="0">
                <a:latin typeface="Carlito"/>
                <a:cs typeface="Carlito"/>
              </a:rPr>
              <a:t>camp</a:t>
            </a:r>
            <a:r>
              <a:rPr sz="900" b="1" spc="-50" dirty="0">
                <a:latin typeface="Carlito"/>
                <a:cs typeface="Carlito"/>
              </a:rPr>
              <a:t> </a:t>
            </a:r>
            <a:r>
              <a:rPr sz="900" b="1" spc="-10" dirty="0">
                <a:latin typeface="Carlito"/>
                <a:cs typeface="Carlito"/>
              </a:rPr>
              <a:t>at  </a:t>
            </a:r>
            <a:r>
              <a:rPr sz="900" b="1" spc="-15" dirty="0">
                <a:latin typeface="Carlito"/>
                <a:cs typeface="Carlito"/>
              </a:rPr>
              <a:t>Shinas </a:t>
            </a:r>
            <a:r>
              <a:rPr sz="900" b="1" spc="-10" dirty="0">
                <a:latin typeface="Carlito"/>
                <a:cs typeface="Carlito"/>
              </a:rPr>
              <a:t>and</a:t>
            </a:r>
            <a:r>
              <a:rPr sz="900" b="1" spc="-60" dirty="0">
                <a:latin typeface="Carlito"/>
                <a:cs typeface="Carlito"/>
              </a:rPr>
              <a:t> </a:t>
            </a:r>
            <a:r>
              <a:rPr sz="900" b="1" spc="-15" dirty="0">
                <a:latin typeface="Carlito"/>
                <a:cs typeface="Carlito"/>
              </a:rPr>
              <a:t>others</a:t>
            </a:r>
            <a:endParaRPr sz="900" dirty="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26742" y="4275582"/>
            <a:ext cx="1553717" cy="454612"/>
          </a:xfrm>
          <a:prstGeom prst="rect">
            <a:avLst/>
          </a:prstGeom>
          <a:solidFill>
            <a:srgbClr val="DBEFD6"/>
          </a:solidFill>
          <a:ln w="25907">
            <a:solidFill>
              <a:srgbClr val="50A941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420370" marR="241300" indent="-170815">
              <a:lnSpc>
                <a:spcPct val="100000"/>
              </a:lnSpc>
              <a:spcBef>
                <a:spcPts val="305"/>
              </a:spcBef>
            </a:pPr>
            <a:r>
              <a:rPr sz="900" b="1" spc="-15" dirty="0">
                <a:latin typeface="Carlito"/>
                <a:cs typeface="Carlito"/>
              </a:rPr>
              <a:t>CAMPAIGN</a:t>
            </a:r>
            <a:r>
              <a:rPr sz="900" b="1" spc="-110" dirty="0">
                <a:latin typeface="Carlito"/>
                <a:cs typeface="Carlito"/>
              </a:rPr>
              <a:t> </a:t>
            </a:r>
            <a:r>
              <a:rPr sz="900" b="1" spc="-10" dirty="0">
                <a:latin typeface="Carlito"/>
                <a:cs typeface="Carlito"/>
              </a:rPr>
              <a:t>“MEET</a:t>
            </a:r>
            <a:r>
              <a:rPr sz="900" b="1" spc="-95" dirty="0">
                <a:latin typeface="Carlito"/>
                <a:cs typeface="Carlito"/>
              </a:rPr>
              <a:t> </a:t>
            </a:r>
            <a:r>
              <a:rPr sz="900" b="1" spc="-15" dirty="0">
                <a:latin typeface="Carlito"/>
                <a:cs typeface="Carlito"/>
              </a:rPr>
              <a:t>THE  CONQUERORS”</a:t>
            </a:r>
            <a:endParaRPr sz="900" dirty="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95520" y="4275582"/>
            <a:ext cx="1553719" cy="454612"/>
          </a:xfrm>
          <a:prstGeom prst="rect">
            <a:avLst/>
          </a:prstGeom>
          <a:solidFill>
            <a:srgbClr val="DBEFD6"/>
          </a:solidFill>
          <a:ln w="25907">
            <a:solidFill>
              <a:srgbClr val="50A941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05"/>
              </a:spcBef>
            </a:pPr>
            <a:r>
              <a:rPr sz="900" b="1" spc="-15" dirty="0">
                <a:latin typeface="Carlito"/>
                <a:cs typeface="Carlito"/>
              </a:rPr>
              <a:t>OUTSTRIP THE</a:t>
            </a:r>
            <a:r>
              <a:rPr sz="900" b="1" spc="-100" dirty="0">
                <a:latin typeface="Carlito"/>
                <a:cs typeface="Carlito"/>
              </a:rPr>
              <a:t> </a:t>
            </a:r>
            <a:r>
              <a:rPr sz="900" b="1" spc="-15" dirty="0">
                <a:latin typeface="Carlito"/>
                <a:cs typeface="Carlito"/>
              </a:rPr>
              <a:t>ILLNESS-</a:t>
            </a:r>
            <a:endParaRPr sz="9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900" b="1" spc="-15" dirty="0">
                <a:latin typeface="Carlito"/>
                <a:cs typeface="Carlito"/>
              </a:rPr>
              <a:t>health check</a:t>
            </a:r>
            <a:r>
              <a:rPr sz="900" b="1" spc="-85" dirty="0">
                <a:latin typeface="Carlito"/>
                <a:cs typeface="Carlito"/>
              </a:rPr>
              <a:t> </a:t>
            </a:r>
            <a:r>
              <a:rPr sz="900" b="1" spc="-10" dirty="0" smtClean="0">
                <a:latin typeface="Carlito"/>
                <a:cs typeface="Carlito"/>
              </a:rPr>
              <a:t>up</a:t>
            </a:r>
            <a:endParaRPr lang="en-US" sz="900" b="1" spc="-10" dirty="0" smtClean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endParaRPr sz="900" dirty="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64302" y="4275582"/>
            <a:ext cx="1553718" cy="454612"/>
          </a:xfrm>
          <a:prstGeom prst="rect">
            <a:avLst/>
          </a:prstGeom>
          <a:solidFill>
            <a:srgbClr val="DBEFD6"/>
          </a:solidFill>
          <a:ln w="25907">
            <a:solidFill>
              <a:srgbClr val="50A941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487680" marR="138430" indent="-338455">
              <a:lnSpc>
                <a:spcPct val="100000"/>
              </a:lnSpc>
              <a:spcBef>
                <a:spcPts val="305"/>
              </a:spcBef>
            </a:pPr>
            <a:r>
              <a:rPr sz="900" b="1" spc="-15" dirty="0">
                <a:latin typeface="Carlito"/>
                <a:cs typeface="Carlito"/>
              </a:rPr>
              <a:t>THE</a:t>
            </a:r>
            <a:r>
              <a:rPr sz="900" b="1" spc="-70" dirty="0">
                <a:latin typeface="Carlito"/>
                <a:cs typeface="Carlito"/>
              </a:rPr>
              <a:t> </a:t>
            </a:r>
            <a:r>
              <a:rPr sz="900" b="1" spc="-15" dirty="0">
                <a:latin typeface="Carlito"/>
                <a:cs typeface="Carlito"/>
              </a:rPr>
              <a:t>AMALGAM</a:t>
            </a:r>
            <a:r>
              <a:rPr sz="900" b="1" spc="-80" dirty="0">
                <a:latin typeface="Carlito"/>
                <a:cs typeface="Carlito"/>
              </a:rPr>
              <a:t> </a:t>
            </a:r>
            <a:r>
              <a:rPr sz="900" b="1" dirty="0">
                <a:latin typeface="Carlito"/>
                <a:cs typeface="Carlito"/>
              </a:rPr>
              <a:t>–</a:t>
            </a:r>
            <a:r>
              <a:rPr sz="900" b="1" spc="-60" dirty="0">
                <a:latin typeface="Carlito"/>
                <a:cs typeface="Carlito"/>
              </a:rPr>
              <a:t> </a:t>
            </a:r>
            <a:r>
              <a:rPr sz="900" b="1" spc="-15" dirty="0">
                <a:latin typeface="Carlito"/>
                <a:cs typeface="Carlito"/>
              </a:rPr>
              <a:t>RAMDAN  CAMPAIGNS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7200" y="1097280"/>
            <a:ext cx="1554480" cy="1188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25979" y="1097280"/>
            <a:ext cx="1554480" cy="1188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011423"/>
            <a:ext cx="1554480" cy="1188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25979" y="3011423"/>
            <a:ext cx="1554480" cy="11887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94759" y="3011423"/>
            <a:ext cx="1554480" cy="11887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63540" y="3011423"/>
            <a:ext cx="1554480" cy="11887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63540" y="1097280"/>
            <a:ext cx="1554480" cy="11887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464302" y="2367533"/>
            <a:ext cx="1554480" cy="365760"/>
          </a:xfrm>
          <a:prstGeom prst="rect">
            <a:avLst/>
          </a:prstGeom>
          <a:solidFill>
            <a:srgbClr val="DBEFD6"/>
          </a:solidFill>
          <a:ln w="25907">
            <a:solidFill>
              <a:srgbClr val="50A941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516890" marR="138430" indent="-370840">
              <a:lnSpc>
                <a:spcPct val="100000"/>
              </a:lnSpc>
              <a:spcBef>
                <a:spcPts val="300"/>
              </a:spcBef>
            </a:pPr>
            <a:r>
              <a:rPr sz="900" b="1" spc="-15" dirty="0">
                <a:latin typeface="Carlito"/>
                <a:cs typeface="Carlito"/>
              </a:rPr>
              <a:t>Hasad Charity building</a:t>
            </a:r>
            <a:r>
              <a:rPr sz="900" b="1" spc="-150" dirty="0">
                <a:latin typeface="Carlito"/>
                <a:cs typeface="Carlito"/>
              </a:rPr>
              <a:t> </a:t>
            </a:r>
            <a:r>
              <a:rPr sz="900" b="1" spc="-10" dirty="0">
                <a:latin typeface="Carlito"/>
                <a:cs typeface="Carlito"/>
              </a:rPr>
              <a:t>near  </a:t>
            </a:r>
            <a:r>
              <a:rPr sz="900" b="1" spc="-20" dirty="0">
                <a:latin typeface="Carlito"/>
                <a:cs typeface="Carlito"/>
              </a:rPr>
              <a:t>completion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132319" y="3011423"/>
            <a:ext cx="1554479" cy="11887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133081" y="4275582"/>
            <a:ext cx="1554480" cy="454612"/>
          </a:xfrm>
          <a:prstGeom prst="rect">
            <a:avLst/>
          </a:prstGeom>
          <a:solidFill>
            <a:srgbClr val="DBEFD6"/>
          </a:solidFill>
          <a:ln w="25907">
            <a:solidFill>
              <a:srgbClr val="50A941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365760" marR="70485" indent="-287020">
              <a:lnSpc>
                <a:spcPct val="100000"/>
              </a:lnSpc>
              <a:spcBef>
                <a:spcPts val="305"/>
              </a:spcBef>
            </a:pPr>
            <a:r>
              <a:rPr sz="900" b="1" spc="-15" dirty="0">
                <a:latin typeface="Carlito"/>
                <a:cs typeface="Carlito"/>
              </a:rPr>
              <a:t>THE RECOGNITION </a:t>
            </a:r>
            <a:r>
              <a:rPr sz="900" b="1" spc="-10" dirty="0">
                <a:latin typeface="Carlito"/>
                <a:cs typeface="Carlito"/>
              </a:rPr>
              <a:t>by </a:t>
            </a:r>
            <a:r>
              <a:rPr sz="900" b="1" spc="-15" dirty="0">
                <a:latin typeface="Carlito"/>
                <a:cs typeface="Carlito"/>
              </a:rPr>
              <a:t>Balqees  Girls </a:t>
            </a:r>
            <a:r>
              <a:rPr sz="900" b="1" spc="-20" dirty="0">
                <a:latin typeface="Carlito"/>
                <a:cs typeface="Carlito"/>
              </a:rPr>
              <a:t>School</a:t>
            </a:r>
            <a:r>
              <a:rPr sz="900" b="1" spc="-60" dirty="0">
                <a:latin typeface="Carlito"/>
                <a:cs typeface="Carlito"/>
              </a:rPr>
              <a:t> </a:t>
            </a:r>
            <a:r>
              <a:rPr sz="900" b="1" spc="-15" dirty="0" smtClean="0">
                <a:latin typeface="Carlito"/>
                <a:cs typeface="Carlito"/>
              </a:rPr>
              <a:t>Sohar</a:t>
            </a:r>
            <a:r>
              <a:rPr lang="en-US" sz="900" b="1" spc="-15" dirty="0" smtClean="0">
                <a:latin typeface="Carlito"/>
                <a:cs typeface="Carlito"/>
              </a:rPr>
              <a:t> </a:t>
            </a:r>
            <a:endParaRPr sz="900" dirty="0">
              <a:latin typeface="Carlito"/>
              <a:cs typeface="Carlito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794759" y="1097280"/>
            <a:ext cx="1554480" cy="11887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5"/>
              </a:lnSpc>
            </a:pPr>
            <a:fld id="{81D60167-4931-47E6-BA6A-407CBD079E47}" type="slidenum">
              <a:rPr spc="-15" dirty="0"/>
              <a:t>35</a:t>
            </a:fld>
            <a:endParaRPr spc="-15" dirty="0"/>
          </a:p>
        </p:txBody>
      </p:sp>
    </p:spTree>
    <p:extLst>
      <p:ext uri="{BB962C8B-B14F-4D97-AF65-F5344CB8AC3E}">
        <p14:creationId xmlns:p14="http://schemas.microsoft.com/office/powerpoint/2010/main" val="223093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-1"/>
            <a:ext cx="2844165" cy="5715001"/>
          </a:xfrm>
          <a:custGeom>
            <a:avLst/>
            <a:gdLst/>
            <a:ahLst/>
            <a:cxnLst/>
            <a:rect l="l" t="t" r="r" b="b"/>
            <a:pathLst>
              <a:path w="2844165" h="5715000">
                <a:moveTo>
                  <a:pt x="1" y="5715002"/>
                </a:moveTo>
                <a:lnTo>
                  <a:pt x="1" y="2"/>
                </a:lnTo>
                <a:lnTo>
                  <a:pt x="2843702" y="2"/>
                </a:lnTo>
                <a:lnTo>
                  <a:pt x="2843702" y="5715002"/>
                </a:lnTo>
                <a:lnTo>
                  <a:pt x="1" y="5715002"/>
                </a:lnTo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400" y="529387"/>
            <a:ext cx="2527838" cy="2769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032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 Collective investments of USD 1.2bn, in country value additions of USD 3.6bn (2014-19), JSIS, the largest private sector steel company in GCC is </a:t>
            </a:r>
            <a:r>
              <a:rPr lang="en-US" sz="1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partnering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Oman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 the path of industrialization</a:t>
            </a:r>
          </a:p>
        </p:txBody>
      </p:sp>
      <p:sp>
        <p:nvSpPr>
          <p:cNvPr id="42" name="object 20">
            <a:extLst>
              <a:ext uri="{FF2B5EF4-FFF2-40B4-BE49-F238E27FC236}">
                <a16:creationId xmlns:a16="http://schemas.microsoft.com/office/drawing/2014/main" id="{29236DBA-3F70-1A44-F603-7A15141AA1DC}"/>
              </a:ext>
            </a:extLst>
          </p:cNvPr>
          <p:cNvSpPr/>
          <p:nvPr/>
        </p:nvSpPr>
        <p:spPr>
          <a:xfrm>
            <a:off x="3305025" y="1333500"/>
            <a:ext cx="185420" cy="185420"/>
          </a:xfrm>
          <a:custGeom>
            <a:avLst/>
            <a:gdLst/>
            <a:ahLst/>
            <a:cxnLst/>
            <a:rect l="l" t="t" r="r" b="b"/>
            <a:pathLst>
              <a:path w="185419" h="185420">
                <a:moveTo>
                  <a:pt x="87803" y="0"/>
                </a:moveTo>
                <a:lnTo>
                  <a:pt x="47256" y="11828"/>
                </a:lnTo>
                <a:lnTo>
                  <a:pt x="16813" y="39443"/>
                </a:lnTo>
                <a:lnTo>
                  <a:pt x="1137" y="78181"/>
                </a:lnTo>
                <a:lnTo>
                  <a:pt x="0" y="92759"/>
                </a:lnTo>
                <a:lnTo>
                  <a:pt x="9" y="94091"/>
                </a:lnTo>
                <a:lnTo>
                  <a:pt x="9290" y="132727"/>
                </a:lnTo>
                <a:lnTo>
                  <a:pt x="34422" y="163101"/>
                </a:lnTo>
                <a:lnTo>
                  <a:pt x="73090" y="181337"/>
                </a:lnTo>
                <a:lnTo>
                  <a:pt x="105245" y="184836"/>
                </a:lnTo>
                <a:lnTo>
                  <a:pt x="118547" y="182019"/>
                </a:lnTo>
                <a:lnTo>
                  <a:pt x="153199" y="162562"/>
                </a:lnTo>
                <a:lnTo>
                  <a:pt x="176818" y="128812"/>
                </a:lnTo>
                <a:lnTo>
                  <a:pt x="185347" y="83623"/>
                </a:lnTo>
                <a:lnTo>
                  <a:pt x="182928" y="69853"/>
                </a:lnTo>
                <a:lnTo>
                  <a:pt x="164288" y="33839"/>
                </a:lnTo>
                <a:lnTo>
                  <a:pt x="131379" y="9119"/>
                </a:lnTo>
                <a:lnTo>
                  <a:pt x="87803" y="0"/>
                </a:lnTo>
                <a:close/>
              </a:path>
            </a:pathLst>
          </a:custGeom>
          <a:solidFill>
            <a:srgbClr val="DAF0D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21">
            <a:extLst>
              <a:ext uri="{FF2B5EF4-FFF2-40B4-BE49-F238E27FC236}">
                <a16:creationId xmlns:a16="http://schemas.microsoft.com/office/drawing/2014/main" id="{188C648C-57D3-0A46-833E-63C39AD17CAB}"/>
              </a:ext>
            </a:extLst>
          </p:cNvPr>
          <p:cNvSpPr txBox="1"/>
          <p:nvPr/>
        </p:nvSpPr>
        <p:spPr>
          <a:xfrm>
            <a:off x="3538443" y="1338844"/>
            <a:ext cx="5487300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largest steel maker in Arabian Peninsula contributing to 1.7% of Oman’s GDP , change agent by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transforming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Oman from being the importer of steel to net exporter of steel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object 24">
            <a:extLst>
              <a:ext uri="{FF2B5EF4-FFF2-40B4-BE49-F238E27FC236}">
                <a16:creationId xmlns:a16="http://schemas.microsoft.com/office/drawing/2014/main" id="{6BE8B3D1-3150-F2E0-CACD-E41F1EFC672F}"/>
              </a:ext>
            </a:extLst>
          </p:cNvPr>
          <p:cNvSpPr/>
          <p:nvPr/>
        </p:nvSpPr>
        <p:spPr>
          <a:xfrm>
            <a:off x="3344797" y="1374776"/>
            <a:ext cx="105410" cy="104139"/>
          </a:xfrm>
          <a:custGeom>
            <a:avLst/>
            <a:gdLst/>
            <a:ahLst/>
            <a:cxnLst/>
            <a:rect l="l" t="t" r="r" b="b"/>
            <a:pathLst>
              <a:path w="105409" h="104139">
                <a:moveTo>
                  <a:pt x="39966" y="0"/>
                </a:moveTo>
                <a:lnTo>
                  <a:pt x="7451" y="24334"/>
                </a:lnTo>
                <a:lnTo>
                  <a:pt x="0" y="51483"/>
                </a:lnTo>
                <a:lnTo>
                  <a:pt x="206" y="56188"/>
                </a:lnTo>
                <a:lnTo>
                  <a:pt x="18177" y="90506"/>
                </a:lnTo>
                <a:lnTo>
                  <a:pt x="60140" y="104144"/>
                </a:lnTo>
                <a:lnTo>
                  <a:pt x="72581" y="100802"/>
                </a:lnTo>
                <a:lnTo>
                  <a:pt x="99772" y="73095"/>
                </a:lnTo>
                <a:lnTo>
                  <a:pt x="105333" y="41713"/>
                </a:lnTo>
                <a:lnTo>
                  <a:pt x="101461" y="29962"/>
                </a:lnTo>
                <a:lnTo>
                  <a:pt x="72599" y="4689"/>
                </a:lnTo>
                <a:lnTo>
                  <a:pt x="39966" y="0"/>
                </a:lnTo>
                <a:close/>
              </a:path>
            </a:pathLst>
          </a:custGeom>
          <a:solidFill>
            <a:srgbClr val="4FA94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25">
            <a:extLst>
              <a:ext uri="{FF2B5EF4-FFF2-40B4-BE49-F238E27FC236}">
                <a16:creationId xmlns:a16="http://schemas.microsoft.com/office/drawing/2014/main" id="{AF4E14F7-1BDA-2F6E-5ABF-933B045830E0}"/>
              </a:ext>
            </a:extLst>
          </p:cNvPr>
          <p:cNvSpPr/>
          <p:nvPr/>
        </p:nvSpPr>
        <p:spPr>
          <a:xfrm>
            <a:off x="3305025" y="2672623"/>
            <a:ext cx="185420" cy="185420"/>
          </a:xfrm>
          <a:custGeom>
            <a:avLst/>
            <a:gdLst/>
            <a:ahLst/>
            <a:cxnLst/>
            <a:rect l="l" t="t" r="r" b="b"/>
            <a:pathLst>
              <a:path w="185419" h="185420">
                <a:moveTo>
                  <a:pt x="87803" y="0"/>
                </a:moveTo>
                <a:lnTo>
                  <a:pt x="47256" y="11828"/>
                </a:lnTo>
                <a:lnTo>
                  <a:pt x="16813" y="39443"/>
                </a:lnTo>
                <a:lnTo>
                  <a:pt x="1137" y="78181"/>
                </a:lnTo>
                <a:lnTo>
                  <a:pt x="0" y="92759"/>
                </a:lnTo>
                <a:lnTo>
                  <a:pt x="9" y="94091"/>
                </a:lnTo>
                <a:lnTo>
                  <a:pt x="9290" y="132726"/>
                </a:lnTo>
                <a:lnTo>
                  <a:pt x="34422" y="163101"/>
                </a:lnTo>
                <a:lnTo>
                  <a:pt x="73090" y="181337"/>
                </a:lnTo>
                <a:lnTo>
                  <a:pt x="105245" y="184836"/>
                </a:lnTo>
                <a:lnTo>
                  <a:pt x="118547" y="182019"/>
                </a:lnTo>
                <a:lnTo>
                  <a:pt x="153199" y="162562"/>
                </a:lnTo>
                <a:lnTo>
                  <a:pt x="176818" y="128812"/>
                </a:lnTo>
                <a:lnTo>
                  <a:pt x="185347" y="83623"/>
                </a:lnTo>
                <a:lnTo>
                  <a:pt x="182928" y="69853"/>
                </a:lnTo>
                <a:lnTo>
                  <a:pt x="164288" y="33839"/>
                </a:lnTo>
                <a:lnTo>
                  <a:pt x="131379" y="9119"/>
                </a:lnTo>
                <a:lnTo>
                  <a:pt x="87803" y="0"/>
                </a:lnTo>
                <a:close/>
              </a:path>
            </a:pathLst>
          </a:custGeom>
          <a:solidFill>
            <a:srgbClr val="DAF0D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28">
            <a:extLst>
              <a:ext uri="{FF2B5EF4-FFF2-40B4-BE49-F238E27FC236}">
                <a16:creationId xmlns:a16="http://schemas.microsoft.com/office/drawing/2014/main" id="{3913D03B-52C0-0580-778B-C317C5F8866B}"/>
              </a:ext>
            </a:extLst>
          </p:cNvPr>
          <p:cNvSpPr txBox="1"/>
          <p:nvPr/>
        </p:nvSpPr>
        <p:spPr>
          <a:xfrm>
            <a:off x="3568293" y="2670253"/>
            <a:ext cx="553365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3114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Create local employment &amp; contribute to the socio-economic prosperity of Oman</a:t>
            </a:r>
          </a:p>
          <a:p>
            <a:pPr marL="298450" marR="23114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 Omanisation level at 43.7% JSIS has been proactive in embracing and empowering local talent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object 29">
            <a:extLst>
              <a:ext uri="{FF2B5EF4-FFF2-40B4-BE49-F238E27FC236}">
                <a16:creationId xmlns:a16="http://schemas.microsoft.com/office/drawing/2014/main" id="{11DCB42A-BBDB-B9BA-D0DD-250ABA954152}"/>
              </a:ext>
            </a:extLst>
          </p:cNvPr>
          <p:cNvSpPr/>
          <p:nvPr/>
        </p:nvSpPr>
        <p:spPr>
          <a:xfrm>
            <a:off x="3344797" y="2713900"/>
            <a:ext cx="105410" cy="104139"/>
          </a:xfrm>
          <a:custGeom>
            <a:avLst/>
            <a:gdLst/>
            <a:ahLst/>
            <a:cxnLst/>
            <a:rect l="l" t="t" r="r" b="b"/>
            <a:pathLst>
              <a:path w="105409" h="104139">
                <a:moveTo>
                  <a:pt x="39966" y="0"/>
                </a:moveTo>
                <a:lnTo>
                  <a:pt x="7451" y="24334"/>
                </a:lnTo>
                <a:lnTo>
                  <a:pt x="0" y="51483"/>
                </a:lnTo>
                <a:lnTo>
                  <a:pt x="206" y="56186"/>
                </a:lnTo>
                <a:lnTo>
                  <a:pt x="18176" y="90505"/>
                </a:lnTo>
                <a:lnTo>
                  <a:pt x="60139" y="104142"/>
                </a:lnTo>
                <a:lnTo>
                  <a:pt x="72580" y="100801"/>
                </a:lnTo>
                <a:lnTo>
                  <a:pt x="99772" y="73095"/>
                </a:lnTo>
                <a:lnTo>
                  <a:pt x="105333" y="41713"/>
                </a:lnTo>
                <a:lnTo>
                  <a:pt x="101461" y="29962"/>
                </a:lnTo>
                <a:lnTo>
                  <a:pt x="72599" y="4689"/>
                </a:lnTo>
                <a:lnTo>
                  <a:pt x="39966" y="0"/>
                </a:lnTo>
                <a:close/>
              </a:path>
            </a:pathLst>
          </a:custGeom>
          <a:solidFill>
            <a:srgbClr val="4FA94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30">
            <a:extLst>
              <a:ext uri="{FF2B5EF4-FFF2-40B4-BE49-F238E27FC236}">
                <a16:creationId xmlns:a16="http://schemas.microsoft.com/office/drawing/2014/main" id="{A87C7D64-7349-145A-B692-3E1158508BD6}"/>
              </a:ext>
            </a:extLst>
          </p:cNvPr>
          <p:cNvSpPr/>
          <p:nvPr/>
        </p:nvSpPr>
        <p:spPr>
          <a:xfrm>
            <a:off x="3305025" y="3961606"/>
            <a:ext cx="185420" cy="185420"/>
          </a:xfrm>
          <a:custGeom>
            <a:avLst/>
            <a:gdLst/>
            <a:ahLst/>
            <a:cxnLst/>
            <a:rect l="l" t="t" r="r" b="b"/>
            <a:pathLst>
              <a:path w="185419" h="185420">
                <a:moveTo>
                  <a:pt x="87804" y="0"/>
                </a:moveTo>
                <a:lnTo>
                  <a:pt x="47257" y="11828"/>
                </a:lnTo>
                <a:lnTo>
                  <a:pt x="16813" y="39443"/>
                </a:lnTo>
                <a:lnTo>
                  <a:pt x="1137" y="78181"/>
                </a:lnTo>
                <a:lnTo>
                  <a:pt x="0" y="92758"/>
                </a:lnTo>
                <a:lnTo>
                  <a:pt x="9" y="94091"/>
                </a:lnTo>
                <a:lnTo>
                  <a:pt x="9290" y="132726"/>
                </a:lnTo>
                <a:lnTo>
                  <a:pt x="34422" y="163101"/>
                </a:lnTo>
                <a:lnTo>
                  <a:pt x="73090" y="181336"/>
                </a:lnTo>
                <a:lnTo>
                  <a:pt x="105245" y="184836"/>
                </a:lnTo>
                <a:lnTo>
                  <a:pt x="118546" y="182019"/>
                </a:lnTo>
                <a:lnTo>
                  <a:pt x="153199" y="162562"/>
                </a:lnTo>
                <a:lnTo>
                  <a:pt x="176818" y="128812"/>
                </a:lnTo>
                <a:lnTo>
                  <a:pt x="185347" y="83623"/>
                </a:lnTo>
                <a:lnTo>
                  <a:pt x="182928" y="69853"/>
                </a:lnTo>
                <a:lnTo>
                  <a:pt x="164288" y="33839"/>
                </a:lnTo>
                <a:lnTo>
                  <a:pt x="131379" y="9119"/>
                </a:lnTo>
                <a:lnTo>
                  <a:pt x="87804" y="0"/>
                </a:lnTo>
                <a:close/>
              </a:path>
            </a:pathLst>
          </a:custGeom>
          <a:solidFill>
            <a:srgbClr val="DAF0D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31">
            <a:extLst>
              <a:ext uri="{FF2B5EF4-FFF2-40B4-BE49-F238E27FC236}">
                <a16:creationId xmlns:a16="http://schemas.microsoft.com/office/drawing/2014/main" id="{4B4EB41F-FDFD-6646-720B-41B236C691E0}"/>
              </a:ext>
            </a:extLst>
          </p:cNvPr>
          <p:cNvSpPr txBox="1"/>
          <p:nvPr/>
        </p:nvSpPr>
        <p:spPr>
          <a:xfrm>
            <a:off x="3538443" y="3848100"/>
            <a:ext cx="548730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ts val="1415"/>
              </a:lnSpc>
              <a:defRPr sz="1400">
                <a:solidFill>
                  <a:srgbClr val="000000"/>
                </a:solidFill>
                <a:latin typeface="suisseintl-regular"/>
              </a:defRPr>
            </a:lvl1pPr>
          </a:lstStyle>
          <a:p>
            <a:pPr marL="12700" marR="23114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JSIS is one of the greenest steel plants in the world</a:t>
            </a:r>
          </a:p>
          <a:p>
            <a:pPr marL="2984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N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 1.05 tonnes carbon/ tonne of steel vs global </a:t>
            </a:r>
            <a:r>
              <a:rPr kumimoji="0" lang="en-IN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avg</a:t>
            </a:r>
            <a:r>
              <a:rPr kumimoji="0" lang="en-IN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1.82 tonnes carbon/ tonne of steel</a:t>
            </a:r>
          </a:p>
          <a:p>
            <a:pPr marL="2984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Signed an agreement with Hydrogen Rise to evaluate the development of first green hydrogen plant in Sohar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object 36">
            <a:extLst>
              <a:ext uri="{FF2B5EF4-FFF2-40B4-BE49-F238E27FC236}">
                <a16:creationId xmlns:a16="http://schemas.microsoft.com/office/drawing/2014/main" id="{5C5BE7F6-8E81-21AA-B91D-27F63DDAE659}"/>
              </a:ext>
            </a:extLst>
          </p:cNvPr>
          <p:cNvSpPr/>
          <p:nvPr/>
        </p:nvSpPr>
        <p:spPr>
          <a:xfrm>
            <a:off x="3344797" y="4002881"/>
            <a:ext cx="105410" cy="104139"/>
          </a:xfrm>
          <a:custGeom>
            <a:avLst/>
            <a:gdLst/>
            <a:ahLst/>
            <a:cxnLst/>
            <a:rect l="l" t="t" r="r" b="b"/>
            <a:pathLst>
              <a:path w="105409" h="104139">
                <a:moveTo>
                  <a:pt x="39966" y="0"/>
                </a:moveTo>
                <a:lnTo>
                  <a:pt x="7451" y="24334"/>
                </a:lnTo>
                <a:lnTo>
                  <a:pt x="0" y="51482"/>
                </a:lnTo>
                <a:lnTo>
                  <a:pt x="206" y="56186"/>
                </a:lnTo>
                <a:lnTo>
                  <a:pt x="18176" y="90505"/>
                </a:lnTo>
                <a:lnTo>
                  <a:pt x="60140" y="104143"/>
                </a:lnTo>
                <a:lnTo>
                  <a:pt x="72580" y="100802"/>
                </a:lnTo>
                <a:lnTo>
                  <a:pt x="99772" y="73096"/>
                </a:lnTo>
                <a:lnTo>
                  <a:pt x="105333" y="41714"/>
                </a:lnTo>
                <a:lnTo>
                  <a:pt x="101461" y="29962"/>
                </a:lnTo>
                <a:lnTo>
                  <a:pt x="72599" y="4689"/>
                </a:lnTo>
                <a:lnTo>
                  <a:pt x="39966" y="0"/>
                </a:lnTo>
                <a:close/>
              </a:path>
            </a:pathLst>
          </a:custGeom>
          <a:solidFill>
            <a:srgbClr val="4FA94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8">
            <a:extLst>
              <a:ext uri="{FF2B5EF4-FFF2-40B4-BE49-F238E27FC236}">
                <a16:creationId xmlns:a16="http://schemas.microsoft.com/office/drawing/2014/main" id="{05476641-7F76-0BED-451F-F36DF2B558DE}"/>
              </a:ext>
            </a:extLst>
          </p:cNvPr>
          <p:cNvSpPr txBox="1"/>
          <p:nvPr/>
        </p:nvSpPr>
        <p:spPr>
          <a:xfrm>
            <a:off x="3450207" y="521861"/>
            <a:ext cx="54873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JSIS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well positioned to Partner Oman’s Vision 2040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object 62">
            <a:extLst>
              <a:ext uri="{FF2B5EF4-FFF2-40B4-BE49-F238E27FC236}">
                <a16:creationId xmlns:a16="http://schemas.microsoft.com/office/drawing/2014/main" id="{AFE8C1B5-72A4-B1FE-EEF2-94500AD84323}"/>
              </a:ext>
            </a:extLst>
          </p:cNvPr>
          <p:cNvSpPr/>
          <p:nvPr/>
        </p:nvSpPr>
        <p:spPr>
          <a:xfrm>
            <a:off x="3009000" y="487889"/>
            <a:ext cx="381000" cy="351426"/>
          </a:xfrm>
          <a:custGeom>
            <a:avLst/>
            <a:gdLst/>
            <a:ahLst/>
            <a:cxnLst/>
            <a:rect l="l" t="t" r="r" b="b"/>
            <a:pathLst>
              <a:path w="661670" h="661669">
                <a:moveTo>
                  <a:pt x="0" y="0"/>
                </a:moveTo>
                <a:lnTo>
                  <a:pt x="661136" y="0"/>
                </a:lnTo>
                <a:lnTo>
                  <a:pt x="661136" y="661136"/>
                </a:lnTo>
                <a:lnTo>
                  <a:pt x="0" y="661136"/>
                </a:lnTo>
                <a:lnTo>
                  <a:pt x="0" y="0"/>
                </a:lnTo>
                <a:close/>
              </a:path>
            </a:pathLst>
          </a:custGeom>
          <a:solidFill>
            <a:srgbClr val="4FA94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63">
            <a:extLst>
              <a:ext uri="{FF2B5EF4-FFF2-40B4-BE49-F238E27FC236}">
                <a16:creationId xmlns:a16="http://schemas.microsoft.com/office/drawing/2014/main" id="{760C8342-D490-1D65-31A3-7F0186744259}"/>
              </a:ext>
            </a:extLst>
          </p:cNvPr>
          <p:cNvSpPr/>
          <p:nvPr/>
        </p:nvSpPr>
        <p:spPr>
          <a:xfrm>
            <a:off x="3082098" y="553157"/>
            <a:ext cx="208606" cy="2208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Graphic 19" descr="Wreath outline">
            <a:extLst>
              <a:ext uri="{FF2B5EF4-FFF2-40B4-BE49-F238E27FC236}">
                <a16:creationId xmlns:a16="http://schemas.microsoft.com/office/drawing/2014/main" id="{2456F0A1-0AD2-A774-77ED-52AC56DCB2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8302" y="3619500"/>
            <a:ext cx="914400" cy="914400"/>
          </a:xfrm>
          <a:prstGeom prst="rect">
            <a:avLst/>
          </a:prstGeom>
        </p:spPr>
      </p:pic>
      <p:pic>
        <p:nvPicPr>
          <p:cNvPr id="55" name="Graphic 54" descr="Wreath outline">
            <a:extLst>
              <a:ext uri="{FF2B5EF4-FFF2-40B4-BE49-F238E27FC236}">
                <a16:creationId xmlns:a16="http://schemas.microsoft.com/office/drawing/2014/main" id="{F88125F2-798E-372D-11D9-A27880B005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8498" y="3619500"/>
            <a:ext cx="914400" cy="914400"/>
          </a:xfrm>
          <a:prstGeom prst="rect">
            <a:avLst/>
          </a:prstGeom>
        </p:spPr>
      </p:pic>
      <p:pic>
        <p:nvPicPr>
          <p:cNvPr id="56" name="Graphic 55" descr="Wreath outline">
            <a:extLst>
              <a:ext uri="{FF2B5EF4-FFF2-40B4-BE49-F238E27FC236}">
                <a16:creationId xmlns:a16="http://schemas.microsoft.com/office/drawing/2014/main" id="{FAE94403-7C7B-85F1-6D5C-B372E0A80B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25765" y="36195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9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67" y="131290"/>
            <a:ext cx="4876800" cy="34263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422041" fontAlgn="base">
              <a:spcAft>
                <a:spcPct val="0"/>
              </a:spcAft>
            </a:pPr>
            <a:r>
              <a:rPr lang="en-GB" sz="1800" b="1" dirty="0" smtClean="0">
                <a:solidFill>
                  <a:srgbClr val="4B5C66"/>
                </a:solidFill>
                <a:latin typeface="Century Gothic" pitchFamily="34" charset="0"/>
                <a:ea typeface="ＭＳ Ｐゴシック" pitchFamily="-84" charset="-128"/>
                <a:cs typeface="Arial"/>
              </a:rPr>
              <a:t>Industrial Excellence &amp; Innovation Awards  </a:t>
            </a:r>
            <a:endParaRPr lang="en-US" sz="1800" b="1" dirty="0">
              <a:solidFill>
                <a:srgbClr val="4B5C66"/>
              </a:solidFill>
              <a:latin typeface="Century Gothic" pitchFamily="34" charset="0"/>
              <a:ea typeface="ＭＳ Ｐゴシック" pitchFamily="-84" charset="-128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26AC-FB73-4E5B-BF2A-A52FB2B4EF9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791B7F-B912-4BF4-96BE-3FDA8023E1A7}"/>
              </a:ext>
            </a:extLst>
          </p:cNvPr>
          <p:cNvSpPr txBox="1"/>
          <p:nvPr/>
        </p:nvSpPr>
        <p:spPr>
          <a:xfrm>
            <a:off x="5359400" y="2095500"/>
            <a:ext cx="353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4B5C66"/>
                </a:solidFill>
                <a:latin typeface="Century Gothic" pitchFamily="34" charset="0"/>
                <a:cs typeface="Arial"/>
              </a:rPr>
              <a:t>His </a:t>
            </a:r>
            <a:r>
              <a:rPr lang="en-US" sz="1800" dirty="0">
                <a:solidFill>
                  <a:srgbClr val="4B5C66"/>
                </a:solidFill>
                <a:latin typeface="Century Gothic" pitchFamily="34" charset="0"/>
                <a:cs typeface="Arial"/>
              </a:rPr>
              <a:t>Majesty the Sultan’s Award for Industrial </a:t>
            </a:r>
            <a:r>
              <a:rPr lang="en-US" sz="1800" dirty="0" smtClean="0">
                <a:solidFill>
                  <a:srgbClr val="4B5C66"/>
                </a:solidFill>
                <a:latin typeface="Century Gothic" pitchFamily="34" charset="0"/>
                <a:cs typeface="Arial"/>
              </a:rPr>
              <a:t>Excellence Three Times in a row</a:t>
            </a:r>
            <a:endParaRPr lang="en-US" sz="1800" dirty="0">
              <a:solidFill>
                <a:srgbClr val="4B5C66"/>
              </a:solidFill>
              <a:latin typeface="Century Gothic" pitchFamily="34" charset="0"/>
              <a:cs typeface="Arial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00100"/>
            <a:ext cx="4546600" cy="40386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62000" y="4910886"/>
            <a:ext cx="1066800" cy="2481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txBody>
          <a:bodyPr vert="horz" lIns="81639" tIns="40819" rIns="81639" bIns="40819" rtlCol="0" anchor="ctr">
            <a:noAutofit/>
          </a:bodyPr>
          <a:lstStyle>
            <a:lvl1pPr algn="l" defTabSz="816388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defRPr/>
            </a:pPr>
            <a:r>
              <a:rPr lang="en-GB" sz="1000" i="1" dirty="0" smtClean="0"/>
              <a:t>2015-16</a:t>
            </a:r>
            <a:endParaRPr lang="en-GB" sz="1000" i="1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09800" y="4914900"/>
            <a:ext cx="1066800" cy="2481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txBody>
          <a:bodyPr vert="horz" lIns="81639" tIns="40819" rIns="81639" bIns="40819" rtlCol="0" anchor="ctr">
            <a:noAutofit/>
          </a:bodyPr>
          <a:lstStyle>
            <a:lvl1pPr algn="l" defTabSz="816388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defRPr/>
            </a:pPr>
            <a:r>
              <a:rPr lang="en-GB" sz="1000" i="1" dirty="0" smtClean="0"/>
              <a:t>2017-18</a:t>
            </a:r>
            <a:endParaRPr lang="en-GB" sz="1000" i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733800" y="4919574"/>
            <a:ext cx="1066800" cy="2481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txBody>
          <a:bodyPr vert="horz" lIns="81639" tIns="40819" rIns="81639" bIns="40819" rtlCol="0" anchor="ctr">
            <a:noAutofit/>
          </a:bodyPr>
          <a:lstStyle>
            <a:lvl1pPr algn="l" defTabSz="816388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defRPr/>
            </a:pPr>
            <a:r>
              <a:rPr lang="en-GB" sz="1000" i="1" dirty="0" smtClean="0"/>
              <a:t>2019-20</a:t>
            </a:r>
            <a:endParaRPr lang="en-GB" sz="1000" i="1" dirty="0"/>
          </a:p>
        </p:txBody>
      </p:sp>
    </p:spTree>
    <p:extLst>
      <p:ext uri="{BB962C8B-B14F-4D97-AF65-F5344CB8AC3E}">
        <p14:creationId xmlns:p14="http://schemas.microsoft.com/office/powerpoint/2010/main" val="105274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416" y="55912"/>
            <a:ext cx="836294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4"/>
              </a:lnSpc>
            </a:pPr>
            <a:r>
              <a:rPr sz="900" dirty="0">
                <a:solidFill>
                  <a:srgbClr val="A80000"/>
                </a:solidFill>
                <a:latin typeface="Arial"/>
                <a:cs typeface="Arial"/>
              </a:rPr>
              <a:t>C</a:t>
            </a:r>
            <a:r>
              <a:rPr sz="900" spc="-10" dirty="0">
                <a:solidFill>
                  <a:srgbClr val="A80000"/>
                </a:solidFill>
                <a:latin typeface="Arial"/>
                <a:cs typeface="Arial"/>
              </a:rPr>
              <a:t>O</a:t>
            </a:r>
            <a:r>
              <a:rPr sz="900" dirty="0">
                <a:solidFill>
                  <a:srgbClr val="A80000"/>
                </a:solidFill>
                <a:latin typeface="Arial"/>
                <a:cs typeface="Arial"/>
              </a:rPr>
              <a:t>NFIDEN</a:t>
            </a:r>
            <a:r>
              <a:rPr sz="900" spc="-15" dirty="0">
                <a:solidFill>
                  <a:srgbClr val="A80000"/>
                </a:solidFill>
                <a:latin typeface="Arial"/>
                <a:cs typeface="Arial"/>
              </a:rPr>
              <a:t>T</a:t>
            </a:r>
            <a:r>
              <a:rPr sz="900" dirty="0">
                <a:solidFill>
                  <a:srgbClr val="A80000"/>
                </a:solidFill>
                <a:latin typeface="Arial"/>
                <a:cs typeface="Arial"/>
              </a:rPr>
              <a:t>IAL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05840" cy="325120"/>
          </a:xfrm>
          <a:custGeom>
            <a:avLst/>
            <a:gdLst/>
            <a:ahLst/>
            <a:cxnLst/>
            <a:rect l="l" t="t" r="r" b="b"/>
            <a:pathLst>
              <a:path w="1005840" h="325120">
                <a:moveTo>
                  <a:pt x="1005840" y="0"/>
                </a:moveTo>
                <a:lnTo>
                  <a:pt x="0" y="0"/>
                </a:lnTo>
                <a:lnTo>
                  <a:pt x="0" y="324612"/>
                </a:lnTo>
                <a:lnTo>
                  <a:pt x="1005840" y="324612"/>
                </a:lnTo>
                <a:lnTo>
                  <a:pt x="10058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4500" y="202184"/>
            <a:ext cx="2603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JSIS </a:t>
            </a:r>
            <a:r>
              <a:rPr dirty="0"/>
              <a:t>– At a</a:t>
            </a:r>
            <a:r>
              <a:rPr spc="-50" dirty="0"/>
              <a:t> </a:t>
            </a:r>
            <a:r>
              <a:rPr spc="-5" dirty="0"/>
              <a:t>Glance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347472" y="697928"/>
            <a:ext cx="8442325" cy="673100"/>
            <a:chOff x="347472" y="697928"/>
            <a:chExt cx="8442325" cy="673100"/>
          </a:xfrm>
        </p:grpSpPr>
        <p:sp>
          <p:nvSpPr>
            <p:cNvPr id="7" name="object 7"/>
            <p:cNvSpPr/>
            <p:nvPr/>
          </p:nvSpPr>
          <p:spPr>
            <a:xfrm>
              <a:off x="347472" y="697928"/>
              <a:ext cx="8442198" cy="67290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07008" y="772629"/>
              <a:ext cx="6788658" cy="5799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57200" y="795527"/>
            <a:ext cx="8229600" cy="334066"/>
          </a:xfrm>
          <a:prstGeom prst="rect">
            <a:avLst/>
          </a:prstGeom>
          <a:solidFill>
            <a:srgbClr val="FF6600">
              <a:alpha val="70195"/>
            </a:srgbClr>
          </a:solidFill>
        </p:spPr>
        <p:txBody>
          <a:bodyPr vert="horz" wrap="square" lIns="0" tIns="117475" rIns="0" bIns="0" rtlCol="0">
            <a:spAutoFit/>
          </a:bodyPr>
          <a:lstStyle/>
          <a:p>
            <a:pPr marL="66675" algn="ctr">
              <a:lnSpc>
                <a:spcPct val="100000"/>
              </a:lnSpc>
              <a:spcBef>
                <a:spcPts val="925"/>
              </a:spcBef>
            </a:pP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Oman’s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Trebuchet MS"/>
                <a:cs typeface="Trebuchet MS"/>
              </a:rPr>
              <a:t>Sole</a:t>
            </a:r>
            <a:r>
              <a:rPr sz="14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Trebuchet MS"/>
                <a:cs typeface="Trebuchet MS"/>
              </a:rPr>
              <a:t>DRI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Producer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r>
              <a:rPr sz="14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GCC’s</a:t>
            </a:r>
            <a:r>
              <a:rPr sz="14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Largest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Trebuchet MS"/>
                <a:cs typeface="Trebuchet MS"/>
              </a:rPr>
              <a:t>Integrated</a:t>
            </a:r>
            <a:r>
              <a:rPr sz="14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Privately-Owned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Steel</a:t>
            </a:r>
            <a:r>
              <a:rPr sz="14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Producer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21005" y="1294866"/>
            <a:ext cx="8265795" cy="3870960"/>
            <a:chOff x="444500" y="1283969"/>
            <a:chExt cx="8265795" cy="3870960"/>
          </a:xfrm>
        </p:grpSpPr>
        <p:sp>
          <p:nvSpPr>
            <p:cNvPr id="11" name="object 11"/>
            <p:cNvSpPr/>
            <p:nvPr/>
          </p:nvSpPr>
          <p:spPr>
            <a:xfrm>
              <a:off x="533400" y="1373123"/>
              <a:ext cx="8087868" cy="36926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4500" y="1283969"/>
              <a:ext cx="8265795" cy="3870960"/>
            </a:xfrm>
            <a:custGeom>
              <a:avLst/>
              <a:gdLst/>
              <a:ahLst/>
              <a:cxnLst/>
              <a:rect l="l" t="t" r="r" b="b"/>
              <a:pathLst>
                <a:path w="8265795" h="3870960">
                  <a:moveTo>
                    <a:pt x="8194548" y="89154"/>
                  </a:moveTo>
                  <a:lnTo>
                    <a:pt x="8176768" y="89154"/>
                  </a:lnTo>
                  <a:lnTo>
                    <a:pt x="8176768" y="3781806"/>
                  </a:lnTo>
                  <a:lnTo>
                    <a:pt x="8194548" y="3781806"/>
                  </a:lnTo>
                  <a:lnTo>
                    <a:pt x="8194548" y="89154"/>
                  </a:lnTo>
                  <a:close/>
                </a:path>
                <a:path w="8265795" h="3870960">
                  <a:moveTo>
                    <a:pt x="8194548" y="71120"/>
                  </a:moveTo>
                  <a:lnTo>
                    <a:pt x="71120" y="71120"/>
                  </a:lnTo>
                  <a:lnTo>
                    <a:pt x="71120" y="88900"/>
                  </a:lnTo>
                  <a:lnTo>
                    <a:pt x="71120" y="3782060"/>
                  </a:lnTo>
                  <a:lnTo>
                    <a:pt x="71120" y="3799840"/>
                  </a:lnTo>
                  <a:lnTo>
                    <a:pt x="8194548" y="3799840"/>
                  </a:lnTo>
                  <a:lnTo>
                    <a:pt x="8194548" y="3782060"/>
                  </a:lnTo>
                  <a:lnTo>
                    <a:pt x="88900" y="3782060"/>
                  </a:lnTo>
                  <a:lnTo>
                    <a:pt x="88900" y="88900"/>
                  </a:lnTo>
                  <a:lnTo>
                    <a:pt x="8194548" y="88900"/>
                  </a:lnTo>
                  <a:lnTo>
                    <a:pt x="8194548" y="71120"/>
                  </a:lnTo>
                  <a:close/>
                </a:path>
                <a:path w="8265795" h="3870960">
                  <a:moveTo>
                    <a:pt x="8265668" y="53594"/>
                  </a:moveTo>
                  <a:lnTo>
                    <a:pt x="8212328" y="53594"/>
                  </a:lnTo>
                  <a:lnTo>
                    <a:pt x="8212328" y="3817366"/>
                  </a:lnTo>
                  <a:lnTo>
                    <a:pt x="8265668" y="3817378"/>
                  </a:lnTo>
                  <a:lnTo>
                    <a:pt x="8265668" y="53594"/>
                  </a:lnTo>
                  <a:close/>
                </a:path>
                <a:path w="8265795" h="3870960">
                  <a:moveTo>
                    <a:pt x="8265668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0" y="3817620"/>
                  </a:lnTo>
                  <a:lnTo>
                    <a:pt x="0" y="3870960"/>
                  </a:lnTo>
                  <a:lnTo>
                    <a:pt x="8265668" y="3870960"/>
                  </a:lnTo>
                  <a:lnTo>
                    <a:pt x="8265668" y="3817620"/>
                  </a:lnTo>
                  <a:lnTo>
                    <a:pt x="53340" y="3817620"/>
                  </a:lnTo>
                  <a:lnTo>
                    <a:pt x="53340" y="53340"/>
                  </a:lnTo>
                  <a:lnTo>
                    <a:pt x="8265668" y="53340"/>
                  </a:lnTo>
                  <a:lnTo>
                    <a:pt x="8265668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55548" y="1604771"/>
              <a:ext cx="2375916" cy="7269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02791" y="1624583"/>
              <a:ext cx="2286000" cy="637540"/>
            </a:xfrm>
            <a:custGeom>
              <a:avLst/>
              <a:gdLst/>
              <a:ahLst/>
              <a:cxnLst/>
              <a:rect l="l" t="t" r="r" b="b"/>
              <a:pathLst>
                <a:path w="2286000" h="637539">
                  <a:moveTo>
                    <a:pt x="2286000" y="0"/>
                  </a:moveTo>
                  <a:lnTo>
                    <a:pt x="0" y="0"/>
                  </a:lnTo>
                  <a:lnTo>
                    <a:pt x="0" y="637032"/>
                  </a:lnTo>
                  <a:lnTo>
                    <a:pt x="2286000" y="637032"/>
                  </a:lnTo>
                  <a:lnTo>
                    <a:pt x="2286000" y="0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822957" y="1683258"/>
            <a:ext cx="1334707" cy="503984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93980" indent="-81915">
              <a:lnSpc>
                <a:spcPct val="100000"/>
              </a:lnSpc>
              <a:spcBef>
                <a:spcPts val="290"/>
              </a:spcBef>
              <a:buSzPct val="87500"/>
              <a:buFont typeface="Wingdings"/>
              <a:buChar char=""/>
              <a:tabLst>
                <a:tab pos="94615" algn="l"/>
              </a:tabLst>
            </a:pPr>
            <a:r>
              <a:rPr sz="900" b="1" dirty="0">
                <a:solidFill>
                  <a:srgbClr val="FFFFFF"/>
                </a:solidFill>
                <a:latin typeface="Carlito"/>
                <a:cs typeface="Carlito"/>
              </a:rPr>
              <a:t>DRI</a:t>
            </a:r>
            <a:r>
              <a:rPr sz="900" b="1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Carlito"/>
                <a:cs typeface="Carlito"/>
              </a:rPr>
              <a:t>Plant</a:t>
            </a:r>
            <a:endParaRPr sz="900" dirty="0">
              <a:latin typeface="Carlito"/>
              <a:cs typeface="Carlito"/>
            </a:endParaRPr>
          </a:p>
          <a:p>
            <a:pPr marL="93980" indent="-81915">
              <a:lnSpc>
                <a:spcPct val="100000"/>
              </a:lnSpc>
              <a:spcBef>
                <a:spcPts val="190"/>
              </a:spcBef>
              <a:buSzPct val="87500"/>
              <a:buFont typeface="Wingdings"/>
              <a:buChar char=""/>
              <a:tabLst>
                <a:tab pos="94615" algn="l"/>
              </a:tabLst>
            </a:pPr>
            <a:r>
              <a:rPr sz="900" b="1" spc="-5" dirty="0">
                <a:solidFill>
                  <a:srgbClr val="FFFFFF"/>
                </a:solidFill>
                <a:latin typeface="Carlito"/>
                <a:cs typeface="Carlito"/>
              </a:rPr>
              <a:t>Capacity: </a:t>
            </a:r>
            <a:r>
              <a:rPr sz="900" b="1" dirty="0">
                <a:solidFill>
                  <a:srgbClr val="FFFFFF"/>
                </a:solidFill>
                <a:latin typeface="Carlito"/>
                <a:cs typeface="Carlito"/>
              </a:rPr>
              <a:t>1.8</a:t>
            </a:r>
            <a:r>
              <a:rPr sz="900" b="1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Carlito"/>
                <a:cs typeface="Carlito"/>
              </a:rPr>
              <a:t>MTPA</a:t>
            </a:r>
            <a:endParaRPr sz="900" dirty="0">
              <a:latin typeface="Carlito"/>
              <a:cs typeface="Carlito"/>
            </a:endParaRPr>
          </a:p>
          <a:p>
            <a:pPr marL="93980" indent="-81915">
              <a:lnSpc>
                <a:spcPct val="100000"/>
              </a:lnSpc>
              <a:spcBef>
                <a:spcPts val="204"/>
              </a:spcBef>
              <a:buSzPct val="87500"/>
              <a:buFont typeface="Wingdings"/>
              <a:buChar char=""/>
              <a:tabLst>
                <a:tab pos="94615" algn="l"/>
              </a:tabLst>
            </a:pPr>
            <a:r>
              <a:rPr sz="900" b="1" dirty="0">
                <a:solidFill>
                  <a:srgbClr val="FFFFFF"/>
                </a:solidFill>
                <a:latin typeface="Carlito"/>
                <a:cs typeface="Carlito"/>
              </a:rPr>
              <a:t>Product:</a:t>
            </a:r>
            <a:r>
              <a:rPr sz="900" b="1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rlito"/>
                <a:cs typeface="Carlito"/>
              </a:rPr>
              <a:t>HBI/HDRI</a:t>
            </a:r>
            <a:endParaRPr sz="900" dirty="0">
              <a:latin typeface="Carlito"/>
              <a:cs typeface="Carlit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955547" y="1693138"/>
            <a:ext cx="2376170" cy="1408430"/>
            <a:chOff x="955547" y="1693138"/>
            <a:chExt cx="2376170" cy="1408430"/>
          </a:xfrm>
        </p:grpSpPr>
        <p:sp>
          <p:nvSpPr>
            <p:cNvPr id="17" name="object 17"/>
            <p:cNvSpPr/>
            <p:nvPr/>
          </p:nvSpPr>
          <p:spPr>
            <a:xfrm>
              <a:off x="1025651" y="1693138"/>
              <a:ext cx="749833" cy="54104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068323" y="1712975"/>
              <a:ext cx="669036" cy="4602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955547" y="2372880"/>
              <a:ext cx="2375916" cy="72845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2791" y="2392679"/>
              <a:ext cx="2286000" cy="638810"/>
            </a:xfrm>
            <a:custGeom>
              <a:avLst/>
              <a:gdLst/>
              <a:ahLst/>
              <a:cxnLst/>
              <a:rect l="l" t="t" r="r" b="b"/>
              <a:pathLst>
                <a:path w="2286000" h="638810">
                  <a:moveTo>
                    <a:pt x="2286000" y="0"/>
                  </a:moveTo>
                  <a:lnTo>
                    <a:pt x="0" y="0"/>
                  </a:lnTo>
                  <a:lnTo>
                    <a:pt x="0" y="638556"/>
                  </a:lnTo>
                  <a:lnTo>
                    <a:pt x="2286000" y="638556"/>
                  </a:lnTo>
                  <a:lnTo>
                    <a:pt x="2286000" y="0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803005" y="2385541"/>
            <a:ext cx="1485786" cy="642484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93980" indent="-81915">
              <a:lnSpc>
                <a:spcPct val="100000"/>
              </a:lnSpc>
              <a:spcBef>
                <a:spcPts val="290"/>
              </a:spcBef>
              <a:buSzPct val="87500"/>
              <a:buFont typeface="Wingdings"/>
              <a:buChar char=""/>
              <a:tabLst>
                <a:tab pos="94615" algn="l"/>
              </a:tabLst>
            </a:pPr>
            <a:r>
              <a:rPr sz="900" b="1" dirty="0">
                <a:solidFill>
                  <a:srgbClr val="FFFFFF"/>
                </a:solidFill>
                <a:latin typeface="Carlito"/>
                <a:cs typeface="Carlito"/>
              </a:rPr>
              <a:t>SMS</a:t>
            </a:r>
            <a:r>
              <a:rPr sz="900" b="1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Carlito"/>
                <a:cs typeface="Carlito"/>
              </a:rPr>
              <a:t>Plant</a:t>
            </a:r>
            <a:endParaRPr sz="900" dirty="0">
              <a:latin typeface="Carlito"/>
              <a:cs typeface="Carlito"/>
            </a:endParaRPr>
          </a:p>
          <a:p>
            <a:pPr marL="93980" indent="-81915">
              <a:lnSpc>
                <a:spcPct val="100000"/>
              </a:lnSpc>
              <a:spcBef>
                <a:spcPts val="190"/>
              </a:spcBef>
              <a:buSzPct val="87500"/>
              <a:buFont typeface="Wingdings"/>
              <a:buChar char=""/>
              <a:tabLst>
                <a:tab pos="94615" algn="l"/>
              </a:tabLst>
            </a:pPr>
            <a:r>
              <a:rPr sz="900" b="1" spc="-5" dirty="0">
                <a:solidFill>
                  <a:srgbClr val="FFFFFF"/>
                </a:solidFill>
                <a:latin typeface="Carlito"/>
                <a:cs typeface="Carlito"/>
              </a:rPr>
              <a:t>Capacity </a:t>
            </a:r>
            <a:r>
              <a:rPr sz="900" b="1" dirty="0">
                <a:solidFill>
                  <a:srgbClr val="FFFFFF"/>
                </a:solidFill>
                <a:latin typeface="Carlito"/>
                <a:cs typeface="Carlito"/>
              </a:rPr>
              <a:t>2.4</a:t>
            </a:r>
            <a:r>
              <a:rPr sz="900" b="1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Carlito"/>
                <a:cs typeface="Carlito"/>
              </a:rPr>
              <a:t>MTPA</a:t>
            </a:r>
            <a:endParaRPr sz="900" dirty="0">
              <a:latin typeface="Carlito"/>
              <a:cs typeface="Carlito"/>
            </a:endParaRPr>
          </a:p>
          <a:p>
            <a:pPr marL="93980" indent="-81915">
              <a:lnSpc>
                <a:spcPct val="100000"/>
              </a:lnSpc>
              <a:spcBef>
                <a:spcPts val="204"/>
              </a:spcBef>
              <a:buSzPct val="87500"/>
              <a:buFont typeface="Wingdings"/>
              <a:buChar char=""/>
              <a:tabLst>
                <a:tab pos="94615" algn="l"/>
              </a:tabLst>
            </a:pPr>
            <a:r>
              <a:rPr sz="900" b="1" dirty="0">
                <a:solidFill>
                  <a:srgbClr val="FFFFFF"/>
                </a:solidFill>
                <a:latin typeface="Carlito"/>
                <a:cs typeface="Carlito"/>
              </a:rPr>
              <a:t>Product:</a:t>
            </a:r>
            <a:r>
              <a:rPr sz="900" b="1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rlito"/>
                <a:cs typeface="Carlito"/>
              </a:rPr>
              <a:t>Square</a:t>
            </a:r>
            <a:r>
              <a:rPr sz="900" b="1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rlito"/>
                <a:cs typeface="Carlito"/>
              </a:rPr>
              <a:t>/</a:t>
            </a:r>
            <a:r>
              <a:rPr sz="900" b="1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rlito"/>
                <a:cs typeface="Carlito"/>
              </a:rPr>
              <a:t>Round</a:t>
            </a:r>
            <a:r>
              <a:rPr sz="900" b="1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Carlito"/>
                <a:cs typeface="Carlito"/>
              </a:rPr>
              <a:t>Billet</a:t>
            </a:r>
            <a:endParaRPr sz="900" dirty="0">
              <a:latin typeface="Carlito"/>
              <a:cs typeface="Carlito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955547" y="2456675"/>
            <a:ext cx="2376170" cy="1412875"/>
            <a:chOff x="955547" y="2456675"/>
            <a:chExt cx="2376170" cy="1412875"/>
          </a:xfrm>
        </p:grpSpPr>
        <p:sp>
          <p:nvSpPr>
            <p:cNvPr id="23" name="object 23"/>
            <p:cNvSpPr/>
            <p:nvPr/>
          </p:nvSpPr>
          <p:spPr>
            <a:xfrm>
              <a:off x="1048511" y="2456675"/>
              <a:ext cx="717804" cy="5517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1091183" y="2476499"/>
              <a:ext cx="637031" cy="47091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955547" y="3142487"/>
              <a:ext cx="2375916" cy="7269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002791" y="3162299"/>
              <a:ext cx="2286000" cy="637540"/>
            </a:xfrm>
            <a:custGeom>
              <a:avLst/>
              <a:gdLst/>
              <a:ahLst/>
              <a:cxnLst/>
              <a:rect l="l" t="t" r="r" b="b"/>
              <a:pathLst>
                <a:path w="2286000" h="637539">
                  <a:moveTo>
                    <a:pt x="2286000" y="0"/>
                  </a:moveTo>
                  <a:lnTo>
                    <a:pt x="0" y="0"/>
                  </a:lnTo>
                  <a:lnTo>
                    <a:pt x="0" y="637032"/>
                  </a:lnTo>
                  <a:lnTo>
                    <a:pt x="2286000" y="637032"/>
                  </a:lnTo>
                  <a:lnTo>
                    <a:pt x="2286000" y="0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812973" y="3229253"/>
            <a:ext cx="1325513" cy="503984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93980" indent="-81915">
              <a:lnSpc>
                <a:spcPct val="100000"/>
              </a:lnSpc>
              <a:spcBef>
                <a:spcPts val="290"/>
              </a:spcBef>
              <a:buSzPct val="87500"/>
              <a:buFont typeface="Wingdings"/>
              <a:buChar char=""/>
              <a:tabLst>
                <a:tab pos="94615" algn="l"/>
              </a:tabLst>
            </a:pPr>
            <a:r>
              <a:rPr sz="900" b="1" spc="-5" dirty="0">
                <a:solidFill>
                  <a:srgbClr val="FFFFFF"/>
                </a:solidFill>
                <a:latin typeface="Carlito"/>
                <a:cs typeface="Carlito"/>
              </a:rPr>
              <a:t>Rolling</a:t>
            </a:r>
            <a:r>
              <a:rPr sz="900" b="1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Carlito"/>
                <a:cs typeface="Carlito"/>
              </a:rPr>
              <a:t>Mill</a:t>
            </a:r>
            <a:endParaRPr sz="900" dirty="0">
              <a:latin typeface="Carlito"/>
              <a:cs typeface="Carlito"/>
            </a:endParaRPr>
          </a:p>
          <a:p>
            <a:pPr marL="93980" indent="-81915">
              <a:lnSpc>
                <a:spcPct val="100000"/>
              </a:lnSpc>
              <a:spcBef>
                <a:spcPts val="190"/>
              </a:spcBef>
              <a:buSzPct val="87500"/>
              <a:buFont typeface="Wingdings"/>
              <a:buChar char=""/>
              <a:tabLst>
                <a:tab pos="94615" algn="l"/>
              </a:tabLst>
            </a:pPr>
            <a:r>
              <a:rPr sz="900" b="1" spc="-5" dirty="0">
                <a:solidFill>
                  <a:srgbClr val="FFFFFF"/>
                </a:solidFill>
                <a:latin typeface="Carlito"/>
                <a:cs typeface="Carlito"/>
              </a:rPr>
              <a:t>Capacity </a:t>
            </a:r>
            <a:r>
              <a:rPr sz="900" b="1" dirty="0">
                <a:solidFill>
                  <a:srgbClr val="FFFFFF"/>
                </a:solidFill>
                <a:latin typeface="Carlito"/>
                <a:cs typeface="Carlito"/>
              </a:rPr>
              <a:t>1.4</a:t>
            </a:r>
            <a:r>
              <a:rPr sz="900" b="1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Carlito"/>
                <a:cs typeface="Carlito"/>
              </a:rPr>
              <a:t>MTPA</a:t>
            </a:r>
            <a:endParaRPr sz="900" dirty="0">
              <a:latin typeface="Carlito"/>
              <a:cs typeface="Carlito"/>
            </a:endParaRPr>
          </a:p>
          <a:p>
            <a:pPr marL="93980" indent="-81915">
              <a:lnSpc>
                <a:spcPct val="100000"/>
              </a:lnSpc>
              <a:spcBef>
                <a:spcPts val="204"/>
              </a:spcBef>
              <a:buSzPct val="87500"/>
              <a:buFont typeface="Wingdings"/>
              <a:buChar char=""/>
              <a:tabLst>
                <a:tab pos="94615" algn="l"/>
              </a:tabLst>
            </a:pPr>
            <a:r>
              <a:rPr sz="900" b="1" dirty="0">
                <a:solidFill>
                  <a:srgbClr val="FFFFFF"/>
                </a:solidFill>
                <a:latin typeface="Carlito"/>
                <a:cs typeface="Carlito"/>
              </a:rPr>
              <a:t>8 – 40 </a:t>
            </a:r>
            <a:r>
              <a:rPr sz="900" b="1" spc="5" dirty="0">
                <a:solidFill>
                  <a:srgbClr val="FFFFFF"/>
                </a:solidFill>
                <a:latin typeface="Carlito"/>
                <a:cs typeface="Carlito"/>
              </a:rPr>
              <a:t>mm</a:t>
            </a:r>
            <a:r>
              <a:rPr sz="900" b="1" spc="-1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rlito"/>
                <a:cs typeface="Carlito"/>
              </a:rPr>
              <a:t>Rebars</a:t>
            </a:r>
            <a:endParaRPr sz="900" dirty="0">
              <a:latin typeface="Carlito"/>
              <a:cs typeface="Carlito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893953" y="1622297"/>
            <a:ext cx="7197851" cy="2136635"/>
            <a:chOff x="1046988" y="1601736"/>
            <a:chExt cx="7197851" cy="2136635"/>
          </a:xfrm>
        </p:grpSpPr>
        <p:sp>
          <p:nvSpPr>
            <p:cNvPr id="29" name="object 29"/>
            <p:cNvSpPr/>
            <p:nvPr/>
          </p:nvSpPr>
          <p:spPr>
            <a:xfrm>
              <a:off x="1046988" y="3264433"/>
              <a:ext cx="728459" cy="47393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1089660" y="3284220"/>
              <a:ext cx="647700" cy="39319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31" name="object 31"/>
            <p:cNvSpPr/>
            <p:nvPr/>
          </p:nvSpPr>
          <p:spPr>
            <a:xfrm>
              <a:off x="5868923" y="1601736"/>
              <a:ext cx="2375916" cy="72998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32" name="object 32"/>
            <p:cNvSpPr/>
            <p:nvPr/>
          </p:nvSpPr>
          <p:spPr>
            <a:xfrm>
              <a:off x="5916167" y="1621536"/>
              <a:ext cx="2286000" cy="640080"/>
            </a:xfrm>
            <a:custGeom>
              <a:avLst/>
              <a:gdLst/>
              <a:ahLst/>
              <a:cxnLst/>
              <a:rect l="l" t="t" r="r" b="b"/>
              <a:pathLst>
                <a:path w="2286000" h="640080">
                  <a:moveTo>
                    <a:pt x="2285999" y="0"/>
                  </a:moveTo>
                  <a:lnTo>
                    <a:pt x="0" y="0"/>
                  </a:lnTo>
                  <a:lnTo>
                    <a:pt x="0" y="640079"/>
                  </a:lnTo>
                  <a:lnTo>
                    <a:pt x="2285999" y="640079"/>
                  </a:lnTo>
                  <a:lnTo>
                    <a:pt x="2285999" y="0"/>
                  </a:lnTo>
                  <a:close/>
                </a:path>
              </a:pathLst>
            </a:custGeom>
            <a:solidFill>
              <a:srgbClr val="99CC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993813" y="1790018"/>
            <a:ext cx="660400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b="1" dirty="0">
                <a:solidFill>
                  <a:srgbClr val="FFFFFF"/>
                </a:solidFill>
                <a:latin typeface="Carlito"/>
                <a:cs typeface="Carlito"/>
              </a:rPr>
              <a:t>718</a:t>
            </a:r>
            <a:r>
              <a:rPr sz="900" b="1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Carlito"/>
                <a:cs typeface="Carlito"/>
              </a:rPr>
              <a:t>employees</a:t>
            </a:r>
            <a:endParaRPr sz="900" dirty="0">
              <a:latin typeface="Carlito"/>
              <a:cs typeface="Carlito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5868923" y="2371356"/>
            <a:ext cx="2376170" cy="1498600"/>
            <a:chOff x="5868923" y="2371356"/>
            <a:chExt cx="2376170" cy="1498600"/>
          </a:xfrm>
        </p:grpSpPr>
        <p:sp>
          <p:nvSpPr>
            <p:cNvPr id="35" name="object 35"/>
            <p:cNvSpPr/>
            <p:nvPr/>
          </p:nvSpPr>
          <p:spPr>
            <a:xfrm>
              <a:off x="5868923" y="2371356"/>
              <a:ext cx="2375916" cy="72998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36" name="object 36"/>
            <p:cNvSpPr/>
            <p:nvPr/>
          </p:nvSpPr>
          <p:spPr>
            <a:xfrm>
              <a:off x="5916167" y="2391155"/>
              <a:ext cx="2286000" cy="640080"/>
            </a:xfrm>
            <a:custGeom>
              <a:avLst/>
              <a:gdLst/>
              <a:ahLst/>
              <a:cxnLst/>
              <a:rect l="l" t="t" r="r" b="b"/>
              <a:pathLst>
                <a:path w="2286000" h="640080">
                  <a:moveTo>
                    <a:pt x="2285999" y="0"/>
                  </a:moveTo>
                  <a:lnTo>
                    <a:pt x="0" y="0"/>
                  </a:lnTo>
                  <a:lnTo>
                    <a:pt x="0" y="640079"/>
                  </a:lnTo>
                  <a:lnTo>
                    <a:pt x="2285999" y="640079"/>
                  </a:lnTo>
                  <a:lnTo>
                    <a:pt x="2285999" y="0"/>
                  </a:lnTo>
                  <a:close/>
                </a:path>
              </a:pathLst>
            </a:custGeom>
            <a:solidFill>
              <a:srgbClr val="99CC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37" name="object 37"/>
            <p:cNvSpPr/>
            <p:nvPr/>
          </p:nvSpPr>
          <p:spPr>
            <a:xfrm>
              <a:off x="5868923" y="3139465"/>
              <a:ext cx="2375916" cy="72997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38" name="object 38"/>
            <p:cNvSpPr/>
            <p:nvPr/>
          </p:nvSpPr>
          <p:spPr>
            <a:xfrm>
              <a:off x="5916167" y="3159251"/>
              <a:ext cx="2286000" cy="640080"/>
            </a:xfrm>
            <a:custGeom>
              <a:avLst/>
              <a:gdLst/>
              <a:ahLst/>
              <a:cxnLst/>
              <a:rect l="l" t="t" r="r" b="b"/>
              <a:pathLst>
                <a:path w="2286000" h="640079">
                  <a:moveTo>
                    <a:pt x="2285999" y="0"/>
                  </a:moveTo>
                  <a:lnTo>
                    <a:pt x="0" y="0"/>
                  </a:lnTo>
                  <a:lnTo>
                    <a:pt x="0" y="640080"/>
                  </a:lnTo>
                  <a:lnTo>
                    <a:pt x="2285999" y="640080"/>
                  </a:lnTo>
                  <a:lnTo>
                    <a:pt x="2285999" y="0"/>
                  </a:lnTo>
                  <a:close/>
                </a:path>
              </a:pathLst>
            </a:custGeom>
            <a:solidFill>
              <a:srgbClr val="99CC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5916167" y="3159251"/>
            <a:ext cx="2286000" cy="506549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591820" algn="ctr">
              <a:lnSpc>
                <a:spcPts val="915"/>
              </a:lnSpc>
            </a:pPr>
            <a:r>
              <a:rPr sz="900" b="1" spc="-5" dirty="0">
                <a:solidFill>
                  <a:srgbClr val="FFFFFF"/>
                </a:solidFill>
                <a:latin typeface="Carlito"/>
                <a:cs typeface="Carlito"/>
              </a:rPr>
              <a:t>Jetty with </a:t>
            </a:r>
            <a:r>
              <a:rPr sz="900" b="1" dirty="0">
                <a:solidFill>
                  <a:srgbClr val="FFFFFF"/>
                </a:solidFill>
                <a:latin typeface="Carlito"/>
                <a:cs typeface="Carlito"/>
              </a:rPr>
              <a:t>draft of</a:t>
            </a:r>
            <a:r>
              <a:rPr sz="900" b="1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rlito"/>
                <a:cs typeface="Carlito"/>
              </a:rPr>
              <a:t>19m</a:t>
            </a:r>
            <a:endParaRPr sz="900" dirty="0">
              <a:latin typeface="Carlito"/>
              <a:cs typeface="Carlito"/>
            </a:endParaRPr>
          </a:p>
          <a:p>
            <a:pPr marL="592455" algn="ctr">
              <a:lnSpc>
                <a:spcPts val="865"/>
              </a:lnSpc>
            </a:pPr>
            <a:r>
              <a:rPr sz="900" b="1" dirty="0">
                <a:solidFill>
                  <a:srgbClr val="FFFFFF"/>
                </a:solidFill>
                <a:latin typeface="Carlito"/>
                <a:cs typeface="Carlito"/>
              </a:rPr>
              <a:t>2</a:t>
            </a:r>
            <a:r>
              <a:rPr sz="900" b="1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rlito"/>
                <a:cs typeface="Carlito"/>
              </a:rPr>
              <a:t>berths,</a:t>
            </a:r>
            <a:endParaRPr sz="900" dirty="0">
              <a:latin typeface="Carlito"/>
              <a:cs typeface="Carlito"/>
            </a:endParaRPr>
          </a:p>
          <a:p>
            <a:pPr marL="592455" algn="ctr">
              <a:lnSpc>
                <a:spcPts val="910"/>
              </a:lnSpc>
            </a:pPr>
            <a:r>
              <a:rPr sz="900" b="1" dirty="0">
                <a:solidFill>
                  <a:srgbClr val="FFFFFF"/>
                </a:solidFill>
                <a:latin typeface="Carlito"/>
                <a:cs typeface="Carlito"/>
              </a:rPr>
              <a:t>600 m</a:t>
            </a:r>
            <a:r>
              <a:rPr sz="900" b="1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Carlito"/>
                <a:cs typeface="Carlito"/>
              </a:rPr>
              <a:t>long</a:t>
            </a:r>
            <a:endParaRPr sz="900" dirty="0">
              <a:latin typeface="Carlito"/>
              <a:cs typeface="Carlito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069327" y="2545816"/>
            <a:ext cx="781697" cy="31483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95"/>
              </a:spcBef>
            </a:pPr>
            <a:r>
              <a:rPr sz="900" b="1" dirty="0">
                <a:solidFill>
                  <a:srgbClr val="FFFFFF"/>
                </a:solidFill>
                <a:latin typeface="Carlito"/>
                <a:cs typeface="Carlito"/>
              </a:rPr>
              <a:t>300 Acres</a:t>
            </a:r>
            <a:r>
              <a:rPr sz="900" b="1" spc="-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rlito"/>
                <a:cs typeface="Carlito"/>
              </a:rPr>
              <a:t>/</a:t>
            </a:r>
            <a:endParaRPr sz="9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b="1" dirty="0">
                <a:solidFill>
                  <a:srgbClr val="FFFFFF"/>
                </a:solidFill>
                <a:latin typeface="Carlito"/>
                <a:cs typeface="Carlito"/>
              </a:rPr>
              <a:t>121</a:t>
            </a:r>
            <a:r>
              <a:rPr sz="900" b="1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900" b="1" dirty="0">
                <a:solidFill>
                  <a:srgbClr val="FFFFFF"/>
                </a:solidFill>
                <a:latin typeface="Carlito"/>
                <a:cs typeface="Carlito"/>
              </a:rPr>
              <a:t>Hectares</a:t>
            </a:r>
            <a:endParaRPr sz="900" dirty="0">
              <a:latin typeface="Carlito"/>
              <a:cs typeface="Carlito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253359" y="1609597"/>
            <a:ext cx="3315335" cy="2206625"/>
            <a:chOff x="3253359" y="1609597"/>
            <a:chExt cx="3315335" cy="2206625"/>
          </a:xfrm>
        </p:grpSpPr>
        <p:sp>
          <p:nvSpPr>
            <p:cNvPr id="42" name="object 42"/>
            <p:cNvSpPr/>
            <p:nvPr/>
          </p:nvSpPr>
          <p:spPr>
            <a:xfrm>
              <a:off x="5931408" y="1656613"/>
              <a:ext cx="629386" cy="61109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43" name="object 43"/>
            <p:cNvSpPr/>
            <p:nvPr/>
          </p:nvSpPr>
          <p:spPr>
            <a:xfrm>
              <a:off x="5974080" y="1676399"/>
              <a:ext cx="548640" cy="53035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44" name="object 44"/>
            <p:cNvSpPr/>
            <p:nvPr/>
          </p:nvSpPr>
          <p:spPr>
            <a:xfrm>
              <a:off x="5931408" y="2426233"/>
              <a:ext cx="637019" cy="61109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45" name="object 45"/>
            <p:cNvSpPr/>
            <p:nvPr/>
          </p:nvSpPr>
          <p:spPr>
            <a:xfrm>
              <a:off x="5974080" y="2446019"/>
              <a:ext cx="556259" cy="53035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46" name="object 46"/>
            <p:cNvSpPr/>
            <p:nvPr/>
          </p:nvSpPr>
          <p:spPr>
            <a:xfrm>
              <a:off x="5931408" y="3183610"/>
              <a:ext cx="629386" cy="63248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47" name="object 47"/>
            <p:cNvSpPr/>
            <p:nvPr/>
          </p:nvSpPr>
          <p:spPr>
            <a:xfrm>
              <a:off x="5974080" y="3203447"/>
              <a:ext cx="548640" cy="55168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48" name="object 48"/>
            <p:cNvSpPr/>
            <p:nvPr/>
          </p:nvSpPr>
          <p:spPr>
            <a:xfrm>
              <a:off x="3266059" y="1622297"/>
              <a:ext cx="1435100" cy="609600"/>
            </a:xfrm>
            <a:custGeom>
              <a:avLst/>
              <a:gdLst/>
              <a:ahLst/>
              <a:cxnLst/>
              <a:rect l="l" t="t" r="r" b="b"/>
              <a:pathLst>
                <a:path w="1435100" h="609600">
                  <a:moveTo>
                    <a:pt x="1434718" y="508000"/>
                  </a:moveTo>
                  <a:lnTo>
                    <a:pt x="323723" y="508000"/>
                  </a:lnTo>
                  <a:lnTo>
                    <a:pt x="331704" y="547556"/>
                  </a:lnTo>
                  <a:lnTo>
                    <a:pt x="353472" y="579850"/>
                  </a:lnTo>
                  <a:lnTo>
                    <a:pt x="385766" y="601618"/>
                  </a:lnTo>
                  <a:lnTo>
                    <a:pt x="425323" y="609600"/>
                  </a:lnTo>
                  <a:lnTo>
                    <a:pt x="1333118" y="609600"/>
                  </a:lnTo>
                  <a:lnTo>
                    <a:pt x="1372675" y="601618"/>
                  </a:lnTo>
                  <a:lnTo>
                    <a:pt x="1404969" y="579850"/>
                  </a:lnTo>
                  <a:lnTo>
                    <a:pt x="1426737" y="547556"/>
                  </a:lnTo>
                  <a:lnTo>
                    <a:pt x="1434718" y="508000"/>
                  </a:lnTo>
                  <a:close/>
                </a:path>
                <a:path w="1435100" h="609600">
                  <a:moveTo>
                    <a:pt x="1333118" y="0"/>
                  </a:moveTo>
                  <a:lnTo>
                    <a:pt x="425323" y="0"/>
                  </a:lnTo>
                  <a:lnTo>
                    <a:pt x="385766" y="7981"/>
                  </a:lnTo>
                  <a:lnTo>
                    <a:pt x="353472" y="29749"/>
                  </a:lnTo>
                  <a:lnTo>
                    <a:pt x="331704" y="62043"/>
                  </a:lnTo>
                  <a:lnTo>
                    <a:pt x="323723" y="101600"/>
                  </a:lnTo>
                  <a:lnTo>
                    <a:pt x="323723" y="355600"/>
                  </a:lnTo>
                  <a:lnTo>
                    <a:pt x="0" y="532002"/>
                  </a:lnTo>
                  <a:lnTo>
                    <a:pt x="323723" y="508000"/>
                  </a:lnTo>
                  <a:lnTo>
                    <a:pt x="1434718" y="508000"/>
                  </a:lnTo>
                  <a:lnTo>
                    <a:pt x="1434718" y="101600"/>
                  </a:lnTo>
                  <a:lnTo>
                    <a:pt x="1426737" y="62043"/>
                  </a:lnTo>
                  <a:lnTo>
                    <a:pt x="1404969" y="29749"/>
                  </a:lnTo>
                  <a:lnTo>
                    <a:pt x="1372675" y="7981"/>
                  </a:lnTo>
                  <a:lnTo>
                    <a:pt x="1333118" y="0"/>
                  </a:lnTo>
                  <a:close/>
                </a:path>
              </a:pathLst>
            </a:custGeom>
            <a:solidFill>
              <a:srgbClr val="E2FCDF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49" name="object 49"/>
            <p:cNvSpPr/>
            <p:nvPr/>
          </p:nvSpPr>
          <p:spPr>
            <a:xfrm>
              <a:off x="3266059" y="1622297"/>
              <a:ext cx="1435100" cy="609600"/>
            </a:xfrm>
            <a:custGeom>
              <a:avLst/>
              <a:gdLst/>
              <a:ahLst/>
              <a:cxnLst/>
              <a:rect l="l" t="t" r="r" b="b"/>
              <a:pathLst>
                <a:path w="1435100" h="609600">
                  <a:moveTo>
                    <a:pt x="323723" y="101600"/>
                  </a:moveTo>
                  <a:lnTo>
                    <a:pt x="331704" y="62043"/>
                  </a:lnTo>
                  <a:lnTo>
                    <a:pt x="353472" y="29749"/>
                  </a:lnTo>
                  <a:lnTo>
                    <a:pt x="385766" y="7981"/>
                  </a:lnTo>
                  <a:lnTo>
                    <a:pt x="425323" y="0"/>
                  </a:lnTo>
                  <a:lnTo>
                    <a:pt x="508888" y="0"/>
                  </a:lnTo>
                  <a:lnTo>
                    <a:pt x="786638" y="0"/>
                  </a:lnTo>
                  <a:lnTo>
                    <a:pt x="1333118" y="0"/>
                  </a:lnTo>
                  <a:lnTo>
                    <a:pt x="1372675" y="7981"/>
                  </a:lnTo>
                  <a:lnTo>
                    <a:pt x="1404969" y="29749"/>
                  </a:lnTo>
                  <a:lnTo>
                    <a:pt x="1426737" y="62043"/>
                  </a:lnTo>
                  <a:lnTo>
                    <a:pt x="1434718" y="101600"/>
                  </a:lnTo>
                  <a:lnTo>
                    <a:pt x="1434718" y="355600"/>
                  </a:lnTo>
                  <a:lnTo>
                    <a:pt x="1434718" y="508000"/>
                  </a:lnTo>
                  <a:lnTo>
                    <a:pt x="1426737" y="547556"/>
                  </a:lnTo>
                  <a:lnTo>
                    <a:pt x="1404969" y="579850"/>
                  </a:lnTo>
                  <a:lnTo>
                    <a:pt x="1372675" y="601618"/>
                  </a:lnTo>
                  <a:lnTo>
                    <a:pt x="1333118" y="609600"/>
                  </a:lnTo>
                  <a:lnTo>
                    <a:pt x="786638" y="609600"/>
                  </a:lnTo>
                  <a:lnTo>
                    <a:pt x="508888" y="609600"/>
                  </a:lnTo>
                  <a:lnTo>
                    <a:pt x="425323" y="609600"/>
                  </a:lnTo>
                  <a:lnTo>
                    <a:pt x="385766" y="601618"/>
                  </a:lnTo>
                  <a:lnTo>
                    <a:pt x="353472" y="579850"/>
                  </a:lnTo>
                  <a:lnTo>
                    <a:pt x="331704" y="547556"/>
                  </a:lnTo>
                  <a:lnTo>
                    <a:pt x="323723" y="508000"/>
                  </a:lnTo>
                  <a:lnTo>
                    <a:pt x="0" y="532002"/>
                  </a:lnTo>
                  <a:lnTo>
                    <a:pt x="323723" y="355600"/>
                  </a:lnTo>
                  <a:lnTo>
                    <a:pt x="323723" y="101600"/>
                  </a:lnTo>
                  <a:close/>
                </a:path>
              </a:pathLst>
            </a:custGeom>
            <a:ln w="25400">
              <a:solidFill>
                <a:srgbClr val="50A941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3775964" y="1721865"/>
            <a:ext cx="9160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081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rlito"/>
                <a:cs typeface="Carlito"/>
              </a:rPr>
              <a:t>Midrex  </a:t>
            </a:r>
            <a:r>
              <a:rPr sz="1200" b="1" spc="-105" dirty="0">
                <a:latin typeface="Carlito"/>
                <a:cs typeface="Carlito"/>
              </a:rPr>
              <a:t>T</a:t>
            </a:r>
            <a:r>
              <a:rPr sz="1200" b="1" spc="-5" dirty="0">
                <a:latin typeface="Carlito"/>
                <a:cs typeface="Carlito"/>
              </a:rPr>
              <a:t>ec</a:t>
            </a:r>
            <a:r>
              <a:rPr sz="1200" b="1" dirty="0">
                <a:latin typeface="Carlito"/>
                <a:cs typeface="Carlito"/>
              </a:rPr>
              <a:t>hno</a:t>
            </a:r>
            <a:r>
              <a:rPr sz="1200" b="1" spc="5" dirty="0">
                <a:latin typeface="Carlito"/>
                <a:cs typeface="Carlito"/>
              </a:rPr>
              <a:t>l</a:t>
            </a:r>
            <a:r>
              <a:rPr sz="1200" b="1" dirty="0">
                <a:latin typeface="Carlito"/>
                <a:cs typeface="Carlito"/>
              </a:rPr>
              <a:t>ogy</a:t>
            </a:r>
            <a:endParaRPr sz="1200" dirty="0">
              <a:latin typeface="Carlito"/>
              <a:cs typeface="Carlito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3244214" y="2379217"/>
            <a:ext cx="1460500" cy="633730"/>
            <a:chOff x="3244214" y="2379217"/>
            <a:chExt cx="1460500" cy="633730"/>
          </a:xfrm>
        </p:grpSpPr>
        <p:sp>
          <p:nvSpPr>
            <p:cNvPr id="52" name="object 52"/>
            <p:cNvSpPr/>
            <p:nvPr/>
          </p:nvSpPr>
          <p:spPr>
            <a:xfrm>
              <a:off x="3256914" y="2391917"/>
              <a:ext cx="1435100" cy="608330"/>
            </a:xfrm>
            <a:custGeom>
              <a:avLst/>
              <a:gdLst/>
              <a:ahLst/>
              <a:cxnLst/>
              <a:rect l="l" t="t" r="r" b="b"/>
              <a:pathLst>
                <a:path w="1435100" h="608330">
                  <a:moveTo>
                    <a:pt x="1434719" y="506730"/>
                  </a:moveTo>
                  <a:lnTo>
                    <a:pt x="323723" y="506730"/>
                  </a:lnTo>
                  <a:lnTo>
                    <a:pt x="331682" y="546193"/>
                  </a:lnTo>
                  <a:lnTo>
                    <a:pt x="353393" y="578405"/>
                  </a:lnTo>
                  <a:lnTo>
                    <a:pt x="385605" y="600116"/>
                  </a:lnTo>
                  <a:lnTo>
                    <a:pt x="425069" y="608076"/>
                  </a:lnTo>
                  <a:lnTo>
                    <a:pt x="1333373" y="608076"/>
                  </a:lnTo>
                  <a:lnTo>
                    <a:pt x="1372836" y="600116"/>
                  </a:lnTo>
                  <a:lnTo>
                    <a:pt x="1405048" y="578405"/>
                  </a:lnTo>
                  <a:lnTo>
                    <a:pt x="1426759" y="546193"/>
                  </a:lnTo>
                  <a:lnTo>
                    <a:pt x="1434719" y="506730"/>
                  </a:lnTo>
                  <a:close/>
                </a:path>
                <a:path w="1435100" h="608330">
                  <a:moveTo>
                    <a:pt x="1333373" y="0"/>
                  </a:moveTo>
                  <a:lnTo>
                    <a:pt x="425069" y="0"/>
                  </a:lnTo>
                  <a:lnTo>
                    <a:pt x="385605" y="7959"/>
                  </a:lnTo>
                  <a:lnTo>
                    <a:pt x="353393" y="29670"/>
                  </a:lnTo>
                  <a:lnTo>
                    <a:pt x="331682" y="61882"/>
                  </a:lnTo>
                  <a:lnTo>
                    <a:pt x="323723" y="101346"/>
                  </a:lnTo>
                  <a:lnTo>
                    <a:pt x="323723" y="354711"/>
                  </a:lnTo>
                  <a:lnTo>
                    <a:pt x="0" y="530606"/>
                  </a:lnTo>
                  <a:lnTo>
                    <a:pt x="323723" y="506730"/>
                  </a:lnTo>
                  <a:lnTo>
                    <a:pt x="1434719" y="506730"/>
                  </a:lnTo>
                  <a:lnTo>
                    <a:pt x="1434719" y="101346"/>
                  </a:lnTo>
                  <a:lnTo>
                    <a:pt x="1426759" y="61882"/>
                  </a:lnTo>
                  <a:lnTo>
                    <a:pt x="1405048" y="29670"/>
                  </a:lnTo>
                  <a:lnTo>
                    <a:pt x="1372836" y="7959"/>
                  </a:lnTo>
                  <a:lnTo>
                    <a:pt x="1333373" y="0"/>
                  </a:lnTo>
                  <a:close/>
                </a:path>
              </a:pathLst>
            </a:custGeom>
            <a:solidFill>
              <a:srgbClr val="E2FCDF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53" name="object 53"/>
            <p:cNvSpPr/>
            <p:nvPr/>
          </p:nvSpPr>
          <p:spPr>
            <a:xfrm>
              <a:off x="3256914" y="2391917"/>
              <a:ext cx="1435100" cy="608330"/>
            </a:xfrm>
            <a:custGeom>
              <a:avLst/>
              <a:gdLst/>
              <a:ahLst/>
              <a:cxnLst/>
              <a:rect l="l" t="t" r="r" b="b"/>
              <a:pathLst>
                <a:path w="1435100" h="608330">
                  <a:moveTo>
                    <a:pt x="323723" y="101346"/>
                  </a:moveTo>
                  <a:lnTo>
                    <a:pt x="331682" y="61882"/>
                  </a:lnTo>
                  <a:lnTo>
                    <a:pt x="353393" y="29670"/>
                  </a:lnTo>
                  <a:lnTo>
                    <a:pt x="385605" y="7959"/>
                  </a:lnTo>
                  <a:lnTo>
                    <a:pt x="425069" y="0"/>
                  </a:lnTo>
                  <a:lnTo>
                    <a:pt x="508888" y="0"/>
                  </a:lnTo>
                  <a:lnTo>
                    <a:pt x="786638" y="0"/>
                  </a:lnTo>
                  <a:lnTo>
                    <a:pt x="1333373" y="0"/>
                  </a:lnTo>
                  <a:lnTo>
                    <a:pt x="1372836" y="7959"/>
                  </a:lnTo>
                  <a:lnTo>
                    <a:pt x="1405048" y="29670"/>
                  </a:lnTo>
                  <a:lnTo>
                    <a:pt x="1426759" y="61882"/>
                  </a:lnTo>
                  <a:lnTo>
                    <a:pt x="1434719" y="101346"/>
                  </a:lnTo>
                  <a:lnTo>
                    <a:pt x="1434719" y="354711"/>
                  </a:lnTo>
                  <a:lnTo>
                    <a:pt x="1434719" y="506730"/>
                  </a:lnTo>
                  <a:lnTo>
                    <a:pt x="1426759" y="546193"/>
                  </a:lnTo>
                  <a:lnTo>
                    <a:pt x="1405048" y="578405"/>
                  </a:lnTo>
                  <a:lnTo>
                    <a:pt x="1372836" y="600116"/>
                  </a:lnTo>
                  <a:lnTo>
                    <a:pt x="1333373" y="608076"/>
                  </a:lnTo>
                  <a:lnTo>
                    <a:pt x="786638" y="608076"/>
                  </a:lnTo>
                  <a:lnTo>
                    <a:pt x="508888" y="608076"/>
                  </a:lnTo>
                  <a:lnTo>
                    <a:pt x="425069" y="608076"/>
                  </a:lnTo>
                  <a:lnTo>
                    <a:pt x="385605" y="600116"/>
                  </a:lnTo>
                  <a:lnTo>
                    <a:pt x="353393" y="578405"/>
                  </a:lnTo>
                  <a:lnTo>
                    <a:pt x="331682" y="546193"/>
                  </a:lnTo>
                  <a:lnTo>
                    <a:pt x="323723" y="506730"/>
                  </a:lnTo>
                  <a:lnTo>
                    <a:pt x="0" y="530606"/>
                  </a:lnTo>
                  <a:lnTo>
                    <a:pt x="323723" y="354711"/>
                  </a:lnTo>
                  <a:lnTo>
                    <a:pt x="323723" y="101346"/>
                  </a:lnTo>
                  <a:close/>
                </a:path>
              </a:pathLst>
            </a:custGeom>
            <a:ln w="25400">
              <a:solidFill>
                <a:srgbClr val="50A941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3668916" y="2476499"/>
            <a:ext cx="98969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610" marR="5080" indent="-16954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rlito"/>
                <a:cs typeface="Carlito"/>
              </a:rPr>
              <a:t>Hot</a:t>
            </a:r>
            <a:r>
              <a:rPr sz="1200" b="1" spc="-70" dirty="0">
                <a:latin typeface="Carlito"/>
                <a:cs typeface="Carlito"/>
              </a:rPr>
              <a:t> </a:t>
            </a:r>
            <a:r>
              <a:rPr sz="1200" b="1" spc="-5" dirty="0">
                <a:latin typeface="Carlito"/>
                <a:cs typeface="Carlito"/>
              </a:rPr>
              <a:t>Charging  </a:t>
            </a:r>
            <a:r>
              <a:rPr sz="1200" b="1" dirty="0">
                <a:latin typeface="Carlito"/>
                <a:cs typeface="Carlito"/>
              </a:rPr>
              <a:t>of</a:t>
            </a:r>
            <a:r>
              <a:rPr sz="1200" b="1" spc="-20" dirty="0">
                <a:latin typeface="Carlito"/>
                <a:cs typeface="Carlito"/>
              </a:rPr>
              <a:t> </a:t>
            </a:r>
            <a:r>
              <a:rPr sz="1200" b="1" spc="-5" dirty="0">
                <a:latin typeface="Carlito"/>
                <a:cs typeface="Carlito"/>
              </a:rPr>
              <a:t>HDRI</a:t>
            </a:r>
            <a:endParaRPr sz="1200" dirty="0">
              <a:latin typeface="Carlito"/>
              <a:cs typeface="Carlito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3254883" y="3173222"/>
            <a:ext cx="1460500" cy="633730"/>
            <a:chOff x="3254883" y="3173222"/>
            <a:chExt cx="1460500" cy="633730"/>
          </a:xfrm>
        </p:grpSpPr>
        <p:sp>
          <p:nvSpPr>
            <p:cNvPr id="56" name="object 56"/>
            <p:cNvSpPr/>
            <p:nvPr/>
          </p:nvSpPr>
          <p:spPr>
            <a:xfrm>
              <a:off x="3267583" y="3185922"/>
              <a:ext cx="1435100" cy="608330"/>
            </a:xfrm>
            <a:custGeom>
              <a:avLst/>
              <a:gdLst/>
              <a:ahLst/>
              <a:cxnLst/>
              <a:rect l="l" t="t" r="r" b="b"/>
              <a:pathLst>
                <a:path w="1435100" h="608329">
                  <a:moveTo>
                    <a:pt x="1434718" y="506729"/>
                  </a:moveTo>
                  <a:lnTo>
                    <a:pt x="323722" y="506729"/>
                  </a:lnTo>
                  <a:lnTo>
                    <a:pt x="331682" y="546193"/>
                  </a:lnTo>
                  <a:lnTo>
                    <a:pt x="353393" y="578405"/>
                  </a:lnTo>
                  <a:lnTo>
                    <a:pt x="385605" y="600116"/>
                  </a:lnTo>
                  <a:lnTo>
                    <a:pt x="425068" y="608076"/>
                  </a:lnTo>
                  <a:lnTo>
                    <a:pt x="1333372" y="608076"/>
                  </a:lnTo>
                  <a:lnTo>
                    <a:pt x="1372836" y="600116"/>
                  </a:lnTo>
                  <a:lnTo>
                    <a:pt x="1405048" y="578405"/>
                  </a:lnTo>
                  <a:lnTo>
                    <a:pt x="1426759" y="546193"/>
                  </a:lnTo>
                  <a:lnTo>
                    <a:pt x="1434718" y="506729"/>
                  </a:lnTo>
                  <a:close/>
                </a:path>
                <a:path w="1435100" h="608329">
                  <a:moveTo>
                    <a:pt x="1333372" y="0"/>
                  </a:moveTo>
                  <a:lnTo>
                    <a:pt x="425068" y="0"/>
                  </a:lnTo>
                  <a:lnTo>
                    <a:pt x="385605" y="7959"/>
                  </a:lnTo>
                  <a:lnTo>
                    <a:pt x="353393" y="29670"/>
                  </a:lnTo>
                  <a:lnTo>
                    <a:pt x="331682" y="61882"/>
                  </a:lnTo>
                  <a:lnTo>
                    <a:pt x="323722" y="101345"/>
                  </a:lnTo>
                  <a:lnTo>
                    <a:pt x="323722" y="354710"/>
                  </a:lnTo>
                  <a:lnTo>
                    <a:pt x="0" y="530605"/>
                  </a:lnTo>
                  <a:lnTo>
                    <a:pt x="323722" y="506729"/>
                  </a:lnTo>
                  <a:lnTo>
                    <a:pt x="1434718" y="506729"/>
                  </a:lnTo>
                  <a:lnTo>
                    <a:pt x="1434718" y="101345"/>
                  </a:lnTo>
                  <a:lnTo>
                    <a:pt x="1426759" y="61882"/>
                  </a:lnTo>
                  <a:lnTo>
                    <a:pt x="1405048" y="29670"/>
                  </a:lnTo>
                  <a:lnTo>
                    <a:pt x="1372836" y="7959"/>
                  </a:lnTo>
                  <a:lnTo>
                    <a:pt x="1333372" y="0"/>
                  </a:lnTo>
                  <a:close/>
                </a:path>
              </a:pathLst>
            </a:custGeom>
            <a:solidFill>
              <a:srgbClr val="E2FCDF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57" name="object 57"/>
            <p:cNvSpPr/>
            <p:nvPr/>
          </p:nvSpPr>
          <p:spPr>
            <a:xfrm>
              <a:off x="3267583" y="3185922"/>
              <a:ext cx="1435100" cy="608330"/>
            </a:xfrm>
            <a:custGeom>
              <a:avLst/>
              <a:gdLst/>
              <a:ahLst/>
              <a:cxnLst/>
              <a:rect l="l" t="t" r="r" b="b"/>
              <a:pathLst>
                <a:path w="1435100" h="608329">
                  <a:moveTo>
                    <a:pt x="323722" y="101345"/>
                  </a:moveTo>
                  <a:lnTo>
                    <a:pt x="331682" y="61882"/>
                  </a:lnTo>
                  <a:lnTo>
                    <a:pt x="353393" y="29670"/>
                  </a:lnTo>
                  <a:lnTo>
                    <a:pt x="385605" y="7959"/>
                  </a:lnTo>
                  <a:lnTo>
                    <a:pt x="425068" y="0"/>
                  </a:lnTo>
                  <a:lnTo>
                    <a:pt x="508888" y="0"/>
                  </a:lnTo>
                  <a:lnTo>
                    <a:pt x="786638" y="0"/>
                  </a:lnTo>
                  <a:lnTo>
                    <a:pt x="1333372" y="0"/>
                  </a:lnTo>
                  <a:lnTo>
                    <a:pt x="1372836" y="7959"/>
                  </a:lnTo>
                  <a:lnTo>
                    <a:pt x="1405048" y="29670"/>
                  </a:lnTo>
                  <a:lnTo>
                    <a:pt x="1426759" y="61882"/>
                  </a:lnTo>
                  <a:lnTo>
                    <a:pt x="1434718" y="101345"/>
                  </a:lnTo>
                  <a:lnTo>
                    <a:pt x="1434718" y="354710"/>
                  </a:lnTo>
                  <a:lnTo>
                    <a:pt x="1434718" y="506729"/>
                  </a:lnTo>
                  <a:lnTo>
                    <a:pt x="1426759" y="546193"/>
                  </a:lnTo>
                  <a:lnTo>
                    <a:pt x="1405048" y="578405"/>
                  </a:lnTo>
                  <a:lnTo>
                    <a:pt x="1372836" y="600116"/>
                  </a:lnTo>
                  <a:lnTo>
                    <a:pt x="1333372" y="608076"/>
                  </a:lnTo>
                  <a:lnTo>
                    <a:pt x="786638" y="608076"/>
                  </a:lnTo>
                  <a:lnTo>
                    <a:pt x="508888" y="608076"/>
                  </a:lnTo>
                  <a:lnTo>
                    <a:pt x="425068" y="608076"/>
                  </a:lnTo>
                  <a:lnTo>
                    <a:pt x="385605" y="600116"/>
                  </a:lnTo>
                  <a:lnTo>
                    <a:pt x="353393" y="578405"/>
                  </a:lnTo>
                  <a:lnTo>
                    <a:pt x="331682" y="546193"/>
                  </a:lnTo>
                  <a:lnTo>
                    <a:pt x="323722" y="506729"/>
                  </a:lnTo>
                  <a:lnTo>
                    <a:pt x="0" y="530605"/>
                  </a:lnTo>
                  <a:lnTo>
                    <a:pt x="323722" y="354710"/>
                  </a:lnTo>
                  <a:lnTo>
                    <a:pt x="323722" y="101345"/>
                  </a:lnTo>
                  <a:close/>
                </a:path>
              </a:pathLst>
            </a:custGeom>
            <a:ln w="25400">
              <a:solidFill>
                <a:srgbClr val="50A941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3722369" y="3285490"/>
            <a:ext cx="97878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85" marR="5080" indent="-13462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rlito"/>
                <a:cs typeface="Carlito"/>
              </a:rPr>
              <a:t>Hot</a:t>
            </a:r>
            <a:r>
              <a:rPr sz="1200" b="1" spc="-70" dirty="0">
                <a:latin typeface="Carlito"/>
                <a:cs typeface="Carlito"/>
              </a:rPr>
              <a:t> </a:t>
            </a:r>
            <a:r>
              <a:rPr sz="1200" b="1" spc="-5" dirty="0">
                <a:latin typeface="Carlito"/>
                <a:cs typeface="Carlito"/>
              </a:rPr>
              <a:t>Charging  </a:t>
            </a:r>
            <a:r>
              <a:rPr sz="1200" b="1" dirty="0">
                <a:latin typeface="Carlito"/>
                <a:cs typeface="Carlito"/>
              </a:rPr>
              <a:t>of</a:t>
            </a:r>
            <a:r>
              <a:rPr sz="1200" b="1" spc="-25" dirty="0">
                <a:latin typeface="Carlito"/>
                <a:cs typeface="Carlito"/>
              </a:rPr>
              <a:t> </a:t>
            </a:r>
            <a:r>
              <a:rPr sz="1200" b="1" spc="-5" dirty="0">
                <a:latin typeface="Carlito"/>
                <a:cs typeface="Carlito"/>
              </a:rPr>
              <a:t>Billets</a:t>
            </a:r>
            <a:endParaRPr sz="1200" dirty="0">
              <a:latin typeface="Carlito"/>
              <a:cs typeface="Carlito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4770373" y="1844801"/>
            <a:ext cx="1192530" cy="845185"/>
            <a:chOff x="4770373" y="1844801"/>
            <a:chExt cx="1192530" cy="845185"/>
          </a:xfrm>
        </p:grpSpPr>
        <p:sp>
          <p:nvSpPr>
            <p:cNvPr id="60" name="object 60"/>
            <p:cNvSpPr/>
            <p:nvPr/>
          </p:nvSpPr>
          <p:spPr>
            <a:xfrm>
              <a:off x="4783073" y="1857501"/>
              <a:ext cx="1167130" cy="819785"/>
            </a:xfrm>
            <a:custGeom>
              <a:avLst/>
              <a:gdLst/>
              <a:ahLst/>
              <a:cxnLst/>
              <a:rect l="l" t="t" r="r" b="b"/>
              <a:pathLst>
                <a:path w="1167129" h="819785">
                  <a:moveTo>
                    <a:pt x="1009396" y="209803"/>
                  </a:moveTo>
                  <a:lnTo>
                    <a:pt x="101600" y="209803"/>
                  </a:lnTo>
                  <a:lnTo>
                    <a:pt x="62043" y="217785"/>
                  </a:lnTo>
                  <a:lnTo>
                    <a:pt x="29749" y="239553"/>
                  </a:lnTo>
                  <a:lnTo>
                    <a:pt x="7981" y="271847"/>
                  </a:lnTo>
                  <a:lnTo>
                    <a:pt x="0" y="311403"/>
                  </a:lnTo>
                  <a:lnTo>
                    <a:pt x="0" y="717804"/>
                  </a:lnTo>
                  <a:lnTo>
                    <a:pt x="7981" y="757360"/>
                  </a:lnTo>
                  <a:lnTo>
                    <a:pt x="29749" y="789654"/>
                  </a:lnTo>
                  <a:lnTo>
                    <a:pt x="62043" y="811422"/>
                  </a:lnTo>
                  <a:lnTo>
                    <a:pt x="101600" y="819404"/>
                  </a:lnTo>
                  <a:lnTo>
                    <a:pt x="1009396" y="819404"/>
                  </a:lnTo>
                  <a:lnTo>
                    <a:pt x="1048952" y="811422"/>
                  </a:lnTo>
                  <a:lnTo>
                    <a:pt x="1081246" y="789654"/>
                  </a:lnTo>
                  <a:lnTo>
                    <a:pt x="1103014" y="757360"/>
                  </a:lnTo>
                  <a:lnTo>
                    <a:pt x="1110996" y="717804"/>
                  </a:lnTo>
                  <a:lnTo>
                    <a:pt x="1110996" y="311403"/>
                  </a:lnTo>
                  <a:lnTo>
                    <a:pt x="1103014" y="271847"/>
                  </a:lnTo>
                  <a:lnTo>
                    <a:pt x="1081246" y="239553"/>
                  </a:lnTo>
                  <a:lnTo>
                    <a:pt x="1048952" y="217785"/>
                  </a:lnTo>
                  <a:lnTo>
                    <a:pt x="1009396" y="209803"/>
                  </a:lnTo>
                  <a:close/>
                </a:path>
                <a:path w="1167129" h="819785">
                  <a:moveTo>
                    <a:pt x="1166749" y="0"/>
                  </a:moveTo>
                  <a:lnTo>
                    <a:pt x="648080" y="209803"/>
                  </a:lnTo>
                  <a:lnTo>
                    <a:pt x="925829" y="209803"/>
                  </a:lnTo>
                  <a:lnTo>
                    <a:pt x="1166749" y="0"/>
                  </a:lnTo>
                  <a:close/>
                </a:path>
              </a:pathLst>
            </a:custGeom>
            <a:solidFill>
              <a:srgbClr val="E2FC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783073" y="1857501"/>
              <a:ext cx="1167130" cy="819785"/>
            </a:xfrm>
            <a:custGeom>
              <a:avLst/>
              <a:gdLst/>
              <a:ahLst/>
              <a:cxnLst/>
              <a:rect l="l" t="t" r="r" b="b"/>
              <a:pathLst>
                <a:path w="1167129" h="819785">
                  <a:moveTo>
                    <a:pt x="0" y="311403"/>
                  </a:moveTo>
                  <a:lnTo>
                    <a:pt x="7981" y="271847"/>
                  </a:lnTo>
                  <a:lnTo>
                    <a:pt x="29749" y="239553"/>
                  </a:lnTo>
                  <a:lnTo>
                    <a:pt x="62043" y="217785"/>
                  </a:lnTo>
                  <a:lnTo>
                    <a:pt x="101600" y="209803"/>
                  </a:lnTo>
                  <a:lnTo>
                    <a:pt x="648080" y="209803"/>
                  </a:lnTo>
                  <a:lnTo>
                    <a:pt x="1166749" y="0"/>
                  </a:lnTo>
                  <a:lnTo>
                    <a:pt x="925829" y="209803"/>
                  </a:lnTo>
                  <a:lnTo>
                    <a:pt x="1009396" y="209803"/>
                  </a:lnTo>
                  <a:lnTo>
                    <a:pt x="1048952" y="217785"/>
                  </a:lnTo>
                  <a:lnTo>
                    <a:pt x="1081246" y="239553"/>
                  </a:lnTo>
                  <a:lnTo>
                    <a:pt x="1103014" y="271847"/>
                  </a:lnTo>
                  <a:lnTo>
                    <a:pt x="1110996" y="311403"/>
                  </a:lnTo>
                  <a:lnTo>
                    <a:pt x="1110996" y="463803"/>
                  </a:lnTo>
                  <a:lnTo>
                    <a:pt x="1110996" y="717804"/>
                  </a:lnTo>
                  <a:lnTo>
                    <a:pt x="1103014" y="757360"/>
                  </a:lnTo>
                  <a:lnTo>
                    <a:pt x="1081246" y="789654"/>
                  </a:lnTo>
                  <a:lnTo>
                    <a:pt x="1048952" y="811422"/>
                  </a:lnTo>
                  <a:lnTo>
                    <a:pt x="1009396" y="819404"/>
                  </a:lnTo>
                  <a:lnTo>
                    <a:pt x="925829" y="819404"/>
                  </a:lnTo>
                  <a:lnTo>
                    <a:pt x="648080" y="819404"/>
                  </a:lnTo>
                  <a:lnTo>
                    <a:pt x="101600" y="819404"/>
                  </a:lnTo>
                  <a:lnTo>
                    <a:pt x="62043" y="811422"/>
                  </a:lnTo>
                  <a:lnTo>
                    <a:pt x="29749" y="789654"/>
                  </a:lnTo>
                  <a:lnTo>
                    <a:pt x="7981" y="757360"/>
                  </a:lnTo>
                  <a:lnTo>
                    <a:pt x="0" y="717804"/>
                  </a:lnTo>
                  <a:lnTo>
                    <a:pt x="0" y="463803"/>
                  </a:lnTo>
                  <a:lnTo>
                    <a:pt x="0" y="311403"/>
                  </a:lnTo>
                  <a:close/>
                </a:path>
              </a:pathLst>
            </a:custGeom>
            <a:ln w="25400">
              <a:solidFill>
                <a:srgbClr val="50A9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5015609" y="2075815"/>
            <a:ext cx="77139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  <a:spcBef>
                <a:spcPts val="100"/>
              </a:spcBef>
            </a:pPr>
            <a:r>
              <a:rPr lang="en-US" sz="1200" b="1" spc="-5" dirty="0" smtClean="0">
                <a:latin typeface="Carlito"/>
                <a:cs typeface="Carlito"/>
              </a:rPr>
              <a:t>Strong</a:t>
            </a:r>
            <a:r>
              <a:rPr sz="1200" b="1" spc="-5" dirty="0" smtClean="0">
                <a:latin typeface="Carlito"/>
                <a:cs typeface="Carlito"/>
              </a:rPr>
              <a:t>  </a:t>
            </a:r>
            <a:r>
              <a:rPr sz="1200" b="1" dirty="0">
                <a:latin typeface="Carlito"/>
                <a:cs typeface="Carlito"/>
              </a:rPr>
              <a:t>Emp</a:t>
            </a:r>
            <a:r>
              <a:rPr sz="1200" b="1" spc="5" dirty="0">
                <a:latin typeface="Carlito"/>
                <a:cs typeface="Carlito"/>
              </a:rPr>
              <a:t>l</a:t>
            </a:r>
            <a:r>
              <a:rPr sz="1200" b="1" spc="-10" dirty="0">
                <a:latin typeface="Carlito"/>
                <a:cs typeface="Carlito"/>
              </a:rPr>
              <a:t>o</a:t>
            </a:r>
            <a:r>
              <a:rPr sz="1200" b="1" spc="-20" dirty="0">
                <a:latin typeface="Carlito"/>
                <a:cs typeface="Carlito"/>
              </a:rPr>
              <a:t>y</a:t>
            </a:r>
            <a:r>
              <a:rPr sz="1200" b="1" spc="-5" dirty="0">
                <a:latin typeface="Carlito"/>
                <a:cs typeface="Carlito"/>
              </a:rPr>
              <a:t>e</a:t>
            </a:r>
            <a:r>
              <a:rPr sz="1200" b="1" dirty="0">
                <a:latin typeface="Carlito"/>
                <a:cs typeface="Carlito"/>
              </a:rPr>
              <a:t>e  </a:t>
            </a:r>
            <a:r>
              <a:rPr sz="1200" b="1" spc="-5" dirty="0">
                <a:latin typeface="Carlito"/>
                <a:cs typeface="Carlito"/>
              </a:rPr>
              <a:t>Base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63" name="object 63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5"/>
              </a:lnSpc>
            </a:pPr>
            <a:fld id="{81D60167-4931-47E6-BA6A-407CBD079E47}" type="slidenum">
              <a:rPr spc="-15" dirty="0"/>
              <a:t>6</a:t>
            </a:fld>
            <a:endParaRPr spc="-15" dirty="0"/>
          </a:p>
        </p:txBody>
      </p:sp>
    </p:spTree>
    <p:extLst>
      <p:ext uri="{BB962C8B-B14F-4D97-AF65-F5344CB8AC3E}">
        <p14:creationId xmlns:p14="http://schemas.microsoft.com/office/powerpoint/2010/main" val="357144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416" y="55912"/>
            <a:ext cx="836294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4"/>
              </a:lnSpc>
            </a:pPr>
            <a:r>
              <a:rPr sz="900" dirty="0">
                <a:solidFill>
                  <a:srgbClr val="A80000"/>
                </a:solidFill>
                <a:latin typeface="Arial"/>
                <a:cs typeface="Arial"/>
              </a:rPr>
              <a:t>C</a:t>
            </a:r>
            <a:r>
              <a:rPr sz="900" spc="-10" dirty="0">
                <a:solidFill>
                  <a:srgbClr val="A80000"/>
                </a:solidFill>
                <a:latin typeface="Arial"/>
                <a:cs typeface="Arial"/>
              </a:rPr>
              <a:t>O</a:t>
            </a:r>
            <a:r>
              <a:rPr sz="900" dirty="0">
                <a:solidFill>
                  <a:srgbClr val="A80000"/>
                </a:solidFill>
                <a:latin typeface="Arial"/>
                <a:cs typeface="Arial"/>
              </a:rPr>
              <a:t>NFIDEN</a:t>
            </a:r>
            <a:r>
              <a:rPr sz="900" spc="-15" dirty="0">
                <a:solidFill>
                  <a:srgbClr val="A80000"/>
                </a:solidFill>
                <a:latin typeface="Arial"/>
                <a:cs typeface="Arial"/>
              </a:rPr>
              <a:t>T</a:t>
            </a:r>
            <a:r>
              <a:rPr sz="900" dirty="0">
                <a:solidFill>
                  <a:srgbClr val="A80000"/>
                </a:solidFill>
                <a:latin typeface="Arial"/>
                <a:cs typeface="Arial"/>
              </a:rPr>
              <a:t>IAL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05840" cy="325120"/>
          </a:xfrm>
          <a:custGeom>
            <a:avLst/>
            <a:gdLst/>
            <a:ahLst/>
            <a:cxnLst/>
            <a:rect l="l" t="t" r="r" b="b"/>
            <a:pathLst>
              <a:path w="1005840" h="325120">
                <a:moveTo>
                  <a:pt x="1005840" y="0"/>
                </a:moveTo>
                <a:lnTo>
                  <a:pt x="0" y="0"/>
                </a:lnTo>
                <a:lnTo>
                  <a:pt x="0" y="324612"/>
                </a:lnTo>
                <a:lnTo>
                  <a:pt x="1005840" y="324612"/>
                </a:lnTo>
                <a:lnTo>
                  <a:pt x="10058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6691" y="203403"/>
            <a:ext cx="32766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Diversified </a:t>
            </a:r>
            <a:r>
              <a:rPr spc="-5" dirty="0"/>
              <a:t>Product</a:t>
            </a:r>
            <a:r>
              <a:rPr spc="-95" dirty="0"/>
              <a:t> </a:t>
            </a:r>
            <a:r>
              <a:rPr spc="-10" dirty="0"/>
              <a:t>Portfolio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722302" y="860742"/>
            <a:ext cx="2972435" cy="290195"/>
          </a:xfrm>
          <a:prstGeom prst="rect">
            <a:avLst/>
          </a:prstGeom>
          <a:solidFill>
            <a:srgbClr val="50A941"/>
          </a:solidFill>
        </p:spPr>
        <p:txBody>
          <a:bodyPr vert="horz" wrap="square" lIns="0" tIns="5270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415"/>
              </a:spcBef>
            </a:pPr>
            <a:r>
              <a:rPr sz="1100" b="1" spc="-5" dirty="0">
                <a:solidFill>
                  <a:srgbClr val="FFFFFF"/>
                </a:solidFill>
                <a:latin typeface="Carlito"/>
                <a:cs typeface="Carlito"/>
              </a:rPr>
              <a:t>Square</a:t>
            </a:r>
            <a:r>
              <a:rPr sz="1100" b="1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rlito"/>
                <a:cs typeface="Carlito"/>
              </a:rPr>
              <a:t>billets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8773" y="890615"/>
            <a:ext cx="2972435" cy="290195"/>
          </a:xfrm>
          <a:prstGeom prst="rect">
            <a:avLst/>
          </a:prstGeom>
          <a:solidFill>
            <a:srgbClr val="585858"/>
          </a:solidFill>
        </p:spPr>
        <p:txBody>
          <a:bodyPr vert="horz" wrap="square" lIns="0" tIns="5397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425"/>
              </a:spcBef>
            </a:pPr>
            <a:r>
              <a:rPr sz="1100" b="1" spc="-5" dirty="0">
                <a:solidFill>
                  <a:srgbClr val="FFFFFF"/>
                </a:solidFill>
                <a:latin typeface="Carlito"/>
                <a:cs typeface="Carlito"/>
              </a:rPr>
              <a:t>Rebars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42556" y="3770314"/>
            <a:ext cx="2972435" cy="290195"/>
          </a:xfrm>
          <a:prstGeom prst="rect">
            <a:avLst/>
          </a:prstGeom>
          <a:solidFill>
            <a:srgbClr val="F57920"/>
          </a:solidFill>
        </p:spPr>
        <p:txBody>
          <a:bodyPr vert="horz" wrap="square" lIns="0" tIns="5397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425"/>
              </a:spcBef>
            </a:pPr>
            <a:r>
              <a:rPr sz="1100" b="1" spc="-5" dirty="0">
                <a:solidFill>
                  <a:srgbClr val="FFFFFF"/>
                </a:solidFill>
                <a:latin typeface="Carlito"/>
                <a:cs typeface="Carlito"/>
              </a:rPr>
              <a:t>Round</a:t>
            </a:r>
            <a:r>
              <a:rPr sz="1100" b="1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rlito"/>
                <a:cs typeface="Carlito"/>
              </a:rPr>
              <a:t>billets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30240" y="2264080"/>
            <a:ext cx="2956560" cy="867410"/>
          </a:xfrm>
          <a:prstGeom prst="rect">
            <a:avLst/>
          </a:prstGeom>
          <a:ln w="15875">
            <a:solidFill>
              <a:srgbClr val="50A941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47650" indent="-183515">
              <a:lnSpc>
                <a:spcPct val="100000"/>
              </a:lnSpc>
              <a:spcBef>
                <a:spcPts val="300"/>
              </a:spcBef>
              <a:buClr>
                <a:srgbClr val="50A941"/>
              </a:buClr>
              <a:buFont typeface="Wingdings"/>
              <a:buChar char=""/>
              <a:tabLst>
                <a:tab pos="248285" algn="l"/>
              </a:tabLst>
            </a:pPr>
            <a:r>
              <a:rPr sz="1000" spc="-50" dirty="0">
                <a:latin typeface="Trebuchet MS"/>
                <a:cs typeface="Trebuchet MS"/>
              </a:rPr>
              <a:t>Section </a:t>
            </a:r>
            <a:r>
              <a:rPr sz="1000" spc="-55" dirty="0">
                <a:latin typeface="Trebuchet MS"/>
                <a:cs typeface="Trebuchet MS"/>
              </a:rPr>
              <a:t>cast- </a:t>
            </a:r>
            <a:r>
              <a:rPr sz="1000" spc="-50" dirty="0">
                <a:latin typeface="Trebuchet MS"/>
                <a:cs typeface="Trebuchet MS"/>
              </a:rPr>
              <a:t>130,x130, </a:t>
            </a:r>
            <a:r>
              <a:rPr sz="1000" spc="-40" dirty="0">
                <a:latin typeface="Trebuchet MS"/>
                <a:cs typeface="Trebuchet MS"/>
              </a:rPr>
              <a:t>150x150,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165x165</a:t>
            </a:r>
            <a:endParaRPr sz="1000" dirty="0">
              <a:latin typeface="Trebuchet MS"/>
              <a:cs typeface="Trebuchet MS"/>
            </a:endParaRPr>
          </a:p>
          <a:p>
            <a:pPr marL="247650" marR="186055" indent="-182880" algn="just">
              <a:lnSpc>
                <a:spcPct val="100000"/>
              </a:lnSpc>
              <a:spcBef>
                <a:spcPts val="204"/>
              </a:spcBef>
              <a:buClr>
                <a:srgbClr val="50A941"/>
              </a:buClr>
              <a:buFont typeface="Wingdings"/>
              <a:buChar char=""/>
              <a:tabLst>
                <a:tab pos="248285" algn="l"/>
              </a:tabLst>
            </a:pPr>
            <a:r>
              <a:rPr sz="1000" spc="-55" dirty="0">
                <a:latin typeface="Trebuchet MS"/>
                <a:cs typeface="Trebuchet MS"/>
              </a:rPr>
              <a:t>Structural,</a:t>
            </a:r>
            <a:r>
              <a:rPr sz="1000" spc="-8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Wire</a:t>
            </a:r>
            <a:r>
              <a:rPr sz="1000" spc="-8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Rod,</a:t>
            </a:r>
            <a:r>
              <a:rPr sz="1000" spc="-8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Alloy</a:t>
            </a:r>
            <a:r>
              <a:rPr sz="1000" spc="-85" dirty="0">
                <a:latin typeface="Trebuchet MS"/>
                <a:cs typeface="Trebuchet MS"/>
              </a:rPr>
              <a:t> </a:t>
            </a:r>
            <a:r>
              <a:rPr sz="1000" spc="-70" dirty="0">
                <a:latin typeface="Trebuchet MS"/>
                <a:cs typeface="Trebuchet MS"/>
              </a:rPr>
              <a:t>Steel,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WELD</a:t>
            </a:r>
            <a:r>
              <a:rPr sz="1000" spc="-75" dirty="0">
                <a:latin typeface="Trebuchet MS"/>
                <a:cs typeface="Trebuchet MS"/>
              </a:rPr>
              <a:t> </a:t>
            </a:r>
            <a:r>
              <a:rPr sz="1000" spc="-15" dirty="0">
                <a:latin typeface="Trebuchet MS"/>
                <a:cs typeface="Trebuchet MS"/>
              </a:rPr>
              <a:t>MIG,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55" dirty="0">
                <a:latin typeface="Trebuchet MS"/>
                <a:cs typeface="Trebuchet MS"/>
              </a:rPr>
              <a:t>Ball  </a:t>
            </a:r>
            <a:r>
              <a:rPr sz="1000" spc="-45" dirty="0">
                <a:latin typeface="Trebuchet MS"/>
                <a:cs typeface="Trebuchet MS"/>
              </a:rPr>
              <a:t>bearing </a:t>
            </a:r>
            <a:r>
              <a:rPr sz="1000" spc="-65" dirty="0">
                <a:latin typeface="Trebuchet MS"/>
                <a:cs typeface="Trebuchet MS"/>
              </a:rPr>
              <a:t>- </a:t>
            </a:r>
            <a:r>
              <a:rPr sz="1000" spc="-45" dirty="0">
                <a:latin typeface="Trebuchet MS"/>
                <a:cs typeface="Trebuchet MS"/>
              </a:rPr>
              <a:t>EN31, </a:t>
            </a:r>
            <a:r>
              <a:rPr sz="1000" spc="-25" dirty="0">
                <a:latin typeface="Trebuchet MS"/>
                <a:cs typeface="Trebuchet MS"/>
              </a:rPr>
              <a:t>Boron </a:t>
            </a:r>
            <a:r>
              <a:rPr sz="1000" spc="-60" dirty="0">
                <a:latin typeface="Trebuchet MS"/>
                <a:cs typeface="Trebuchet MS"/>
              </a:rPr>
              <a:t>treated, </a:t>
            </a:r>
            <a:r>
              <a:rPr sz="1000" spc="-40" dirty="0">
                <a:latin typeface="Trebuchet MS"/>
                <a:cs typeface="Trebuchet MS"/>
              </a:rPr>
              <a:t>High </a:t>
            </a:r>
            <a:r>
              <a:rPr sz="1000" spc="-55" dirty="0">
                <a:latin typeface="Trebuchet MS"/>
                <a:cs typeface="Trebuchet MS"/>
              </a:rPr>
              <a:t>Carbon,</a:t>
            </a:r>
            <a:r>
              <a:rPr sz="1000" spc="-23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Low  </a:t>
            </a:r>
            <a:r>
              <a:rPr sz="1000" spc="-55" dirty="0">
                <a:latin typeface="Trebuchet MS"/>
                <a:cs typeface="Trebuchet MS"/>
              </a:rPr>
              <a:t>Carbon, </a:t>
            </a:r>
            <a:r>
              <a:rPr sz="1000" spc="-45" dirty="0">
                <a:latin typeface="Trebuchet MS"/>
                <a:cs typeface="Trebuchet MS"/>
              </a:rPr>
              <a:t>Prestressed </a:t>
            </a:r>
            <a:r>
              <a:rPr sz="1000" spc="-50" dirty="0">
                <a:latin typeface="Trebuchet MS"/>
                <a:cs typeface="Trebuchet MS"/>
              </a:rPr>
              <a:t>concrete </a:t>
            </a:r>
            <a:r>
              <a:rPr sz="1000" spc="-55" dirty="0">
                <a:latin typeface="Trebuchet MS"/>
                <a:cs typeface="Trebuchet MS"/>
              </a:rPr>
              <a:t>grade,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Fe500D</a:t>
            </a:r>
            <a:endParaRPr sz="1000" dirty="0">
              <a:latin typeface="Trebuchet MS"/>
              <a:cs typeface="Trebuchet MS"/>
            </a:endParaRPr>
          </a:p>
          <a:p>
            <a:pPr marL="247650" indent="-183515" algn="just">
              <a:lnSpc>
                <a:spcPct val="100000"/>
              </a:lnSpc>
              <a:spcBef>
                <a:spcPts val="190"/>
              </a:spcBef>
              <a:buClr>
                <a:srgbClr val="50A941"/>
              </a:buClr>
              <a:buFont typeface="Wingdings"/>
              <a:buChar char=""/>
              <a:tabLst>
                <a:tab pos="248285" algn="l"/>
              </a:tabLst>
            </a:pPr>
            <a:r>
              <a:rPr sz="1000" spc="-55" dirty="0">
                <a:latin typeface="Trebuchet MS"/>
                <a:cs typeface="Trebuchet MS"/>
              </a:rPr>
              <a:t>Sector: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Diverse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4959" y="2858189"/>
            <a:ext cx="2956560" cy="735458"/>
          </a:xfrm>
          <a:prstGeom prst="rect">
            <a:avLst/>
          </a:prstGeom>
          <a:ln w="15875">
            <a:solidFill>
              <a:srgbClr val="585858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246379" marR="175260" indent="-182880">
              <a:lnSpc>
                <a:spcPct val="100000"/>
              </a:lnSpc>
              <a:spcBef>
                <a:spcPts val="295"/>
              </a:spcBef>
              <a:buClr>
                <a:srgbClr val="585858"/>
              </a:buClr>
              <a:buFont typeface="Wingdings"/>
              <a:buChar char=""/>
              <a:tabLst>
                <a:tab pos="247015" algn="l"/>
              </a:tabLst>
            </a:pPr>
            <a:r>
              <a:rPr sz="1050" spc="-35" dirty="0">
                <a:latin typeface="Trebuchet MS"/>
                <a:cs typeface="Trebuchet MS"/>
              </a:rPr>
              <a:t>8-40</a:t>
            </a:r>
            <a:r>
              <a:rPr sz="1050" spc="-60" dirty="0">
                <a:latin typeface="Trebuchet MS"/>
                <a:cs typeface="Trebuchet MS"/>
              </a:rPr>
              <a:t> </a:t>
            </a:r>
            <a:r>
              <a:rPr sz="1050" spc="-40" dirty="0">
                <a:latin typeface="Trebuchet MS"/>
                <a:cs typeface="Trebuchet MS"/>
              </a:rPr>
              <a:t>mm</a:t>
            </a:r>
            <a:r>
              <a:rPr sz="1050" spc="-70" dirty="0">
                <a:latin typeface="Trebuchet MS"/>
                <a:cs typeface="Trebuchet MS"/>
              </a:rPr>
              <a:t> </a:t>
            </a:r>
            <a:r>
              <a:rPr sz="1050" spc="-45" dirty="0">
                <a:latin typeface="Trebuchet MS"/>
                <a:cs typeface="Trebuchet MS"/>
              </a:rPr>
              <a:t>Premium</a:t>
            </a:r>
            <a:r>
              <a:rPr sz="1050" spc="-70" dirty="0">
                <a:latin typeface="Trebuchet MS"/>
                <a:cs typeface="Trebuchet MS"/>
              </a:rPr>
              <a:t> </a:t>
            </a:r>
            <a:r>
              <a:rPr sz="1050" spc="-35" dirty="0">
                <a:latin typeface="Trebuchet MS"/>
                <a:cs typeface="Trebuchet MS"/>
              </a:rPr>
              <a:t>BGV</a:t>
            </a:r>
            <a:r>
              <a:rPr sz="1050" spc="-70" dirty="0">
                <a:latin typeface="Trebuchet MS"/>
                <a:cs typeface="Trebuchet MS"/>
              </a:rPr>
              <a:t> </a:t>
            </a:r>
            <a:r>
              <a:rPr sz="1050" spc="-45" dirty="0">
                <a:latin typeface="Trebuchet MS"/>
                <a:cs typeface="Trebuchet MS"/>
              </a:rPr>
              <a:t>Finish</a:t>
            </a:r>
            <a:r>
              <a:rPr sz="1050" spc="-85" dirty="0">
                <a:latin typeface="Trebuchet MS"/>
                <a:cs typeface="Trebuchet MS"/>
              </a:rPr>
              <a:t> </a:t>
            </a:r>
            <a:r>
              <a:rPr sz="1050" spc="-105" dirty="0">
                <a:latin typeface="Trebuchet MS"/>
                <a:cs typeface="Trebuchet MS"/>
              </a:rPr>
              <a:t>:</a:t>
            </a:r>
            <a:r>
              <a:rPr sz="1050" spc="-80" dirty="0">
                <a:latin typeface="Trebuchet MS"/>
                <a:cs typeface="Trebuchet MS"/>
              </a:rPr>
              <a:t> </a:t>
            </a:r>
            <a:r>
              <a:rPr sz="1050" spc="-55" dirty="0">
                <a:latin typeface="Trebuchet MS"/>
                <a:cs typeface="Trebuchet MS"/>
              </a:rPr>
              <a:t>QT</a:t>
            </a:r>
            <a:r>
              <a:rPr sz="1050" spc="-85" dirty="0">
                <a:latin typeface="Trebuchet MS"/>
                <a:cs typeface="Trebuchet MS"/>
              </a:rPr>
              <a:t> </a:t>
            </a:r>
            <a:r>
              <a:rPr sz="1050" spc="-35" dirty="0">
                <a:latin typeface="Trebuchet MS"/>
                <a:cs typeface="Trebuchet MS"/>
              </a:rPr>
              <a:t>Box</a:t>
            </a:r>
            <a:r>
              <a:rPr sz="1050" spc="-65" dirty="0">
                <a:latin typeface="Trebuchet MS"/>
                <a:cs typeface="Trebuchet MS"/>
              </a:rPr>
              <a:t> </a:t>
            </a:r>
            <a:r>
              <a:rPr sz="1050" spc="-45" dirty="0">
                <a:latin typeface="Trebuchet MS"/>
                <a:cs typeface="Trebuchet MS"/>
              </a:rPr>
              <a:t>for</a:t>
            </a:r>
            <a:r>
              <a:rPr sz="1050" spc="-75" dirty="0">
                <a:latin typeface="Trebuchet MS"/>
                <a:cs typeface="Trebuchet MS"/>
              </a:rPr>
              <a:t> </a:t>
            </a:r>
            <a:r>
              <a:rPr sz="1050" spc="-55" dirty="0">
                <a:latin typeface="Trebuchet MS"/>
                <a:cs typeface="Trebuchet MS"/>
              </a:rPr>
              <a:t>better  </a:t>
            </a:r>
            <a:r>
              <a:rPr sz="1050" spc="-50" dirty="0">
                <a:latin typeface="Trebuchet MS"/>
                <a:cs typeface="Trebuchet MS"/>
              </a:rPr>
              <a:t>physical</a:t>
            </a:r>
            <a:r>
              <a:rPr sz="1050" spc="-95" dirty="0">
                <a:latin typeface="Trebuchet MS"/>
                <a:cs typeface="Trebuchet MS"/>
              </a:rPr>
              <a:t> </a:t>
            </a:r>
            <a:r>
              <a:rPr sz="1050" spc="-45" dirty="0">
                <a:latin typeface="Trebuchet MS"/>
                <a:cs typeface="Trebuchet MS"/>
              </a:rPr>
              <a:t>properties</a:t>
            </a:r>
            <a:endParaRPr sz="1050">
              <a:latin typeface="Trebuchet MS"/>
              <a:cs typeface="Trebuchet MS"/>
            </a:endParaRPr>
          </a:p>
          <a:p>
            <a:pPr marL="246379" indent="-183515">
              <a:lnSpc>
                <a:spcPct val="100000"/>
              </a:lnSpc>
              <a:spcBef>
                <a:spcPts val="209"/>
              </a:spcBef>
              <a:buClr>
                <a:srgbClr val="585858"/>
              </a:buClr>
              <a:buFont typeface="Wingdings"/>
              <a:buChar char=""/>
              <a:tabLst>
                <a:tab pos="247015" algn="l"/>
              </a:tabLst>
            </a:pPr>
            <a:r>
              <a:rPr sz="1050" spc="-20" dirty="0">
                <a:latin typeface="Trebuchet MS"/>
                <a:cs typeface="Trebuchet MS"/>
              </a:rPr>
              <a:t>18 </a:t>
            </a:r>
            <a:r>
              <a:rPr sz="1050" spc="-50" dirty="0">
                <a:latin typeface="Trebuchet MS"/>
                <a:cs typeface="Trebuchet MS"/>
              </a:rPr>
              <a:t>meter </a:t>
            </a:r>
            <a:r>
              <a:rPr sz="1050" spc="-45" dirty="0">
                <a:latin typeface="Trebuchet MS"/>
                <a:cs typeface="Trebuchet MS"/>
              </a:rPr>
              <a:t>length rebar for</a:t>
            </a:r>
            <a:r>
              <a:rPr sz="1050" spc="-195" dirty="0">
                <a:latin typeface="Trebuchet MS"/>
                <a:cs typeface="Trebuchet MS"/>
              </a:rPr>
              <a:t> </a:t>
            </a:r>
            <a:r>
              <a:rPr sz="1050" spc="-35" dirty="0">
                <a:latin typeface="Trebuchet MS"/>
                <a:cs typeface="Trebuchet MS"/>
              </a:rPr>
              <a:t>Europe</a:t>
            </a:r>
            <a:endParaRPr sz="1050">
              <a:latin typeface="Trebuchet MS"/>
              <a:cs typeface="Trebuchet MS"/>
            </a:endParaRPr>
          </a:p>
          <a:p>
            <a:pPr marL="246379" indent="-183515">
              <a:lnSpc>
                <a:spcPct val="100000"/>
              </a:lnSpc>
              <a:spcBef>
                <a:spcPts val="190"/>
              </a:spcBef>
              <a:buClr>
                <a:srgbClr val="585858"/>
              </a:buClr>
              <a:buFont typeface="Wingdings"/>
              <a:buChar char=""/>
              <a:tabLst>
                <a:tab pos="247015" algn="l"/>
              </a:tabLst>
            </a:pPr>
            <a:r>
              <a:rPr sz="1050" spc="-55" dirty="0">
                <a:latin typeface="Trebuchet MS"/>
                <a:cs typeface="Trebuchet MS"/>
              </a:rPr>
              <a:t>Sector:</a:t>
            </a:r>
            <a:r>
              <a:rPr sz="1050" spc="-70" dirty="0">
                <a:latin typeface="Trebuchet MS"/>
                <a:cs typeface="Trebuchet MS"/>
              </a:rPr>
              <a:t> </a:t>
            </a:r>
            <a:r>
              <a:rPr sz="1050" spc="-45" dirty="0">
                <a:latin typeface="Trebuchet MS"/>
                <a:cs typeface="Trebuchet MS"/>
              </a:rPr>
              <a:t>Construction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38799" y="4166507"/>
            <a:ext cx="2956560" cy="866140"/>
          </a:xfrm>
          <a:prstGeom prst="rect">
            <a:avLst/>
          </a:prstGeom>
          <a:ln w="15875">
            <a:solidFill>
              <a:srgbClr val="F5792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247650" indent="-183515">
              <a:lnSpc>
                <a:spcPct val="100000"/>
              </a:lnSpc>
              <a:spcBef>
                <a:spcPts val="295"/>
              </a:spcBef>
              <a:buClr>
                <a:srgbClr val="F57920"/>
              </a:buClr>
              <a:buFont typeface="Wingdings"/>
              <a:buChar char=""/>
              <a:tabLst>
                <a:tab pos="248285" algn="l"/>
              </a:tabLst>
            </a:pPr>
            <a:r>
              <a:rPr sz="1000" spc="-50" dirty="0">
                <a:latin typeface="Trebuchet MS"/>
                <a:cs typeface="Trebuchet MS"/>
              </a:rPr>
              <a:t>Diameter </a:t>
            </a:r>
            <a:r>
              <a:rPr sz="1000" spc="-65" dirty="0">
                <a:latin typeface="Trebuchet MS"/>
                <a:cs typeface="Trebuchet MS"/>
              </a:rPr>
              <a:t>- </a:t>
            </a:r>
            <a:r>
              <a:rPr sz="1000" spc="-45" dirty="0">
                <a:latin typeface="Trebuchet MS"/>
                <a:cs typeface="Trebuchet MS"/>
              </a:rPr>
              <a:t>200, 220, 280, </a:t>
            </a:r>
            <a:r>
              <a:rPr sz="1000" spc="-20" dirty="0">
                <a:latin typeface="Trebuchet MS"/>
                <a:cs typeface="Trebuchet MS"/>
              </a:rPr>
              <a:t>350 </a:t>
            </a:r>
            <a:r>
              <a:rPr sz="1000" spc="-30" dirty="0">
                <a:latin typeface="Trebuchet MS"/>
                <a:cs typeface="Trebuchet MS"/>
              </a:rPr>
              <a:t>&amp; </a:t>
            </a:r>
            <a:r>
              <a:rPr sz="1000" spc="-20" dirty="0">
                <a:latin typeface="Trebuchet MS"/>
                <a:cs typeface="Trebuchet MS"/>
              </a:rPr>
              <a:t>402</a:t>
            </a:r>
            <a:r>
              <a:rPr sz="1000" spc="-20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mm</a:t>
            </a:r>
            <a:endParaRPr sz="1000" dirty="0">
              <a:latin typeface="Trebuchet MS"/>
              <a:cs typeface="Trebuchet MS"/>
            </a:endParaRPr>
          </a:p>
          <a:p>
            <a:pPr marL="247650" marR="69850" indent="-182880">
              <a:lnSpc>
                <a:spcPct val="100000"/>
              </a:lnSpc>
              <a:spcBef>
                <a:spcPts val="204"/>
              </a:spcBef>
              <a:buClr>
                <a:srgbClr val="F57920"/>
              </a:buClr>
              <a:buFont typeface="Wingdings"/>
              <a:buChar char=""/>
              <a:tabLst>
                <a:tab pos="248285" algn="l"/>
              </a:tabLst>
            </a:pPr>
            <a:r>
              <a:rPr sz="1000" spc="-20" dirty="0">
                <a:latin typeface="Trebuchet MS"/>
                <a:cs typeface="Trebuchet MS"/>
              </a:rPr>
              <a:t>Major </a:t>
            </a:r>
            <a:r>
              <a:rPr sz="1000" spc="-45" dirty="0">
                <a:latin typeface="Trebuchet MS"/>
                <a:cs typeface="Trebuchet MS"/>
              </a:rPr>
              <a:t>Grades </a:t>
            </a:r>
            <a:r>
              <a:rPr sz="1000" spc="125" dirty="0">
                <a:latin typeface="Trebuchet MS"/>
                <a:cs typeface="Trebuchet MS"/>
              </a:rPr>
              <a:t>–</a:t>
            </a:r>
            <a:r>
              <a:rPr sz="1000" spc="-204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Seamless </a:t>
            </a:r>
            <a:r>
              <a:rPr sz="1000" spc="-60" dirty="0">
                <a:latin typeface="Trebuchet MS"/>
                <a:cs typeface="Trebuchet MS"/>
              </a:rPr>
              <a:t>pipe, </a:t>
            </a:r>
            <a:r>
              <a:rPr sz="1000" spc="-45" dirty="0">
                <a:latin typeface="Trebuchet MS"/>
                <a:cs typeface="Trebuchet MS"/>
              </a:rPr>
              <a:t>Seamless </a:t>
            </a:r>
            <a:r>
              <a:rPr sz="1000" spc="-35" dirty="0">
                <a:latin typeface="Trebuchet MS"/>
                <a:cs typeface="Trebuchet MS"/>
              </a:rPr>
              <a:t>corrosion  </a:t>
            </a:r>
            <a:r>
              <a:rPr sz="1000" spc="-55" dirty="0">
                <a:latin typeface="Trebuchet MS"/>
                <a:cs typeface="Trebuchet MS"/>
              </a:rPr>
              <a:t>resistance, Tube </a:t>
            </a:r>
            <a:r>
              <a:rPr sz="1000" spc="-35" dirty="0">
                <a:latin typeface="Trebuchet MS"/>
                <a:cs typeface="Trebuchet MS"/>
              </a:rPr>
              <a:t>and </a:t>
            </a:r>
            <a:r>
              <a:rPr sz="1000" spc="-55" dirty="0">
                <a:latin typeface="Trebuchet MS"/>
                <a:cs typeface="Trebuchet MS"/>
              </a:rPr>
              <a:t>Casing, </a:t>
            </a:r>
            <a:r>
              <a:rPr sz="1000" spc="-45" dirty="0">
                <a:latin typeface="Trebuchet MS"/>
                <a:cs typeface="Trebuchet MS"/>
              </a:rPr>
              <a:t>Boiler </a:t>
            </a:r>
            <a:r>
              <a:rPr sz="1000" spc="-60" dirty="0">
                <a:latin typeface="Trebuchet MS"/>
                <a:cs typeface="Trebuchet MS"/>
              </a:rPr>
              <a:t>quality,  </a:t>
            </a:r>
            <a:r>
              <a:rPr sz="1000" spc="-45" dirty="0">
                <a:latin typeface="Trebuchet MS"/>
                <a:cs typeface="Trebuchet MS"/>
              </a:rPr>
              <a:t>Seamless </a:t>
            </a:r>
            <a:r>
              <a:rPr sz="1000" spc="-55" dirty="0">
                <a:latin typeface="Trebuchet MS"/>
                <a:cs typeface="Trebuchet MS"/>
              </a:rPr>
              <a:t>mechanical </a:t>
            </a:r>
            <a:r>
              <a:rPr sz="1000" spc="-40" dirty="0">
                <a:latin typeface="Trebuchet MS"/>
                <a:cs typeface="Trebuchet MS"/>
              </a:rPr>
              <a:t>and </a:t>
            </a:r>
            <a:r>
              <a:rPr sz="1000" spc="-50" dirty="0">
                <a:latin typeface="Trebuchet MS"/>
                <a:cs typeface="Trebuchet MS"/>
              </a:rPr>
              <a:t>structural </a:t>
            </a:r>
            <a:r>
              <a:rPr sz="1000" spc="-45" dirty="0">
                <a:latin typeface="Trebuchet MS"/>
                <a:cs typeface="Trebuchet MS"/>
              </a:rPr>
              <a:t>tube </a:t>
            </a:r>
            <a:r>
              <a:rPr sz="1000" spc="-35" dirty="0">
                <a:latin typeface="Trebuchet MS"/>
                <a:cs typeface="Trebuchet MS"/>
              </a:rPr>
              <a:t>and</a:t>
            </a:r>
            <a:r>
              <a:rPr sz="1000" spc="-19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pipes</a:t>
            </a:r>
            <a:endParaRPr sz="1000" dirty="0">
              <a:latin typeface="Trebuchet MS"/>
              <a:cs typeface="Trebuchet MS"/>
            </a:endParaRPr>
          </a:p>
          <a:p>
            <a:pPr marL="247650" indent="-183515">
              <a:lnSpc>
                <a:spcPct val="100000"/>
              </a:lnSpc>
              <a:spcBef>
                <a:spcPts val="195"/>
              </a:spcBef>
              <a:buClr>
                <a:srgbClr val="F57920"/>
              </a:buClr>
              <a:buFont typeface="Wingdings"/>
              <a:buChar char=""/>
              <a:tabLst>
                <a:tab pos="248285" algn="l"/>
              </a:tabLst>
            </a:pPr>
            <a:r>
              <a:rPr sz="1000" spc="-55" dirty="0">
                <a:latin typeface="Trebuchet MS"/>
                <a:cs typeface="Trebuchet MS"/>
              </a:rPr>
              <a:t>Sector: </a:t>
            </a:r>
            <a:r>
              <a:rPr sz="1000" spc="-50" dirty="0">
                <a:latin typeface="Trebuchet MS"/>
                <a:cs typeface="Trebuchet MS"/>
              </a:rPr>
              <a:t>Oil </a:t>
            </a:r>
            <a:r>
              <a:rPr sz="1000" spc="-30" dirty="0">
                <a:latin typeface="Trebuchet MS"/>
                <a:cs typeface="Trebuchet MS"/>
              </a:rPr>
              <a:t>&amp;</a:t>
            </a:r>
            <a:r>
              <a:rPr sz="1000" spc="-12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Gas</a:t>
            </a:r>
            <a:endParaRPr sz="1000" dirty="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 rot="733284">
            <a:off x="3956020" y="2142861"/>
            <a:ext cx="1361642" cy="1354302"/>
            <a:chOff x="3946475" y="2232025"/>
            <a:chExt cx="1244600" cy="1251585"/>
          </a:xfrm>
        </p:grpSpPr>
        <p:sp>
          <p:nvSpPr>
            <p:cNvPr id="16" name="object 16"/>
            <p:cNvSpPr/>
            <p:nvPr/>
          </p:nvSpPr>
          <p:spPr>
            <a:xfrm>
              <a:off x="4571999" y="2241550"/>
              <a:ext cx="615950" cy="704850"/>
            </a:xfrm>
            <a:custGeom>
              <a:avLst/>
              <a:gdLst/>
              <a:ahLst/>
              <a:cxnLst/>
              <a:rect l="l" t="t" r="r" b="b"/>
              <a:pathLst>
                <a:path w="615950" h="704850">
                  <a:moveTo>
                    <a:pt x="0" y="0"/>
                  </a:moveTo>
                  <a:lnTo>
                    <a:pt x="0" y="615950"/>
                  </a:lnTo>
                  <a:lnTo>
                    <a:pt x="609473" y="704595"/>
                  </a:lnTo>
                  <a:lnTo>
                    <a:pt x="612306" y="682547"/>
                  </a:lnTo>
                  <a:lnTo>
                    <a:pt x="614330" y="660415"/>
                  </a:lnTo>
                  <a:lnTo>
                    <a:pt x="615545" y="638212"/>
                  </a:lnTo>
                  <a:lnTo>
                    <a:pt x="615950" y="615950"/>
                  </a:lnTo>
                  <a:lnTo>
                    <a:pt x="614097" y="567806"/>
                  </a:lnTo>
                  <a:lnTo>
                    <a:pt x="608629" y="520678"/>
                  </a:lnTo>
                  <a:lnTo>
                    <a:pt x="599685" y="474701"/>
                  </a:lnTo>
                  <a:lnTo>
                    <a:pt x="587399" y="430012"/>
                  </a:lnTo>
                  <a:lnTo>
                    <a:pt x="571910" y="386749"/>
                  </a:lnTo>
                  <a:lnTo>
                    <a:pt x="553353" y="345047"/>
                  </a:lnTo>
                  <a:lnTo>
                    <a:pt x="531866" y="305044"/>
                  </a:lnTo>
                  <a:lnTo>
                    <a:pt x="507586" y="266877"/>
                  </a:lnTo>
                  <a:lnTo>
                    <a:pt x="480649" y="230682"/>
                  </a:lnTo>
                  <a:lnTo>
                    <a:pt x="451192" y="196596"/>
                  </a:lnTo>
                  <a:lnTo>
                    <a:pt x="419353" y="164757"/>
                  </a:lnTo>
                  <a:lnTo>
                    <a:pt x="385267" y="135300"/>
                  </a:lnTo>
                  <a:lnTo>
                    <a:pt x="349072" y="108363"/>
                  </a:lnTo>
                  <a:lnTo>
                    <a:pt x="310905" y="84083"/>
                  </a:lnTo>
                  <a:lnTo>
                    <a:pt x="270902" y="62596"/>
                  </a:lnTo>
                  <a:lnTo>
                    <a:pt x="229200" y="44039"/>
                  </a:lnTo>
                  <a:lnTo>
                    <a:pt x="185937" y="28550"/>
                  </a:lnTo>
                  <a:lnTo>
                    <a:pt x="141248" y="16264"/>
                  </a:lnTo>
                  <a:lnTo>
                    <a:pt x="95271" y="7320"/>
                  </a:lnTo>
                  <a:lnTo>
                    <a:pt x="48143" y="18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A941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4571999" y="2857500"/>
              <a:ext cx="609600" cy="608330"/>
            </a:xfrm>
            <a:custGeom>
              <a:avLst/>
              <a:gdLst/>
              <a:ahLst/>
              <a:cxnLst/>
              <a:rect l="l" t="t" r="r" b="b"/>
              <a:pathLst>
                <a:path w="609600" h="608329">
                  <a:moveTo>
                    <a:pt x="0" y="0"/>
                  </a:moveTo>
                  <a:lnTo>
                    <a:pt x="96392" y="608330"/>
                  </a:lnTo>
                  <a:lnTo>
                    <a:pt x="145617" y="598478"/>
                  </a:lnTo>
                  <a:lnTo>
                    <a:pt x="193313" y="584843"/>
                  </a:lnTo>
                  <a:lnTo>
                    <a:pt x="239317" y="567589"/>
                  </a:lnTo>
                  <a:lnTo>
                    <a:pt x="283467" y="546881"/>
                  </a:lnTo>
                  <a:lnTo>
                    <a:pt x="325601" y="522883"/>
                  </a:lnTo>
                  <a:lnTo>
                    <a:pt x="365556" y="495757"/>
                  </a:lnTo>
                  <a:lnTo>
                    <a:pt x="403168" y="465670"/>
                  </a:lnTo>
                  <a:lnTo>
                    <a:pt x="438276" y="432784"/>
                  </a:lnTo>
                  <a:lnTo>
                    <a:pt x="470718" y="397263"/>
                  </a:lnTo>
                  <a:lnTo>
                    <a:pt x="500329" y="359273"/>
                  </a:lnTo>
                  <a:lnTo>
                    <a:pt x="526949" y="318977"/>
                  </a:lnTo>
                  <a:lnTo>
                    <a:pt x="550414" y="276538"/>
                  </a:lnTo>
                  <a:lnTo>
                    <a:pt x="570561" y="232122"/>
                  </a:lnTo>
                  <a:lnTo>
                    <a:pt x="587228" y="185891"/>
                  </a:lnTo>
                  <a:lnTo>
                    <a:pt x="600253" y="138011"/>
                  </a:lnTo>
                  <a:lnTo>
                    <a:pt x="609473" y="886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7920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4571999" y="2857500"/>
              <a:ext cx="609600" cy="608330"/>
            </a:xfrm>
            <a:custGeom>
              <a:avLst/>
              <a:gdLst/>
              <a:ahLst/>
              <a:cxnLst/>
              <a:rect l="l" t="t" r="r" b="b"/>
              <a:pathLst>
                <a:path w="609600" h="608329">
                  <a:moveTo>
                    <a:pt x="609473" y="88645"/>
                  </a:moveTo>
                  <a:lnTo>
                    <a:pt x="600253" y="138011"/>
                  </a:lnTo>
                  <a:lnTo>
                    <a:pt x="587228" y="185891"/>
                  </a:lnTo>
                  <a:lnTo>
                    <a:pt x="570561" y="232122"/>
                  </a:lnTo>
                  <a:lnTo>
                    <a:pt x="550414" y="276538"/>
                  </a:lnTo>
                  <a:lnTo>
                    <a:pt x="526949" y="318977"/>
                  </a:lnTo>
                  <a:lnTo>
                    <a:pt x="500329" y="359273"/>
                  </a:lnTo>
                  <a:lnTo>
                    <a:pt x="470718" y="397263"/>
                  </a:lnTo>
                  <a:lnTo>
                    <a:pt x="438276" y="432784"/>
                  </a:lnTo>
                  <a:lnTo>
                    <a:pt x="403168" y="465670"/>
                  </a:lnTo>
                  <a:lnTo>
                    <a:pt x="365556" y="495757"/>
                  </a:lnTo>
                  <a:lnTo>
                    <a:pt x="325601" y="522883"/>
                  </a:lnTo>
                  <a:lnTo>
                    <a:pt x="283467" y="546881"/>
                  </a:lnTo>
                  <a:lnTo>
                    <a:pt x="239317" y="567589"/>
                  </a:lnTo>
                  <a:lnTo>
                    <a:pt x="193313" y="584843"/>
                  </a:lnTo>
                  <a:lnTo>
                    <a:pt x="145617" y="598478"/>
                  </a:lnTo>
                  <a:lnTo>
                    <a:pt x="96392" y="608330"/>
                  </a:lnTo>
                  <a:lnTo>
                    <a:pt x="0" y="0"/>
                  </a:lnTo>
                  <a:lnTo>
                    <a:pt x="609473" y="8864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3956000" y="2241550"/>
              <a:ext cx="712470" cy="1232535"/>
            </a:xfrm>
            <a:custGeom>
              <a:avLst/>
              <a:gdLst/>
              <a:ahLst/>
              <a:cxnLst/>
              <a:rect l="l" t="t" r="r" b="b"/>
              <a:pathLst>
                <a:path w="712470" h="1232535">
                  <a:moveTo>
                    <a:pt x="615999" y="0"/>
                  </a:moveTo>
                  <a:lnTo>
                    <a:pt x="567660" y="1904"/>
                  </a:lnTo>
                  <a:lnTo>
                    <a:pt x="519606" y="7620"/>
                  </a:lnTo>
                  <a:lnTo>
                    <a:pt x="472363" y="16979"/>
                  </a:lnTo>
                  <a:lnTo>
                    <a:pt x="426685" y="29751"/>
                  </a:lnTo>
                  <a:lnTo>
                    <a:pt x="382687" y="45777"/>
                  </a:lnTo>
                  <a:lnTo>
                    <a:pt x="340481" y="64902"/>
                  </a:lnTo>
                  <a:lnTo>
                    <a:pt x="300182" y="86968"/>
                  </a:lnTo>
                  <a:lnTo>
                    <a:pt x="261905" y="111819"/>
                  </a:lnTo>
                  <a:lnTo>
                    <a:pt x="225761" y="139300"/>
                  </a:lnTo>
                  <a:lnTo>
                    <a:pt x="191867" y="169252"/>
                  </a:lnTo>
                  <a:lnTo>
                    <a:pt x="160334" y="201520"/>
                  </a:lnTo>
                  <a:lnTo>
                    <a:pt x="131279" y="235946"/>
                  </a:lnTo>
                  <a:lnTo>
                    <a:pt x="104813" y="272375"/>
                  </a:lnTo>
                  <a:lnTo>
                    <a:pt x="81051" y="310650"/>
                  </a:lnTo>
                  <a:lnTo>
                    <a:pt x="60108" y="350613"/>
                  </a:lnTo>
                  <a:lnTo>
                    <a:pt x="42096" y="392110"/>
                  </a:lnTo>
                  <a:lnTo>
                    <a:pt x="27130" y="434982"/>
                  </a:lnTo>
                  <a:lnTo>
                    <a:pt x="15323" y="479074"/>
                  </a:lnTo>
                  <a:lnTo>
                    <a:pt x="6790" y="524228"/>
                  </a:lnTo>
                  <a:lnTo>
                    <a:pt x="1644" y="570289"/>
                  </a:lnTo>
                  <a:lnTo>
                    <a:pt x="0" y="617099"/>
                  </a:lnTo>
                  <a:lnTo>
                    <a:pt x="1970" y="664503"/>
                  </a:lnTo>
                  <a:lnTo>
                    <a:pt x="7669" y="712343"/>
                  </a:lnTo>
                  <a:lnTo>
                    <a:pt x="17029" y="759586"/>
                  </a:lnTo>
                  <a:lnTo>
                    <a:pt x="29801" y="805264"/>
                  </a:lnTo>
                  <a:lnTo>
                    <a:pt x="45827" y="849262"/>
                  </a:lnTo>
                  <a:lnTo>
                    <a:pt x="64951" y="891468"/>
                  </a:lnTo>
                  <a:lnTo>
                    <a:pt x="87018" y="931767"/>
                  </a:lnTo>
                  <a:lnTo>
                    <a:pt x="111869" y="970044"/>
                  </a:lnTo>
                  <a:lnTo>
                    <a:pt x="139350" y="1006188"/>
                  </a:lnTo>
                  <a:lnTo>
                    <a:pt x="169302" y="1040082"/>
                  </a:lnTo>
                  <a:lnTo>
                    <a:pt x="201570" y="1071614"/>
                  </a:lnTo>
                  <a:lnTo>
                    <a:pt x="235996" y="1100670"/>
                  </a:lnTo>
                  <a:lnTo>
                    <a:pt x="272425" y="1127136"/>
                  </a:lnTo>
                  <a:lnTo>
                    <a:pt x="310700" y="1150898"/>
                  </a:lnTo>
                  <a:lnTo>
                    <a:pt x="350663" y="1171841"/>
                  </a:lnTo>
                  <a:lnTo>
                    <a:pt x="392160" y="1189853"/>
                  </a:lnTo>
                  <a:lnTo>
                    <a:pt x="435032" y="1204819"/>
                  </a:lnTo>
                  <a:lnTo>
                    <a:pt x="479123" y="1216626"/>
                  </a:lnTo>
                  <a:lnTo>
                    <a:pt x="524278" y="1225159"/>
                  </a:lnTo>
                  <a:lnTo>
                    <a:pt x="570339" y="1230305"/>
                  </a:lnTo>
                  <a:lnTo>
                    <a:pt x="617149" y="1231949"/>
                  </a:lnTo>
                  <a:lnTo>
                    <a:pt x="664552" y="1229979"/>
                  </a:lnTo>
                  <a:lnTo>
                    <a:pt x="712392" y="1224280"/>
                  </a:lnTo>
                  <a:lnTo>
                    <a:pt x="615999" y="615950"/>
                  </a:lnTo>
                  <a:lnTo>
                    <a:pt x="615999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56000" y="2241550"/>
              <a:ext cx="712470" cy="1232535"/>
            </a:xfrm>
            <a:custGeom>
              <a:avLst/>
              <a:gdLst/>
              <a:ahLst/>
              <a:cxnLst/>
              <a:rect l="l" t="t" r="r" b="b"/>
              <a:pathLst>
                <a:path w="712470" h="1232535">
                  <a:moveTo>
                    <a:pt x="712392" y="1224280"/>
                  </a:moveTo>
                  <a:lnTo>
                    <a:pt x="664552" y="1229979"/>
                  </a:lnTo>
                  <a:lnTo>
                    <a:pt x="617149" y="1231949"/>
                  </a:lnTo>
                  <a:lnTo>
                    <a:pt x="570339" y="1230305"/>
                  </a:lnTo>
                  <a:lnTo>
                    <a:pt x="524278" y="1225159"/>
                  </a:lnTo>
                  <a:lnTo>
                    <a:pt x="479123" y="1216626"/>
                  </a:lnTo>
                  <a:lnTo>
                    <a:pt x="435032" y="1204819"/>
                  </a:lnTo>
                  <a:lnTo>
                    <a:pt x="392160" y="1189853"/>
                  </a:lnTo>
                  <a:lnTo>
                    <a:pt x="350663" y="1171841"/>
                  </a:lnTo>
                  <a:lnTo>
                    <a:pt x="310700" y="1150898"/>
                  </a:lnTo>
                  <a:lnTo>
                    <a:pt x="272425" y="1127136"/>
                  </a:lnTo>
                  <a:lnTo>
                    <a:pt x="235996" y="1100670"/>
                  </a:lnTo>
                  <a:lnTo>
                    <a:pt x="201570" y="1071614"/>
                  </a:lnTo>
                  <a:lnTo>
                    <a:pt x="169302" y="1040082"/>
                  </a:lnTo>
                  <a:lnTo>
                    <a:pt x="139350" y="1006188"/>
                  </a:lnTo>
                  <a:lnTo>
                    <a:pt x="111869" y="970044"/>
                  </a:lnTo>
                  <a:lnTo>
                    <a:pt x="87018" y="931767"/>
                  </a:lnTo>
                  <a:lnTo>
                    <a:pt x="64951" y="891468"/>
                  </a:lnTo>
                  <a:lnTo>
                    <a:pt x="45827" y="849262"/>
                  </a:lnTo>
                  <a:lnTo>
                    <a:pt x="29801" y="805264"/>
                  </a:lnTo>
                  <a:lnTo>
                    <a:pt x="17029" y="759586"/>
                  </a:lnTo>
                  <a:lnTo>
                    <a:pt x="7669" y="712343"/>
                  </a:lnTo>
                  <a:lnTo>
                    <a:pt x="1970" y="664503"/>
                  </a:lnTo>
                  <a:lnTo>
                    <a:pt x="0" y="617099"/>
                  </a:lnTo>
                  <a:lnTo>
                    <a:pt x="1644" y="570289"/>
                  </a:lnTo>
                  <a:lnTo>
                    <a:pt x="6790" y="524228"/>
                  </a:lnTo>
                  <a:lnTo>
                    <a:pt x="15323" y="479074"/>
                  </a:lnTo>
                  <a:lnTo>
                    <a:pt x="27130" y="434982"/>
                  </a:lnTo>
                  <a:lnTo>
                    <a:pt x="42096" y="392110"/>
                  </a:lnTo>
                  <a:lnTo>
                    <a:pt x="60108" y="350613"/>
                  </a:lnTo>
                  <a:lnTo>
                    <a:pt x="81051" y="310650"/>
                  </a:lnTo>
                  <a:lnTo>
                    <a:pt x="104813" y="272375"/>
                  </a:lnTo>
                  <a:lnTo>
                    <a:pt x="131279" y="235946"/>
                  </a:lnTo>
                  <a:lnTo>
                    <a:pt x="160334" y="201520"/>
                  </a:lnTo>
                  <a:lnTo>
                    <a:pt x="191867" y="169252"/>
                  </a:lnTo>
                  <a:lnTo>
                    <a:pt x="225761" y="139300"/>
                  </a:lnTo>
                  <a:lnTo>
                    <a:pt x="261905" y="111819"/>
                  </a:lnTo>
                  <a:lnTo>
                    <a:pt x="300182" y="86968"/>
                  </a:lnTo>
                  <a:lnTo>
                    <a:pt x="340481" y="64902"/>
                  </a:lnTo>
                  <a:lnTo>
                    <a:pt x="382687" y="45777"/>
                  </a:lnTo>
                  <a:lnTo>
                    <a:pt x="426685" y="29751"/>
                  </a:lnTo>
                  <a:lnTo>
                    <a:pt x="472363" y="16979"/>
                  </a:lnTo>
                  <a:lnTo>
                    <a:pt x="519606" y="7620"/>
                  </a:lnTo>
                  <a:lnTo>
                    <a:pt x="567660" y="1904"/>
                  </a:lnTo>
                  <a:lnTo>
                    <a:pt x="615999" y="0"/>
                  </a:lnTo>
                  <a:lnTo>
                    <a:pt x="615999" y="615950"/>
                  </a:lnTo>
                  <a:lnTo>
                    <a:pt x="712392" y="122428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129276" y="2170291"/>
            <a:ext cx="600964" cy="35496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53975" marR="5080" indent="-41910">
              <a:lnSpc>
                <a:spcPct val="102200"/>
              </a:lnSpc>
              <a:spcBef>
                <a:spcPts val="75"/>
              </a:spcBef>
            </a:pPr>
            <a:r>
              <a:rPr sz="1100" spc="-50" dirty="0">
                <a:solidFill>
                  <a:srgbClr val="404040"/>
                </a:solidFill>
                <a:latin typeface="Trebuchet MS"/>
                <a:cs typeface="Trebuchet MS"/>
              </a:rPr>
              <a:t>Bi</a:t>
            </a:r>
            <a:r>
              <a:rPr sz="1100" spc="-40" dirty="0">
                <a:solidFill>
                  <a:srgbClr val="404040"/>
                </a:solidFill>
                <a:latin typeface="Trebuchet MS"/>
                <a:cs typeface="Trebuchet MS"/>
              </a:rPr>
              <a:t>l</a:t>
            </a:r>
            <a:r>
              <a:rPr sz="1100" spc="-65" dirty="0">
                <a:solidFill>
                  <a:srgbClr val="404040"/>
                </a:solidFill>
                <a:latin typeface="Trebuchet MS"/>
                <a:cs typeface="Trebuchet MS"/>
              </a:rPr>
              <a:t>l</a:t>
            </a:r>
            <a:r>
              <a:rPr sz="1100" spc="-50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1100" spc="-30" dirty="0">
                <a:solidFill>
                  <a:srgbClr val="404040"/>
                </a:solidFill>
                <a:latin typeface="Trebuchet MS"/>
                <a:cs typeface="Trebuchet MS"/>
              </a:rPr>
              <a:t>ts  </a:t>
            </a:r>
            <a:r>
              <a:rPr sz="1100" spc="15" dirty="0">
                <a:solidFill>
                  <a:srgbClr val="404040"/>
                </a:solidFill>
                <a:latin typeface="Trebuchet MS"/>
                <a:cs typeface="Trebuchet MS"/>
              </a:rPr>
              <a:t>27%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15044" y="2458238"/>
            <a:ext cx="450850" cy="3235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71755" marR="5080" indent="-59690">
              <a:lnSpc>
                <a:spcPct val="102200"/>
              </a:lnSpc>
              <a:spcBef>
                <a:spcPts val="75"/>
              </a:spcBef>
            </a:pPr>
            <a:r>
              <a:rPr sz="1000" spc="-40" dirty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1000" spc="-50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1000" spc="-35" dirty="0">
                <a:solidFill>
                  <a:srgbClr val="404040"/>
                </a:solidFill>
                <a:latin typeface="Trebuchet MS"/>
                <a:cs typeface="Trebuchet MS"/>
              </a:rPr>
              <a:t>b</a:t>
            </a:r>
            <a:r>
              <a:rPr sz="1000" spc="-30" dirty="0">
                <a:solidFill>
                  <a:srgbClr val="404040"/>
                </a:solidFill>
                <a:latin typeface="Trebuchet MS"/>
                <a:cs typeface="Trebuchet MS"/>
              </a:rPr>
              <a:t>ars  </a:t>
            </a:r>
            <a:r>
              <a:rPr sz="1000" spc="15" dirty="0">
                <a:solidFill>
                  <a:srgbClr val="404040"/>
                </a:solidFill>
                <a:latin typeface="Trebuchet MS"/>
                <a:cs typeface="Trebuchet MS"/>
              </a:rPr>
              <a:t>53%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30116" y="3360076"/>
            <a:ext cx="1989011" cy="49026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373505" marR="24765" indent="-74930">
              <a:lnSpc>
                <a:spcPct val="102200"/>
              </a:lnSpc>
              <a:spcBef>
                <a:spcPts val="75"/>
              </a:spcBef>
            </a:pPr>
            <a:r>
              <a:rPr sz="1000" spc="-40" dirty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1000" spc="-10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000" spc="-25" dirty="0">
                <a:solidFill>
                  <a:srgbClr val="404040"/>
                </a:solidFill>
                <a:latin typeface="Trebuchet MS"/>
                <a:cs typeface="Trebuchet MS"/>
              </a:rPr>
              <a:t>un</a:t>
            </a:r>
            <a:r>
              <a:rPr sz="1000" spc="-35" dirty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1000" spc="-15" dirty="0">
                <a:solidFill>
                  <a:srgbClr val="404040"/>
                </a:solidFill>
                <a:latin typeface="Trebuchet MS"/>
                <a:cs typeface="Trebuchet MS"/>
              </a:rPr>
              <a:t>s  </a:t>
            </a:r>
            <a:r>
              <a:rPr sz="1000" spc="15" dirty="0">
                <a:solidFill>
                  <a:srgbClr val="404040"/>
                </a:solidFill>
                <a:latin typeface="Trebuchet MS"/>
                <a:cs typeface="Trebuchet MS"/>
              </a:rPr>
              <a:t>20%</a:t>
            </a:r>
            <a:endParaRPr sz="1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 dirty="0">
              <a:latin typeface="Trebuchet MS"/>
              <a:cs typeface="Trebuchet M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544055" y="1180810"/>
            <a:ext cx="1456945" cy="10244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30116" y="4166507"/>
            <a:ext cx="1608201" cy="9799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18012" y="1409700"/>
            <a:ext cx="1501387" cy="13734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5"/>
              </a:lnSpc>
            </a:pPr>
            <a:fld id="{81D60167-4931-47E6-BA6A-407CBD079E47}" type="slidenum">
              <a:rPr spc="-15" dirty="0"/>
              <a:t>7</a:t>
            </a:fld>
            <a:endParaRPr spc="-15" dirty="0"/>
          </a:p>
        </p:txBody>
      </p:sp>
      <p:sp>
        <p:nvSpPr>
          <p:cNvPr id="4" name="TextBox 3"/>
          <p:cNvSpPr txBox="1"/>
          <p:nvPr/>
        </p:nvSpPr>
        <p:spPr>
          <a:xfrm>
            <a:off x="1005840" y="4426035"/>
            <a:ext cx="1661160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lang="en-US" sz="10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lang="en-US" b="1" dirty="0" smtClean="0">
                <a:latin typeface="Carlito"/>
                <a:cs typeface="Carlito"/>
              </a:rPr>
              <a:t>FY22 </a:t>
            </a:r>
            <a:r>
              <a:rPr lang="en-US" b="1" spc="-5" dirty="0">
                <a:latin typeface="Carlito"/>
                <a:cs typeface="Carlito"/>
              </a:rPr>
              <a:t>Sales: US$ </a:t>
            </a:r>
            <a:r>
              <a:rPr lang="en-US" b="1" dirty="0" smtClean="0">
                <a:latin typeface="Carlito"/>
                <a:cs typeface="Carlito"/>
              </a:rPr>
              <a:t>1,500</a:t>
            </a:r>
            <a:r>
              <a:rPr lang="en-US" b="1" spc="-40" dirty="0" smtClean="0">
                <a:latin typeface="Carlito"/>
                <a:cs typeface="Carlito"/>
              </a:rPr>
              <a:t> </a:t>
            </a:r>
            <a:r>
              <a:rPr lang="en-US" b="1" spc="-5" dirty="0">
                <a:latin typeface="Carlito"/>
                <a:cs typeface="Carlito"/>
              </a:rPr>
              <a:t>mm</a:t>
            </a:r>
            <a:endParaRPr lang="en-US" dirty="0">
              <a:latin typeface="Carlito"/>
              <a:cs typeface="Carlito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7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416" y="55912"/>
            <a:ext cx="836294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4"/>
              </a:lnSpc>
            </a:pPr>
            <a:r>
              <a:rPr sz="900" dirty="0">
                <a:solidFill>
                  <a:srgbClr val="A80000"/>
                </a:solidFill>
                <a:latin typeface="Arial"/>
                <a:cs typeface="Arial"/>
              </a:rPr>
              <a:t>C</a:t>
            </a:r>
            <a:r>
              <a:rPr sz="900" spc="-10" dirty="0">
                <a:solidFill>
                  <a:srgbClr val="A80000"/>
                </a:solidFill>
                <a:latin typeface="Arial"/>
                <a:cs typeface="Arial"/>
              </a:rPr>
              <a:t>O</a:t>
            </a:r>
            <a:r>
              <a:rPr sz="900" dirty="0">
                <a:solidFill>
                  <a:srgbClr val="A80000"/>
                </a:solidFill>
                <a:latin typeface="Arial"/>
                <a:cs typeface="Arial"/>
              </a:rPr>
              <a:t>NFIDEN</a:t>
            </a:r>
            <a:r>
              <a:rPr sz="900" spc="-15" dirty="0">
                <a:solidFill>
                  <a:srgbClr val="A80000"/>
                </a:solidFill>
                <a:latin typeface="Arial"/>
                <a:cs typeface="Arial"/>
              </a:rPr>
              <a:t>T</a:t>
            </a:r>
            <a:r>
              <a:rPr sz="900" dirty="0">
                <a:solidFill>
                  <a:srgbClr val="A80000"/>
                </a:solidFill>
                <a:latin typeface="Arial"/>
                <a:cs typeface="Arial"/>
              </a:rPr>
              <a:t>IAL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05840" cy="325120"/>
          </a:xfrm>
          <a:custGeom>
            <a:avLst/>
            <a:gdLst/>
            <a:ahLst/>
            <a:cxnLst/>
            <a:rect l="l" t="t" r="r" b="b"/>
            <a:pathLst>
              <a:path w="1005840" h="325120">
                <a:moveTo>
                  <a:pt x="1005840" y="0"/>
                </a:moveTo>
                <a:lnTo>
                  <a:pt x="0" y="0"/>
                </a:lnTo>
                <a:lnTo>
                  <a:pt x="0" y="324612"/>
                </a:lnTo>
                <a:lnTo>
                  <a:pt x="1005840" y="324612"/>
                </a:lnTo>
                <a:lnTo>
                  <a:pt x="10058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4500" y="202184"/>
            <a:ext cx="428548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JSIS </a:t>
            </a:r>
            <a:r>
              <a:rPr dirty="0"/>
              <a:t>– A </a:t>
            </a:r>
            <a:r>
              <a:rPr spc="-5" dirty="0"/>
              <a:t>Truly Integrated</a:t>
            </a:r>
            <a:r>
              <a:rPr spc="-60" dirty="0"/>
              <a:t> </a:t>
            </a:r>
            <a:r>
              <a:rPr spc="-5" dirty="0"/>
              <a:t>Manufacturer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695603" y="1120521"/>
            <a:ext cx="7762597" cy="4044696"/>
            <a:chOff x="718462" y="1133855"/>
            <a:chExt cx="7762597" cy="4044696"/>
          </a:xfrm>
        </p:grpSpPr>
        <p:sp>
          <p:nvSpPr>
            <p:cNvPr id="7" name="object 7"/>
            <p:cNvSpPr/>
            <p:nvPr/>
          </p:nvSpPr>
          <p:spPr>
            <a:xfrm>
              <a:off x="718462" y="1133855"/>
              <a:ext cx="7762597" cy="40446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18737" y="1134617"/>
              <a:ext cx="1111250" cy="671195"/>
            </a:xfrm>
            <a:custGeom>
              <a:avLst/>
              <a:gdLst/>
              <a:ahLst/>
              <a:cxnLst/>
              <a:rect l="l" t="t" r="r" b="b"/>
              <a:pathLst>
                <a:path w="1111250" h="671194">
                  <a:moveTo>
                    <a:pt x="925829" y="382524"/>
                  </a:moveTo>
                  <a:lnTo>
                    <a:pt x="648081" y="382524"/>
                  </a:lnTo>
                  <a:lnTo>
                    <a:pt x="929004" y="671068"/>
                  </a:lnTo>
                  <a:lnTo>
                    <a:pt x="925829" y="382524"/>
                  </a:lnTo>
                  <a:close/>
                </a:path>
                <a:path w="1111250" h="671194">
                  <a:moveTo>
                    <a:pt x="1047241" y="0"/>
                  </a:moveTo>
                  <a:lnTo>
                    <a:pt x="63753" y="0"/>
                  </a:lnTo>
                  <a:lnTo>
                    <a:pt x="38951" y="5014"/>
                  </a:lnTo>
                  <a:lnTo>
                    <a:pt x="18684" y="18684"/>
                  </a:lnTo>
                  <a:lnTo>
                    <a:pt x="5014" y="38951"/>
                  </a:lnTo>
                  <a:lnTo>
                    <a:pt x="0" y="63754"/>
                  </a:lnTo>
                  <a:lnTo>
                    <a:pt x="0" y="318770"/>
                  </a:lnTo>
                  <a:lnTo>
                    <a:pt x="5014" y="343572"/>
                  </a:lnTo>
                  <a:lnTo>
                    <a:pt x="18684" y="363839"/>
                  </a:lnTo>
                  <a:lnTo>
                    <a:pt x="38951" y="377509"/>
                  </a:lnTo>
                  <a:lnTo>
                    <a:pt x="63753" y="382524"/>
                  </a:lnTo>
                  <a:lnTo>
                    <a:pt x="1047241" y="382524"/>
                  </a:lnTo>
                  <a:lnTo>
                    <a:pt x="1072044" y="377509"/>
                  </a:lnTo>
                  <a:lnTo>
                    <a:pt x="1092311" y="363839"/>
                  </a:lnTo>
                  <a:lnTo>
                    <a:pt x="1105981" y="343572"/>
                  </a:lnTo>
                  <a:lnTo>
                    <a:pt x="1110996" y="318770"/>
                  </a:lnTo>
                  <a:lnTo>
                    <a:pt x="1110996" y="63754"/>
                  </a:lnTo>
                  <a:lnTo>
                    <a:pt x="1105981" y="38951"/>
                  </a:lnTo>
                  <a:lnTo>
                    <a:pt x="1092311" y="18684"/>
                  </a:lnTo>
                  <a:lnTo>
                    <a:pt x="1072044" y="5014"/>
                  </a:lnTo>
                  <a:lnTo>
                    <a:pt x="1047241" y="0"/>
                  </a:lnTo>
                  <a:close/>
                </a:path>
              </a:pathLst>
            </a:custGeom>
            <a:solidFill>
              <a:srgbClr val="E2FC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18737" y="1134617"/>
              <a:ext cx="1111250" cy="671195"/>
            </a:xfrm>
            <a:custGeom>
              <a:avLst/>
              <a:gdLst/>
              <a:ahLst/>
              <a:cxnLst/>
              <a:rect l="l" t="t" r="r" b="b"/>
              <a:pathLst>
                <a:path w="1111250" h="671194">
                  <a:moveTo>
                    <a:pt x="0" y="63754"/>
                  </a:moveTo>
                  <a:lnTo>
                    <a:pt x="5014" y="38951"/>
                  </a:lnTo>
                  <a:lnTo>
                    <a:pt x="18684" y="18684"/>
                  </a:lnTo>
                  <a:lnTo>
                    <a:pt x="38951" y="5014"/>
                  </a:lnTo>
                  <a:lnTo>
                    <a:pt x="63753" y="0"/>
                  </a:lnTo>
                  <a:lnTo>
                    <a:pt x="648081" y="0"/>
                  </a:lnTo>
                  <a:lnTo>
                    <a:pt x="925829" y="0"/>
                  </a:lnTo>
                  <a:lnTo>
                    <a:pt x="1047241" y="0"/>
                  </a:lnTo>
                  <a:lnTo>
                    <a:pt x="1072044" y="5014"/>
                  </a:lnTo>
                  <a:lnTo>
                    <a:pt x="1092311" y="18684"/>
                  </a:lnTo>
                  <a:lnTo>
                    <a:pt x="1105981" y="38951"/>
                  </a:lnTo>
                  <a:lnTo>
                    <a:pt x="1110996" y="63754"/>
                  </a:lnTo>
                  <a:lnTo>
                    <a:pt x="1110996" y="223139"/>
                  </a:lnTo>
                  <a:lnTo>
                    <a:pt x="1110996" y="318770"/>
                  </a:lnTo>
                  <a:lnTo>
                    <a:pt x="1105981" y="343572"/>
                  </a:lnTo>
                  <a:lnTo>
                    <a:pt x="1092311" y="363839"/>
                  </a:lnTo>
                  <a:lnTo>
                    <a:pt x="1072044" y="377509"/>
                  </a:lnTo>
                  <a:lnTo>
                    <a:pt x="1047241" y="382524"/>
                  </a:lnTo>
                  <a:lnTo>
                    <a:pt x="925829" y="382524"/>
                  </a:lnTo>
                  <a:lnTo>
                    <a:pt x="929004" y="671068"/>
                  </a:lnTo>
                  <a:lnTo>
                    <a:pt x="648081" y="382524"/>
                  </a:lnTo>
                  <a:lnTo>
                    <a:pt x="63753" y="382524"/>
                  </a:lnTo>
                  <a:lnTo>
                    <a:pt x="38951" y="377509"/>
                  </a:lnTo>
                  <a:lnTo>
                    <a:pt x="18684" y="363839"/>
                  </a:lnTo>
                  <a:lnTo>
                    <a:pt x="5014" y="343572"/>
                  </a:lnTo>
                  <a:lnTo>
                    <a:pt x="0" y="318770"/>
                  </a:lnTo>
                  <a:lnTo>
                    <a:pt x="0" y="223139"/>
                  </a:lnTo>
                  <a:lnTo>
                    <a:pt x="0" y="63754"/>
                  </a:lnTo>
                  <a:close/>
                </a:path>
              </a:pathLst>
            </a:custGeom>
            <a:ln w="25400">
              <a:solidFill>
                <a:srgbClr val="50A9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91788" y="1120521"/>
            <a:ext cx="83819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15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rlito"/>
                <a:cs typeface="Carlito"/>
              </a:rPr>
              <a:t>Reduces  </a:t>
            </a:r>
            <a:r>
              <a:rPr sz="1200" b="1" spc="-45" dirty="0">
                <a:latin typeface="Carlito"/>
                <a:cs typeface="Carlito"/>
              </a:rPr>
              <a:t>W</a:t>
            </a:r>
            <a:r>
              <a:rPr sz="1200" b="1" spc="-5" dirty="0">
                <a:latin typeface="Carlito"/>
                <a:cs typeface="Carlito"/>
              </a:rPr>
              <a:t>a</a:t>
            </a:r>
            <a:r>
              <a:rPr sz="1200" b="1" spc="-15" dirty="0">
                <a:latin typeface="Carlito"/>
                <a:cs typeface="Carlito"/>
              </a:rPr>
              <a:t>s</a:t>
            </a:r>
            <a:r>
              <a:rPr sz="1200" b="1" spc="-10" dirty="0">
                <a:latin typeface="Carlito"/>
                <a:cs typeface="Carlito"/>
              </a:rPr>
              <a:t>t</a:t>
            </a:r>
            <a:r>
              <a:rPr sz="1200" b="1" spc="-5" dirty="0">
                <a:latin typeface="Carlito"/>
                <a:cs typeface="Carlito"/>
              </a:rPr>
              <a:t>a</a:t>
            </a:r>
            <a:r>
              <a:rPr sz="1200" b="1" spc="-20" dirty="0">
                <a:latin typeface="Carlito"/>
                <a:cs typeface="Carlito"/>
              </a:rPr>
              <a:t>g</a:t>
            </a:r>
            <a:r>
              <a:rPr sz="1200" b="1" dirty="0">
                <a:latin typeface="Carlito"/>
                <a:cs typeface="Carlito"/>
              </a:rPr>
              <a:t>e</a:t>
            </a:r>
            <a:endParaRPr sz="1200" dirty="0">
              <a:latin typeface="Carlito"/>
              <a:cs typeface="Carli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45262" y="878077"/>
            <a:ext cx="1993138" cy="927735"/>
            <a:chOff x="445262" y="878077"/>
            <a:chExt cx="1900555" cy="713105"/>
          </a:xfrm>
        </p:grpSpPr>
        <p:sp>
          <p:nvSpPr>
            <p:cNvPr id="12" name="object 12"/>
            <p:cNvSpPr/>
            <p:nvPr/>
          </p:nvSpPr>
          <p:spPr>
            <a:xfrm>
              <a:off x="457962" y="890777"/>
              <a:ext cx="1875155" cy="687705"/>
            </a:xfrm>
            <a:custGeom>
              <a:avLst/>
              <a:gdLst/>
              <a:ahLst/>
              <a:cxnLst/>
              <a:rect l="l" t="t" r="r" b="b"/>
              <a:pathLst>
                <a:path w="1875155" h="687705">
                  <a:moveTo>
                    <a:pt x="1681731" y="508000"/>
                  </a:moveTo>
                  <a:lnTo>
                    <a:pt x="1517904" y="508000"/>
                  </a:lnTo>
                  <a:lnTo>
                    <a:pt x="1874774" y="687577"/>
                  </a:lnTo>
                  <a:lnTo>
                    <a:pt x="1681731" y="508000"/>
                  </a:lnTo>
                  <a:close/>
                </a:path>
                <a:path w="1875155" h="687705">
                  <a:moveTo>
                    <a:pt x="1416304" y="0"/>
                  </a:moveTo>
                  <a:lnTo>
                    <a:pt x="101600" y="0"/>
                  </a:lnTo>
                  <a:lnTo>
                    <a:pt x="62054" y="7981"/>
                  </a:lnTo>
                  <a:lnTo>
                    <a:pt x="29759" y="29749"/>
                  </a:lnTo>
                  <a:lnTo>
                    <a:pt x="7984" y="62043"/>
                  </a:lnTo>
                  <a:lnTo>
                    <a:pt x="0" y="101600"/>
                  </a:lnTo>
                  <a:lnTo>
                    <a:pt x="0" y="508000"/>
                  </a:lnTo>
                  <a:lnTo>
                    <a:pt x="7984" y="547556"/>
                  </a:lnTo>
                  <a:lnTo>
                    <a:pt x="29759" y="579850"/>
                  </a:lnTo>
                  <a:lnTo>
                    <a:pt x="62054" y="601618"/>
                  </a:lnTo>
                  <a:lnTo>
                    <a:pt x="101600" y="609600"/>
                  </a:lnTo>
                  <a:lnTo>
                    <a:pt x="1416304" y="609600"/>
                  </a:lnTo>
                  <a:lnTo>
                    <a:pt x="1455860" y="601618"/>
                  </a:lnTo>
                  <a:lnTo>
                    <a:pt x="1488154" y="579850"/>
                  </a:lnTo>
                  <a:lnTo>
                    <a:pt x="1509922" y="547556"/>
                  </a:lnTo>
                  <a:lnTo>
                    <a:pt x="1517904" y="508000"/>
                  </a:lnTo>
                  <a:lnTo>
                    <a:pt x="1681731" y="508000"/>
                  </a:lnTo>
                  <a:lnTo>
                    <a:pt x="1517904" y="355600"/>
                  </a:lnTo>
                  <a:lnTo>
                    <a:pt x="1517904" y="101600"/>
                  </a:lnTo>
                  <a:lnTo>
                    <a:pt x="1509922" y="62043"/>
                  </a:lnTo>
                  <a:lnTo>
                    <a:pt x="1488154" y="29749"/>
                  </a:lnTo>
                  <a:lnTo>
                    <a:pt x="1455860" y="7981"/>
                  </a:lnTo>
                  <a:lnTo>
                    <a:pt x="1416304" y="0"/>
                  </a:lnTo>
                  <a:close/>
                </a:path>
              </a:pathLst>
            </a:custGeom>
            <a:solidFill>
              <a:srgbClr val="E2FC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7962" y="890777"/>
              <a:ext cx="1875155" cy="687705"/>
            </a:xfrm>
            <a:custGeom>
              <a:avLst/>
              <a:gdLst/>
              <a:ahLst/>
              <a:cxnLst/>
              <a:rect l="l" t="t" r="r" b="b"/>
              <a:pathLst>
                <a:path w="1875155" h="687705">
                  <a:moveTo>
                    <a:pt x="0" y="101600"/>
                  </a:moveTo>
                  <a:lnTo>
                    <a:pt x="7984" y="62043"/>
                  </a:lnTo>
                  <a:lnTo>
                    <a:pt x="29759" y="29749"/>
                  </a:lnTo>
                  <a:lnTo>
                    <a:pt x="62054" y="7981"/>
                  </a:lnTo>
                  <a:lnTo>
                    <a:pt x="101600" y="0"/>
                  </a:lnTo>
                  <a:lnTo>
                    <a:pt x="885444" y="0"/>
                  </a:lnTo>
                  <a:lnTo>
                    <a:pt x="1264920" y="0"/>
                  </a:lnTo>
                  <a:lnTo>
                    <a:pt x="1416304" y="0"/>
                  </a:lnTo>
                  <a:lnTo>
                    <a:pt x="1455860" y="7981"/>
                  </a:lnTo>
                  <a:lnTo>
                    <a:pt x="1488154" y="29749"/>
                  </a:lnTo>
                  <a:lnTo>
                    <a:pt x="1509922" y="62043"/>
                  </a:lnTo>
                  <a:lnTo>
                    <a:pt x="1517904" y="101600"/>
                  </a:lnTo>
                  <a:lnTo>
                    <a:pt x="1517904" y="355600"/>
                  </a:lnTo>
                  <a:lnTo>
                    <a:pt x="1874774" y="687577"/>
                  </a:lnTo>
                  <a:lnTo>
                    <a:pt x="1517904" y="508000"/>
                  </a:lnTo>
                  <a:lnTo>
                    <a:pt x="1509922" y="547556"/>
                  </a:lnTo>
                  <a:lnTo>
                    <a:pt x="1488154" y="579850"/>
                  </a:lnTo>
                  <a:lnTo>
                    <a:pt x="1455860" y="601618"/>
                  </a:lnTo>
                  <a:lnTo>
                    <a:pt x="1416304" y="609600"/>
                  </a:lnTo>
                  <a:lnTo>
                    <a:pt x="1264920" y="609600"/>
                  </a:lnTo>
                  <a:lnTo>
                    <a:pt x="885444" y="609600"/>
                  </a:lnTo>
                  <a:lnTo>
                    <a:pt x="101600" y="609600"/>
                  </a:lnTo>
                  <a:lnTo>
                    <a:pt x="62054" y="601618"/>
                  </a:lnTo>
                  <a:lnTo>
                    <a:pt x="29759" y="579850"/>
                  </a:lnTo>
                  <a:lnTo>
                    <a:pt x="7984" y="547556"/>
                  </a:lnTo>
                  <a:lnTo>
                    <a:pt x="0" y="508000"/>
                  </a:lnTo>
                  <a:lnTo>
                    <a:pt x="0" y="355600"/>
                  </a:lnTo>
                  <a:lnTo>
                    <a:pt x="0" y="101600"/>
                  </a:lnTo>
                  <a:close/>
                </a:path>
              </a:pathLst>
            </a:custGeom>
            <a:ln w="25400">
              <a:solidFill>
                <a:srgbClr val="50A9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84403" y="898652"/>
            <a:ext cx="1396797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rlito"/>
                <a:cs typeface="Carlito"/>
              </a:rPr>
              <a:t>Global </a:t>
            </a:r>
            <a:r>
              <a:rPr lang="en-US" sz="1200" b="1" spc="-5" dirty="0" smtClean="0">
                <a:latin typeface="Carlito"/>
                <a:cs typeface="Carlito"/>
              </a:rPr>
              <a:t>case study</a:t>
            </a:r>
            <a:r>
              <a:rPr sz="1200" b="1" spc="-90" dirty="0" smtClean="0">
                <a:latin typeface="Carlito"/>
                <a:cs typeface="Carlito"/>
              </a:rPr>
              <a:t> </a:t>
            </a:r>
            <a:r>
              <a:rPr sz="1200" b="1" dirty="0">
                <a:latin typeface="Carlito"/>
                <a:cs typeface="Carlito"/>
              </a:rPr>
              <a:t>of  </a:t>
            </a:r>
            <a:r>
              <a:rPr sz="1200" b="1" spc="-10" dirty="0">
                <a:latin typeface="Carlito"/>
                <a:cs typeface="Carlito"/>
              </a:rPr>
              <a:t>Midrex </a:t>
            </a:r>
            <a:r>
              <a:rPr sz="1200" b="1" spc="-15" dirty="0">
                <a:latin typeface="Carlito"/>
                <a:cs typeface="Carlito"/>
              </a:rPr>
              <a:t>Technology  </a:t>
            </a:r>
            <a:r>
              <a:rPr sz="1200" b="1" spc="-5" dirty="0">
                <a:latin typeface="Carlito"/>
                <a:cs typeface="Carlito"/>
              </a:rPr>
              <a:t>(DRI</a:t>
            </a:r>
            <a:r>
              <a:rPr sz="1200" b="1" spc="5" dirty="0">
                <a:latin typeface="Carlito"/>
                <a:cs typeface="Carlito"/>
              </a:rPr>
              <a:t> </a:t>
            </a:r>
            <a:r>
              <a:rPr sz="1200" b="1" spc="-5" dirty="0">
                <a:latin typeface="Carlito"/>
                <a:cs typeface="Carlito"/>
              </a:rPr>
              <a:t>Plant</a:t>
            </a:r>
            <a:r>
              <a:rPr sz="1200" b="1" spc="-5" dirty="0" smtClean="0">
                <a:latin typeface="Carlito"/>
                <a:cs typeface="Carlito"/>
              </a:rPr>
              <a:t>)</a:t>
            </a:r>
            <a:endParaRPr sz="1200" dirty="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198617" y="832358"/>
            <a:ext cx="1136650" cy="648335"/>
            <a:chOff x="5198617" y="832358"/>
            <a:chExt cx="1136650" cy="648335"/>
          </a:xfrm>
        </p:grpSpPr>
        <p:sp>
          <p:nvSpPr>
            <p:cNvPr id="16" name="object 16"/>
            <p:cNvSpPr/>
            <p:nvPr/>
          </p:nvSpPr>
          <p:spPr>
            <a:xfrm>
              <a:off x="5211317" y="845058"/>
              <a:ext cx="1111250" cy="622935"/>
            </a:xfrm>
            <a:custGeom>
              <a:avLst/>
              <a:gdLst/>
              <a:ahLst/>
              <a:cxnLst/>
              <a:rect l="l" t="t" r="r" b="b"/>
              <a:pathLst>
                <a:path w="1111250" h="622935">
                  <a:moveTo>
                    <a:pt x="925830" y="381000"/>
                  </a:moveTo>
                  <a:lnTo>
                    <a:pt x="648081" y="381000"/>
                  </a:lnTo>
                  <a:lnTo>
                    <a:pt x="819277" y="622807"/>
                  </a:lnTo>
                  <a:lnTo>
                    <a:pt x="925830" y="381000"/>
                  </a:lnTo>
                  <a:close/>
                </a:path>
                <a:path w="1111250" h="622935">
                  <a:moveTo>
                    <a:pt x="1047496" y="0"/>
                  </a:moveTo>
                  <a:lnTo>
                    <a:pt x="63500" y="0"/>
                  </a:lnTo>
                  <a:lnTo>
                    <a:pt x="38790" y="4992"/>
                  </a:lnTo>
                  <a:lnTo>
                    <a:pt x="18605" y="18605"/>
                  </a:lnTo>
                  <a:lnTo>
                    <a:pt x="4992" y="38790"/>
                  </a:lnTo>
                  <a:lnTo>
                    <a:pt x="0" y="63500"/>
                  </a:lnTo>
                  <a:lnTo>
                    <a:pt x="0" y="317500"/>
                  </a:lnTo>
                  <a:lnTo>
                    <a:pt x="4992" y="342209"/>
                  </a:lnTo>
                  <a:lnTo>
                    <a:pt x="18605" y="362394"/>
                  </a:lnTo>
                  <a:lnTo>
                    <a:pt x="38790" y="376007"/>
                  </a:lnTo>
                  <a:lnTo>
                    <a:pt x="63500" y="381000"/>
                  </a:lnTo>
                  <a:lnTo>
                    <a:pt x="1047496" y="381000"/>
                  </a:lnTo>
                  <a:lnTo>
                    <a:pt x="1072205" y="376007"/>
                  </a:lnTo>
                  <a:lnTo>
                    <a:pt x="1092390" y="362394"/>
                  </a:lnTo>
                  <a:lnTo>
                    <a:pt x="1106003" y="342209"/>
                  </a:lnTo>
                  <a:lnTo>
                    <a:pt x="1110996" y="317500"/>
                  </a:lnTo>
                  <a:lnTo>
                    <a:pt x="1110996" y="63500"/>
                  </a:lnTo>
                  <a:lnTo>
                    <a:pt x="1106003" y="38790"/>
                  </a:lnTo>
                  <a:lnTo>
                    <a:pt x="1092390" y="18605"/>
                  </a:lnTo>
                  <a:lnTo>
                    <a:pt x="1072205" y="4992"/>
                  </a:lnTo>
                  <a:lnTo>
                    <a:pt x="1047496" y="0"/>
                  </a:lnTo>
                  <a:close/>
                </a:path>
              </a:pathLst>
            </a:custGeom>
            <a:solidFill>
              <a:srgbClr val="E2FC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211317" y="845058"/>
              <a:ext cx="1111250" cy="622935"/>
            </a:xfrm>
            <a:custGeom>
              <a:avLst/>
              <a:gdLst/>
              <a:ahLst/>
              <a:cxnLst/>
              <a:rect l="l" t="t" r="r" b="b"/>
              <a:pathLst>
                <a:path w="1111250" h="622935">
                  <a:moveTo>
                    <a:pt x="0" y="63500"/>
                  </a:moveTo>
                  <a:lnTo>
                    <a:pt x="4992" y="38790"/>
                  </a:lnTo>
                  <a:lnTo>
                    <a:pt x="18605" y="18605"/>
                  </a:lnTo>
                  <a:lnTo>
                    <a:pt x="38790" y="4992"/>
                  </a:lnTo>
                  <a:lnTo>
                    <a:pt x="63500" y="0"/>
                  </a:lnTo>
                  <a:lnTo>
                    <a:pt x="648081" y="0"/>
                  </a:lnTo>
                  <a:lnTo>
                    <a:pt x="925830" y="0"/>
                  </a:lnTo>
                  <a:lnTo>
                    <a:pt x="1047496" y="0"/>
                  </a:lnTo>
                  <a:lnTo>
                    <a:pt x="1072205" y="4992"/>
                  </a:lnTo>
                  <a:lnTo>
                    <a:pt x="1092390" y="18605"/>
                  </a:lnTo>
                  <a:lnTo>
                    <a:pt x="1106003" y="38790"/>
                  </a:lnTo>
                  <a:lnTo>
                    <a:pt x="1110996" y="63500"/>
                  </a:lnTo>
                  <a:lnTo>
                    <a:pt x="1110996" y="222250"/>
                  </a:lnTo>
                  <a:lnTo>
                    <a:pt x="1110996" y="317500"/>
                  </a:lnTo>
                  <a:lnTo>
                    <a:pt x="1106003" y="342209"/>
                  </a:lnTo>
                  <a:lnTo>
                    <a:pt x="1092390" y="362394"/>
                  </a:lnTo>
                  <a:lnTo>
                    <a:pt x="1072205" y="376007"/>
                  </a:lnTo>
                  <a:lnTo>
                    <a:pt x="1047496" y="381000"/>
                  </a:lnTo>
                  <a:lnTo>
                    <a:pt x="925830" y="381000"/>
                  </a:lnTo>
                  <a:lnTo>
                    <a:pt x="819277" y="622807"/>
                  </a:lnTo>
                  <a:lnTo>
                    <a:pt x="648081" y="381000"/>
                  </a:lnTo>
                  <a:lnTo>
                    <a:pt x="63500" y="381000"/>
                  </a:lnTo>
                  <a:lnTo>
                    <a:pt x="38790" y="376007"/>
                  </a:lnTo>
                  <a:lnTo>
                    <a:pt x="18605" y="362394"/>
                  </a:lnTo>
                  <a:lnTo>
                    <a:pt x="4992" y="342209"/>
                  </a:lnTo>
                  <a:lnTo>
                    <a:pt x="0" y="317500"/>
                  </a:lnTo>
                  <a:lnTo>
                    <a:pt x="0" y="222250"/>
                  </a:lnTo>
                  <a:lnTo>
                    <a:pt x="0" y="63500"/>
                  </a:lnTo>
                  <a:close/>
                </a:path>
              </a:pathLst>
            </a:custGeom>
            <a:ln w="25400">
              <a:solidFill>
                <a:srgbClr val="50A9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478271" y="830326"/>
            <a:ext cx="844296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5080" indent="-635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rlito"/>
                <a:cs typeface="Carlito"/>
              </a:rPr>
              <a:t>St</a:t>
            </a:r>
            <a:r>
              <a:rPr sz="1200" b="1" spc="-20" dirty="0">
                <a:latin typeface="Carlito"/>
                <a:cs typeface="Carlito"/>
              </a:rPr>
              <a:t>ra</a:t>
            </a:r>
            <a:r>
              <a:rPr sz="1200" b="1" spc="-10" dirty="0">
                <a:latin typeface="Carlito"/>
                <a:cs typeface="Carlito"/>
              </a:rPr>
              <a:t>t</a:t>
            </a:r>
            <a:r>
              <a:rPr sz="1200" b="1" spc="-5" dirty="0">
                <a:latin typeface="Carlito"/>
                <a:cs typeface="Carlito"/>
              </a:rPr>
              <a:t>eg</a:t>
            </a:r>
            <a:r>
              <a:rPr sz="1200" b="1" dirty="0">
                <a:latin typeface="Carlito"/>
                <a:cs typeface="Carlito"/>
              </a:rPr>
              <a:t>ic  </a:t>
            </a:r>
            <a:r>
              <a:rPr sz="1200" b="1" spc="-5" dirty="0">
                <a:latin typeface="Carlito"/>
                <a:cs typeface="Carlito"/>
              </a:rPr>
              <a:t>L</a:t>
            </a:r>
            <a:r>
              <a:rPr sz="1200" b="1" dirty="0">
                <a:latin typeface="Carlito"/>
                <a:cs typeface="Carlito"/>
              </a:rPr>
              <a:t>o</a:t>
            </a:r>
            <a:r>
              <a:rPr sz="1200" b="1" spc="-10" dirty="0">
                <a:latin typeface="Carlito"/>
                <a:cs typeface="Carlito"/>
              </a:rPr>
              <a:t>c</a:t>
            </a:r>
            <a:r>
              <a:rPr sz="1200" b="1" spc="-20" dirty="0">
                <a:latin typeface="Carlito"/>
                <a:cs typeface="Carlito"/>
              </a:rPr>
              <a:t>a</a:t>
            </a:r>
            <a:r>
              <a:rPr sz="1200" b="1" dirty="0">
                <a:latin typeface="Carlito"/>
                <a:cs typeface="Carlito"/>
              </a:rPr>
              <a:t>t</a:t>
            </a:r>
            <a:r>
              <a:rPr sz="1200" b="1" spc="5" dirty="0">
                <a:latin typeface="Carlito"/>
                <a:cs typeface="Carlito"/>
              </a:rPr>
              <a:t>i</a:t>
            </a:r>
            <a:r>
              <a:rPr sz="1200" b="1" dirty="0">
                <a:latin typeface="Carlito"/>
                <a:cs typeface="Carlito"/>
              </a:rPr>
              <a:t>on</a:t>
            </a:r>
            <a:endParaRPr sz="1200" dirty="0">
              <a:latin typeface="Carlito"/>
              <a:cs typeface="Carlito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069332" y="2956814"/>
            <a:ext cx="3545786" cy="635000"/>
            <a:chOff x="5069332" y="2956814"/>
            <a:chExt cx="2734945" cy="635000"/>
          </a:xfrm>
        </p:grpSpPr>
        <p:sp>
          <p:nvSpPr>
            <p:cNvPr id="20" name="object 20"/>
            <p:cNvSpPr/>
            <p:nvPr/>
          </p:nvSpPr>
          <p:spPr>
            <a:xfrm>
              <a:off x="5082032" y="2969514"/>
              <a:ext cx="2709545" cy="609600"/>
            </a:xfrm>
            <a:custGeom>
              <a:avLst/>
              <a:gdLst/>
              <a:ahLst/>
              <a:cxnLst/>
              <a:rect l="l" t="t" r="r" b="b"/>
              <a:pathLst>
                <a:path w="2709545" h="609600">
                  <a:moveTo>
                    <a:pt x="0" y="28321"/>
                  </a:moveTo>
                  <a:lnTo>
                    <a:pt x="685545" y="254000"/>
                  </a:lnTo>
                  <a:lnTo>
                    <a:pt x="685545" y="508000"/>
                  </a:lnTo>
                  <a:lnTo>
                    <a:pt x="693527" y="547556"/>
                  </a:lnTo>
                  <a:lnTo>
                    <a:pt x="715295" y="579850"/>
                  </a:lnTo>
                  <a:lnTo>
                    <a:pt x="747589" y="601618"/>
                  </a:lnTo>
                  <a:lnTo>
                    <a:pt x="787145" y="609600"/>
                  </a:lnTo>
                  <a:lnTo>
                    <a:pt x="2607817" y="609600"/>
                  </a:lnTo>
                  <a:lnTo>
                    <a:pt x="2647374" y="601618"/>
                  </a:lnTo>
                  <a:lnTo>
                    <a:pt x="2679668" y="579850"/>
                  </a:lnTo>
                  <a:lnTo>
                    <a:pt x="2701436" y="547556"/>
                  </a:lnTo>
                  <a:lnTo>
                    <a:pt x="2709417" y="508000"/>
                  </a:lnTo>
                  <a:lnTo>
                    <a:pt x="2709417" y="101600"/>
                  </a:lnTo>
                  <a:lnTo>
                    <a:pt x="685545" y="101600"/>
                  </a:lnTo>
                  <a:lnTo>
                    <a:pt x="0" y="28321"/>
                  </a:lnTo>
                  <a:close/>
                </a:path>
                <a:path w="2709545" h="609600">
                  <a:moveTo>
                    <a:pt x="2607817" y="0"/>
                  </a:moveTo>
                  <a:lnTo>
                    <a:pt x="787145" y="0"/>
                  </a:lnTo>
                  <a:lnTo>
                    <a:pt x="747589" y="7981"/>
                  </a:lnTo>
                  <a:lnTo>
                    <a:pt x="715295" y="29749"/>
                  </a:lnTo>
                  <a:lnTo>
                    <a:pt x="693527" y="62043"/>
                  </a:lnTo>
                  <a:lnTo>
                    <a:pt x="685545" y="101600"/>
                  </a:lnTo>
                  <a:lnTo>
                    <a:pt x="2709417" y="101600"/>
                  </a:lnTo>
                  <a:lnTo>
                    <a:pt x="2701436" y="62043"/>
                  </a:lnTo>
                  <a:lnTo>
                    <a:pt x="2679668" y="29749"/>
                  </a:lnTo>
                  <a:lnTo>
                    <a:pt x="2647374" y="7981"/>
                  </a:lnTo>
                  <a:lnTo>
                    <a:pt x="2607817" y="0"/>
                  </a:lnTo>
                  <a:close/>
                </a:path>
              </a:pathLst>
            </a:custGeom>
            <a:solidFill>
              <a:srgbClr val="E2FC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82032" y="2969514"/>
              <a:ext cx="2709545" cy="609600"/>
            </a:xfrm>
            <a:custGeom>
              <a:avLst/>
              <a:gdLst/>
              <a:ahLst/>
              <a:cxnLst/>
              <a:rect l="l" t="t" r="r" b="b"/>
              <a:pathLst>
                <a:path w="2709545" h="609600">
                  <a:moveTo>
                    <a:pt x="685545" y="101600"/>
                  </a:moveTo>
                  <a:lnTo>
                    <a:pt x="693527" y="62043"/>
                  </a:lnTo>
                  <a:lnTo>
                    <a:pt x="715295" y="29749"/>
                  </a:lnTo>
                  <a:lnTo>
                    <a:pt x="747589" y="7981"/>
                  </a:lnTo>
                  <a:lnTo>
                    <a:pt x="787145" y="0"/>
                  </a:lnTo>
                  <a:lnTo>
                    <a:pt x="1022857" y="0"/>
                  </a:lnTo>
                  <a:lnTo>
                    <a:pt x="1528825" y="0"/>
                  </a:lnTo>
                  <a:lnTo>
                    <a:pt x="2607817" y="0"/>
                  </a:lnTo>
                  <a:lnTo>
                    <a:pt x="2647374" y="7981"/>
                  </a:lnTo>
                  <a:lnTo>
                    <a:pt x="2679668" y="29749"/>
                  </a:lnTo>
                  <a:lnTo>
                    <a:pt x="2701436" y="62043"/>
                  </a:lnTo>
                  <a:lnTo>
                    <a:pt x="2709417" y="101600"/>
                  </a:lnTo>
                  <a:lnTo>
                    <a:pt x="2709417" y="254000"/>
                  </a:lnTo>
                  <a:lnTo>
                    <a:pt x="2709417" y="508000"/>
                  </a:lnTo>
                  <a:lnTo>
                    <a:pt x="2701436" y="547556"/>
                  </a:lnTo>
                  <a:lnTo>
                    <a:pt x="2679668" y="579850"/>
                  </a:lnTo>
                  <a:lnTo>
                    <a:pt x="2647374" y="601618"/>
                  </a:lnTo>
                  <a:lnTo>
                    <a:pt x="2607817" y="609600"/>
                  </a:lnTo>
                  <a:lnTo>
                    <a:pt x="1528825" y="609600"/>
                  </a:lnTo>
                  <a:lnTo>
                    <a:pt x="1022857" y="609600"/>
                  </a:lnTo>
                  <a:lnTo>
                    <a:pt x="787145" y="609600"/>
                  </a:lnTo>
                  <a:lnTo>
                    <a:pt x="747589" y="601618"/>
                  </a:lnTo>
                  <a:lnTo>
                    <a:pt x="715295" y="579850"/>
                  </a:lnTo>
                  <a:lnTo>
                    <a:pt x="693527" y="547556"/>
                  </a:lnTo>
                  <a:lnTo>
                    <a:pt x="685545" y="508000"/>
                  </a:lnTo>
                  <a:lnTo>
                    <a:pt x="685545" y="254000"/>
                  </a:lnTo>
                  <a:lnTo>
                    <a:pt x="0" y="28321"/>
                  </a:lnTo>
                  <a:lnTo>
                    <a:pt x="685545" y="101600"/>
                  </a:lnTo>
                  <a:close/>
                </a:path>
              </a:pathLst>
            </a:custGeom>
            <a:ln w="25400">
              <a:solidFill>
                <a:srgbClr val="50A9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019800" y="2978023"/>
            <a:ext cx="24384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rlito"/>
                <a:cs typeface="Carlito"/>
              </a:rPr>
              <a:t>Global </a:t>
            </a:r>
            <a:r>
              <a:rPr sz="1200" b="1" spc="-15" dirty="0">
                <a:latin typeface="Carlito"/>
                <a:cs typeface="Carlito"/>
              </a:rPr>
              <a:t>showcase </a:t>
            </a:r>
            <a:r>
              <a:rPr sz="1200" b="1" spc="-5" dirty="0">
                <a:latin typeface="Carlito"/>
                <a:cs typeface="Carlito"/>
              </a:rPr>
              <a:t>of</a:t>
            </a:r>
            <a:r>
              <a:rPr sz="1200" b="1" spc="-204" dirty="0">
                <a:latin typeface="Carlito"/>
                <a:cs typeface="Carlito"/>
              </a:rPr>
              <a:t> </a:t>
            </a:r>
            <a:r>
              <a:rPr sz="1200" b="1" spc="-15" dirty="0">
                <a:latin typeface="Carlito"/>
                <a:cs typeface="Carlito"/>
              </a:rPr>
              <a:t>Vacuum  Degassing technology </a:t>
            </a:r>
            <a:r>
              <a:rPr sz="1200" b="1" spc="-5" dirty="0">
                <a:latin typeface="Carlito"/>
                <a:cs typeface="Carlito"/>
              </a:rPr>
              <a:t>by  </a:t>
            </a:r>
            <a:r>
              <a:rPr sz="1200" b="1" spc="-15" dirty="0" err="1">
                <a:latin typeface="Carlito"/>
                <a:cs typeface="Carlito"/>
              </a:rPr>
              <a:t>Danieli</a:t>
            </a:r>
            <a:r>
              <a:rPr sz="1200" b="1" spc="-55" dirty="0">
                <a:latin typeface="Carlito"/>
                <a:cs typeface="Carlito"/>
              </a:rPr>
              <a:t> </a:t>
            </a:r>
            <a:r>
              <a:rPr sz="1200" b="1" spc="-15" dirty="0" smtClean="0">
                <a:latin typeface="Carlito"/>
                <a:cs typeface="Carlito"/>
              </a:rPr>
              <a:t>(</a:t>
            </a:r>
            <a:r>
              <a:rPr lang="en-US" sz="1200" b="1" spc="-15" dirty="0" smtClean="0">
                <a:latin typeface="Carlito"/>
                <a:cs typeface="Carlito"/>
              </a:rPr>
              <a:t>Edward Pumps-</a:t>
            </a:r>
            <a:r>
              <a:rPr sz="1200" b="1" spc="-15" dirty="0" smtClean="0">
                <a:latin typeface="Carlito"/>
                <a:cs typeface="Carlito"/>
              </a:rPr>
              <a:t>SMS)</a:t>
            </a:r>
            <a:r>
              <a:rPr lang="en-US" sz="1200" b="1" spc="-15" dirty="0" smtClean="0">
                <a:latin typeface="Carlito"/>
                <a:cs typeface="Carlito"/>
              </a:rPr>
              <a:t> 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65"/>
              </a:lnSpc>
            </a:pPr>
            <a:fld id="{81D60167-4931-47E6-BA6A-407CBD079E47}" type="slidenum">
              <a:rPr spc="-15" dirty="0"/>
              <a:t>8</a:t>
            </a:fld>
            <a:endParaRPr spc="-15" dirty="0"/>
          </a:p>
        </p:txBody>
      </p:sp>
      <p:sp>
        <p:nvSpPr>
          <p:cNvPr id="32" name="object 12"/>
          <p:cNvSpPr/>
          <p:nvPr/>
        </p:nvSpPr>
        <p:spPr>
          <a:xfrm>
            <a:off x="191916" y="4235767"/>
            <a:ext cx="2854748" cy="668768"/>
          </a:xfrm>
          <a:prstGeom prst="wedgeRoundRectCallout">
            <a:avLst>
              <a:gd name="adj1" fmla="val 69254"/>
              <a:gd name="adj2" fmla="val -20245"/>
              <a:gd name="adj3" fmla="val 16667"/>
            </a:avLst>
          </a:prstGeom>
          <a:solidFill>
            <a:srgbClr val="E2FCDF"/>
          </a:solidFill>
        </p:spPr>
        <p:txBody>
          <a:bodyPr wrap="square" lIns="0" tIns="0" rIns="0" bIns="0" rtlCol="0"/>
          <a:lstStyle/>
          <a:p>
            <a:r>
              <a:rPr lang="en-US" dirty="0" smtClean="0"/>
              <a:t>Most Advanced Rolling Mill For Re-Bar Production </a:t>
            </a:r>
          </a:p>
        </p:txBody>
      </p:sp>
      <p:sp>
        <p:nvSpPr>
          <p:cNvPr id="33" name="object 13"/>
          <p:cNvSpPr/>
          <p:nvPr/>
        </p:nvSpPr>
        <p:spPr>
          <a:xfrm>
            <a:off x="191916" y="4227936"/>
            <a:ext cx="2854748" cy="668768"/>
          </a:xfrm>
          <a:prstGeom prst="wedgeRoundRectCallout">
            <a:avLst>
              <a:gd name="adj1" fmla="val 69587"/>
              <a:gd name="adj2" fmla="val -19184"/>
              <a:gd name="adj3" fmla="val 16667"/>
            </a:avLst>
          </a:prstGeom>
          <a:ln w="25400">
            <a:solidFill>
              <a:srgbClr val="50A9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15"/>
          <p:cNvGrpSpPr/>
          <p:nvPr/>
        </p:nvGrpSpPr>
        <p:grpSpPr>
          <a:xfrm>
            <a:off x="6803897" y="798576"/>
            <a:ext cx="2115719" cy="622935"/>
            <a:chOff x="5211317" y="845058"/>
            <a:chExt cx="1169590" cy="622935"/>
          </a:xfrm>
        </p:grpSpPr>
        <p:sp>
          <p:nvSpPr>
            <p:cNvPr id="35" name="object 16"/>
            <p:cNvSpPr/>
            <p:nvPr/>
          </p:nvSpPr>
          <p:spPr>
            <a:xfrm>
              <a:off x="5211317" y="845058"/>
              <a:ext cx="1169590" cy="622935"/>
            </a:xfrm>
            <a:custGeom>
              <a:avLst/>
              <a:gdLst/>
              <a:ahLst/>
              <a:cxnLst/>
              <a:rect l="l" t="t" r="r" b="b"/>
              <a:pathLst>
                <a:path w="1111250" h="622935">
                  <a:moveTo>
                    <a:pt x="925830" y="381000"/>
                  </a:moveTo>
                  <a:lnTo>
                    <a:pt x="648081" y="381000"/>
                  </a:lnTo>
                  <a:lnTo>
                    <a:pt x="819277" y="622807"/>
                  </a:lnTo>
                  <a:lnTo>
                    <a:pt x="925830" y="381000"/>
                  </a:lnTo>
                  <a:close/>
                </a:path>
                <a:path w="1111250" h="622935">
                  <a:moveTo>
                    <a:pt x="1047496" y="0"/>
                  </a:moveTo>
                  <a:lnTo>
                    <a:pt x="63500" y="0"/>
                  </a:lnTo>
                  <a:lnTo>
                    <a:pt x="38790" y="4992"/>
                  </a:lnTo>
                  <a:lnTo>
                    <a:pt x="18605" y="18605"/>
                  </a:lnTo>
                  <a:lnTo>
                    <a:pt x="4992" y="38790"/>
                  </a:lnTo>
                  <a:lnTo>
                    <a:pt x="0" y="63500"/>
                  </a:lnTo>
                  <a:lnTo>
                    <a:pt x="0" y="317500"/>
                  </a:lnTo>
                  <a:lnTo>
                    <a:pt x="4992" y="342209"/>
                  </a:lnTo>
                  <a:lnTo>
                    <a:pt x="18605" y="362394"/>
                  </a:lnTo>
                  <a:lnTo>
                    <a:pt x="38790" y="376007"/>
                  </a:lnTo>
                  <a:lnTo>
                    <a:pt x="63500" y="381000"/>
                  </a:lnTo>
                  <a:lnTo>
                    <a:pt x="1047496" y="381000"/>
                  </a:lnTo>
                  <a:lnTo>
                    <a:pt x="1072205" y="376007"/>
                  </a:lnTo>
                  <a:lnTo>
                    <a:pt x="1092390" y="362394"/>
                  </a:lnTo>
                  <a:lnTo>
                    <a:pt x="1106003" y="342209"/>
                  </a:lnTo>
                  <a:lnTo>
                    <a:pt x="1110996" y="317500"/>
                  </a:lnTo>
                  <a:lnTo>
                    <a:pt x="1110996" y="63500"/>
                  </a:lnTo>
                  <a:lnTo>
                    <a:pt x="1106003" y="38790"/>
                  </a:lnTo>
                  <a:lnTo>
                    <a:pt x="1092390" y="18605"/>
                  </a:lnTo>
                  <a:lnTo>
                    <a:pt x="1072205" y="4992"/>
                  </a:lnTo>
                  <a:lnTo>
                    <a:pt x="1047496" y="0"/>
                  </a:lnTo>
                  <a:close/>
                </a:path>
              </a:pathLst>
            </a:custGeom>
            <a:solidFill>
              <a:srgbClr val="E2FCDF"/>
            </a:solidFill>
          </p:spPr>
          <p:txBody>
            <a:bodyPr wrap="square" lIns="0" tIns="0" rIns="0" bIns="0" rtlCol="0"/>
            <a:lstStyle/>
            <a:p>
              <a:r>
                <a:rPr lang="en-US" sz="1200" b="1" dirty="0" smtClean="0"/>
                <a:t>Reduced Carbon footprint for Inland Transportation</a:t>
              </a:r>
              <a:endParaRPr sz="1200" b="1" dirty="0"/>
            </a:p>
          </p:txBody>
        </p:sp>
        <p:sp>
          <p:nvSpPr>
            <p:cNvPr id="36" name="object 17"/>
            <p:cNvSpPr/>
            <p:nvPr/>
          </p:nvSpPr>
          <p:spPr>
            <a:xfrm>
              <a:off x="5211317" y="845058"/>
              <a:ext cx="1111250" cy="622935"/>
            </a:xfrm>
            <a:custGeom>
              <a:avLst/>
              <a:gdLst/>
              <a:ahLst/>
              <a:cxnLst/>
              <a:rect l="l" t="t" r="r" b="b"/>
              <a:pathLst>
                <a:path w="1111250" h="622935">
                  <a:moveTo>
                    <a:pt x="0" y="63500"/>
                  </a:moveTo>
                  <a:lnTo>
                    <a:pt x="4992" y="38790"/>
                  </a:lnTo>
                  <a:lnTo>
                    <a:pt x="18605" y="18605"/>
                  </a:lnTo>
                  <a:lnTo>
                    <a:pt x="38790" y="4992"/>
                  </a:lnTo>
                  <a:lnTo>
                    <a:pt x="63500" y="0"/>
                  </a:lnTo>
                  <a:lnTo>
                    <a:pt x="648081" y="0"/>
                  </a:lnTo>
                  <a:lnTo>
                    <a:pt x="925830" y="0"/>
                  </a:lnTo>
                  <a:lnTo>
                    <a:pt x="1047496" y="0"/>
                  </a:lnTo>
                  <a:lnTo>
                    <a:pt x="1072205" y="4992"/>
                  </a:lnTo>
                  <a:lnTo>
                    <a:pt x="1092390" y="18605"/>
                  </a:lnTo>
                  <a:lnTo>
                    <a:pt x="1106003" y="38790"/>
                  </a:lnTo>
                  <a:lnTo>
                    <a:pt x="1110996" y="63500"/>
                  </a:lnTo>
                  <a:lnTo>
                    <a:pt x="1110996" y="222250"/>
                  </a:lnTo>
                  <a:lnTo>
                    <a:pt x="1110996" y="317500"/>
                  </a:lnTo>
                  <a:lnTo>
                    <a:pt x="1106003" y="342209"/>
                  </a:lnTo>
                  <a:lnTo>
                    <a:pt x="1092390" y="362394"/>
                  </a:lnTo>
                  <a:lnTo>
                    <a:pt x="1072205" y="376007"/>
                  </a:lnTo>
                  <a:lnTo>
                    <a:pt x="1047496" y="381000"/>
                  </a:lnTo>
                  <a:lnTo>
                    <a:pt x="925830" y="381000"/>
                  </a:lnTo>
                  <a:lnTo>
                    <a:pt x="819277" y="622807"/>
                  </a:lnTo>
                  <a:lnTo>
                    <a:pt x="648081" y="381000"/>
                  </a:lnTo>
                  <a:lnTo>
                    <a:pt x="63500" y="381000"/>
                  </a:lnTo>
                  <a:lnTo>
                    <a:pt x="38790" y="376007"/>
                  </a:lnTo>
                  <a:lnTo>
                    <a:pt x="18605" y="362394"/>
                  </a:lnTo>
                  <a:lnTo>
                    <a:pt x="4992" y="342209"/>
                  </a:lnTo>
                  <a:lnTo>
                    <a:pt x="0" y="317500"/>
                  </a:lnTo>
                  <a:lnTo>
                    <a:pt x="0" y="222250"/>
                  </a:lnTo>
                  <a:lnTo>
                    <a:pt x="0" y="63500"/>
                  </a:lnTo>
                  <a:close/>
                </a:path>
              </a:pathLst>
            </a:custGeom>
            <a:ln w="25400">
              <a:solidFill>
                <a:srgbClr val="50A9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12"/>
          <p:cNvSpPr/>
          <p:nvPr/>
        </p:nvSpPr>
        <p:spPr>
          <a:xfrm>
            <a:off x="0" y="1996467"/>
            <a:ext cx="1828800" cy="535897"/>
          </a:xfrm>
          <a:prstGeom prst="wedgeRoundRectCallout">
            <a:avLst>
              <a:gd name="adj1" fmla="val 51061"/>
              <a:gd name="adj2" fmla="val 27745"/>
              <a:gd name="adj3" fmla="val 16667"/>
            </a:avLst>
          </a:prstGeom>
          <a:solidFill>
            <a:srgbClr val="E2FCDF"/>
          </a:solidFill>
        </p:spPr>
        <p:txBody>
          <a:bodyPr wrap="square" lIns="0" tIns="0" rIns="0" bIns="0" rtlCol="0"/>
          <a:lstStyle/>
          <a:p>
            <a:r>
              <a:rPr lang="en-US" dirty="0" smtClean="0"/>
              <a:t>Worlds Only Plant</a:t>
            </a:r>
          </a:p>
          <a:p>
            <a:r>
              <a:rPr lang="en-US" dirty="0" smtClean="0"/>
              <a:t>Gravity Fed HDRI  </a:t>
            </a:r>
            <a:endParaRPr dirty="0"/>
          </a:p>
        </p:txBody>
      </p:sp>
      <p:sp>
        <p:nvSpPr>
          <p:cNvPr id="38" name="object 13"/>
          <p:cNvSpPr/>
          <p:nvPr/>
        </p:nvSpPr>
        <p:spPr>
          <a:xfrm>
            <a:off x="0" y="1994914"/>
            <a:ext cx="1828800" cy="529619"/>
          </a:xfrm>
          <a:prstGeom prst="wedgeRoundRectCallout">
            <a:avLst>
              <a:gd name="adj1" fmla="val 50041"/>
              <a:gd name="adj2" fmla="val 29375"/>
              <a:gd name="adj3" fmla="val 16667"/>
            </a:avLst>
          </a:prstGeom>
          <a:ln w="25400">
            <a:solidFill>
              <a:srgbClr val="50A9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706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26AC-FB73-4E5B-BF2A-A52FB2B4EF9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1322" y="131557"/>
            <a:ext cx="2606678" cy="34263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422041" fontAlgn="base">
              <a:spcAft>
                <a:spcPct val="0"/>
              </a:spcAft>
            </a:pPr>
            <a:r>
              <a:rPr lang="en-US" sz="1800" b="1" dirty="0">
                <a:solidFill>
                  <a:srgbClr val="4B5C66"/>
                </a:solidFill>
                <a:latin typeface="Century Gothic" pitchFamily="34" charset="0"/>
                <a:ea typeface="ＭＳ Ｐゴシック" pitchFamily="-84" charset="-128"/>
                <a:cs typeface="Arial"/>
              </a:rPr>
              <a:t>Global Market Reach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87400"/>
            <a:ext cx="8382000" cy="3594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228600" y="4563455"/>
            <a:ext cx="8610599" cy="60550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28600"/>
            <a:r>
              <a:rPr lang="en-US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Asia: </a:t>
            </a:r>
            <a:r>
              <a:rPr lang="en-US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Oman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UAE and Saudi </a:t>
            </a:r>
            <a:r>
              <a:rPr lang="en-US" sz="9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Arabia,Qatar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Bahrain and Yemen, </a:t>
            </a:r>
            <a:r>
              <a:rPr lang="en-US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Kuwait, India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Pakistan and </a:t>
            </a:r>
            <a:r>
              <a:rPr lang="en-US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Bangladesh, Indonesia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Malaysia, Thailand, Myanmar, </a:t>
            </a:r>
            <a:r>
              <a:rPr lang="en-US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Brunei, China 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Taiwan, Philippines, Singapore, </a:t>
            </a:r>
            <a:r>
              <a:rPr lang="en-US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Africa</a:t>
            </a:r>
            <a:r>
              <a:rPr lang="en-US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Egypt, Ethiopia, Tanzania, </a:t>
            </a:r>
            <a:r>
              <a:rPr lang="en-US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Mauritius </a:t>
            </a:r>
            <a:r>
              <a:rPr lang="en-US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Europe</a:t>
            </a:r>
            <a:r>
              <a:rPr lang="en-US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Italy, Germany, </a:t>
            </a:r>
            <a:r>
              <a:rPr lang="en-US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North America: </a:t>
            </a:r>
            <a:r>
              <a:rPr lang="en-US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USA,</a:t>
            </a:r>
            <a:r>
              <a:rPr lang="en-US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Canada, </a:t>
            </a:r>
            <a:r>
              <a:rPr lang="en-US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South </a:t>
            </a:r>
            <a:r>
              <a:rPr lang="en-US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America: </a:t>
            </a:r>
            <a:r>
              <a:rPr lang="en-US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Peru, </a:t>
            </a:r>
            <a:r>
              <a:rPr lang="en-US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Australia </a:t>
            </a:r>
            <a:endParaRPr lang="en-US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ardrop 3"/>
          <p:cNvSpPr/>
          <p:nvPr/>
        </p:nvSpPr>
        <p:spPr>
          <a:xfrm rot="7522902">
            <a:off x="4924918" y="1805428"/>
            <a:ext cx="132364" cy="186382"/>
          </a:xfrm>
          <a:prstGeom prst="teardrop">
            <a:avLst>
              <a:gd name="adj" fmla="val 2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ardrop 6"/>
          <p:cNvSpPr/>
          <p:nvPr/>
        </p:nvSpPr>
        <p:spPr>
          <a:xfrm rot="7522902">
            <a:off x="987920" y="1367104"/>
            <a:ext cx="132364" cy="186382"/>
          </a:xfrm>
          <a:prstGeom prst="teardrop">
            <a:avLst>
              <a:gd name="adj" fmla="val 2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ardrop 7"/>
          <p:cNvSpPr/>
          <p:nvPr/>
        </p:nvSpPr>
        <p:spPr>
          <a:xfrm rot="7522902">
            <a:off x="1724518" y="2905894"/>
            <a:ext cx="132364" cy="186382"/>
          </a:xfrm>
          <a:prstGeom prst="teardrop">
            <a:avLst>
              <a:gd name="adj" fmla="val 2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ardrop 10"/>
          <p:cNvSpPr/>
          <p:nvPr/>
        </p:nvSpPr>
        <p:spPr>
          <a:xfrm rot="7522902">
            <a:off x="7854383" y="1784261"/>
            <a:ext cx="132364" cy="186382"/>
          </a:xfrm>
          <a:prstGeom prst="teardrop">
            <a:avLst>
              <a:gd name="adj" fmla="val 2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ardrop 11"/>
          <p:cNvSpPr/>
          <p:nvPr/>
        </p:nvSpPr>
        <p:spPr>
          <a:xfrm rot="7522902">
            <a:off x="5902819" y="3145310"/>
            <a:ext cx="132364" cy="186382"/>
          </a:xfrm>
          <a:prstGeom prst="teardrop">
            <a:avLst>
              <a:gd name="adj" fmla="val 2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ardrop 12"/>
          <p:cNvSpPr/>
          <p:nvPr/>
        </p:nvSpPr>
        <p:spPr>
          <a:xfrm rot="7522902">
            <a:off x="8125319" y="3253228"/>
            <a:ext cx="132364" cy="186382"/>
          </a:xfrm>
          <a:prstGeom prst="teardrop">
            <a:avLst>
              <a:gd name="adj" fmla="val 2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ardrop 13"/>
          <p:cNvSpPr/>
          <p:nvPr/>
        </p:nvSpPr>
        <p:spPr>
          <a:xfrm rot="7522902">
            <a:off x="7134719" y="1589589"/>
            <a:ext cx="132364" cy="186382"/>
          </a:xfrm>
          <a:prstGeom prst="teardrop">
            <a:avLst>
              <a:gd name="adj" fmla="val 2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ardrop 14"/>
          <p:cNvSpPr/>
          <p:nvPr/>
        </p:nvSpPr>
        <p:spPr>
          <a:xfrm rot="7522902">
            <a:off x="6487018" y="1915556"/>
            <a:ext cx="132364" cy="186382"/>
          </a:xfrm>
          <a:prstGeom prst="teardrop">
            <a:avLst>
              <a:gd name="adj" fmla="val 2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ardrop 15"/>
          <p:cNvSpPr/>
          <p:nvPr/>
        </p:nvSpPr>
        <p:spPr>
          <a:xfrm rot="7522902">
            <a:off x="1216522" y="850757"/>
            <a:ext cx="132364" cy="186382"/>
          </a:xfrm>
          <a:prstGeom prst="teardrop">
            <a:avLst>
              <a:gd name="adj" fmla="val 2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ardrop 16"/>
          <p:cNvSpPr/>
          <p:nvPr/>
        </p:nvSpPr>
        <p:spPr>
          <a:xfrm rot="7522902">
            <a:off x="6872251" y="1805429"/>
            <a:ext cx="132364" cy="186382"/>
          </a:xfrm>
          <a:prstGeom prst="teardrop">
            <a:avLst>
              <a:gd name="adj" fmla="val 2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ardrop 17"/>
          <p:cNvSpPr/>
          <p:nvPr/>
        </p:nvSpPr>
        <p:spPr>
          <a:xfrm rot="7522902">
            <a:off x="7056399" y="1858313"/>
            <a:ext cx="132364" cy="186382"/>
          </a:xfrm>
          <a:prstGeom prst="teardrop">
            <a:avLst>
              <a:gd name="adj" fmla="val 2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ardrop 18"/>
          <p:cNvSpPr/>
          <p:nvPr/>
        </p:nvSpPr>
        <p:spPr>
          <a:xfrm rot="7522902">
            <a:off x="5707025" y="1818127"/>
            <a:ext cx="132364" cy="186382"/>
          </a:xfrm>
          <a:prstGeom prst="teardrop">
            <a:avLst>
              <a:gd name="adj" fmla="val 2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ardrop 19"/>
          <p:cNvSpPr/>
          <p:nvPr/>
        </p:nvSpPr>
        <p:spPr>
          <a:xfrm rot="7522902">
            <a:off x="6161050" y="1659408"/>
            <a:ext cx="132364" cy="186382"/>
          </a:xfrm>
          <a:prstGeom prst="teardrop">
            <a:avLst>
              <a:gd name="adj" fmla="val 2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ardrop 20"/>
          <p:cNvSpPr/>
          <p:nvPr/>
        </p:nvSpPr>
        <p:spPr>
          <a:xfrm rot="7522902">
            <a:off x="5374708" y="1902529"/>
            <a:ext cx="132364" cy="186382"/>
          </a:xfrm>
          <a:prstGeom prst="teardrop">
            <a:avLst>
              <a:gd name="adj" fmla="val 2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ardrop 21"/>
          <p:cNvSpPr/>
          <p:nvPr/>
        </p:nvSpPr>
        <p:spPr>
          <a:xfrm rot="7522902">
            <a:off x="5564150" y="1807638"/>
            <a:ext cx="132364" cy="186382"/>
          </a:xfrm>
          <a:prstGeom prst="teardrop">
            <a:avLst>
              <a:gd name="adj" fmla="val 2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ardrop 22"/>
          <p:cNvSpPr/>
          <p:nvPr/>
        </p:nvSpPr>
        <p:spPr>
          <a:xfrm rot="7522902">
            <a:off x="5426565" y="1720573"/>
            <a:ext cx="132364" cy="186382"/>
          </a:xfrm>
          <a:prstGeom prst="teardrop">
            <a:avLst>
              <a:gd name="adj" fmla="val 2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ardrop 23"/>
          <p:cNvSpPr/>
          <p:nvPr/>
        </p:nvSpPr>
        <p:spPr>
          <a:xfrm rot="7522902">
            <a:off x="5571558" y="2054665"/>
            <a:ext cx="132364" cy="186382"/>
          </a:xfrm>
          <a:prstGeom prst="teardrop">
            <a:avLst>
              <a:gd name="adj" fmla="val 2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ardrop 24"/>
          <p:cNvSpPr/>
          <p:nvPr/>
        </p:nvSpPr>
        <p:spPr>
          <a:xfrm rot="7522902">
            <a:off x="4874118" y="3373848"/>
            <a:ext cx="132364" cy="186382"/>
          </a:xfrm>
          <a:prstGeom prst="teardrop">
            <a:avLst>
              <a:gd name="adj" fmla="val 2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ardrop 25"/>
          <p:cNvSpPr/>
          <p:nvPr/>
        </p:nvSpPr>
        <p:spPr>
          <a:xfrm rot="7522902">
            <a:off x="5273110" y="2270502"/>
            <a:ext cx="132364" cy="186382"/>
          </a:xfrm>
          <a:prstGeom prst="teardrop">
            <a:avLst>
              <a:gd name="adj" fmla="val 2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ardrop 26"/>
          <p:cNvSpPr/>
          <p:nvPr/>
        </p:nvSpPr>
        <p:spPr>
          <a:xfrm rot="7522902">
            <a:off x="5146107" y="2685559"/>
            <a:ext cx="132364" cy="186382"/>
          </a:xfrm>
          <a:prstGeom prst="teardrop">
            <a:avLst>
              <a:gd name="adj" fmla="val 2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ardrop 27"/>
          <p:cNvSpPr/>
          <p:nvPr/>
        </p:nvSpPr>
        <p:spPr>
          <a:xfrm rot="7522902">
            <a:off x="7854385" y="2010447"/>
            <a:ext cx="132364" cy="186382"/>
          </a:xfrm>
          <a:prstGeom prst="teardrop">
            <a:avLst>
              <a:gd name="adj" fmla="val 2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ardrop 28"/>
          <p:cNvSpPr/>
          <p:nvPr/>
        </p:nvSpPr>
        <p:spPr>
          <a:xfrm rot="7522902">
            <a:off x="7613084" y="2469721"/>
            <a:ext cx="132364" cy="186382"/>
          </a:xfrm>
          <a:prstGeom prst="teardrop">
            <a:avLst>
              <a:gd name="adj" fmla="val 2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ardrop 29"/>
          <p:cNvSpPr/>
          <p:nvPr/>
        </p:nvSpPr>
        <p:spPr>
          <a:xfrm rot="7522902">
            <a:off x="7553818" y="2685559"/>
            <a:ext cx="132364" cy="186382"/>
          </a:xfrm>
          <a:prstGeom prst="teardrop">
            <a:avLst>
              <a:gd name="adj" fmla="val 2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ardrop 30"/>
          <p:cNvSpPr/>
          <p:nvPr/>
        </p:nvSpPr>
        <p:spPr>
          <a:xfrm rot="7522902">
            <a:off x="7316747" y="2592888"/>
            <a:ext cx="132364" cy="186382"/>
          </a:xfrm>
          <a:prstGeom prst="teardrop">
            <a:avLst>
              <a:gd name="adj" fmla="val 2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ardrop 31"/>
          <p:cNvSpPr/>
          <p:nvPr/>
        </p:nvSpPr>
        <p:spPr>
          <a:xfrm rot="7522902">
            <a:off x="7896717" y="1504424"/>
            <a:ext cx="132364" cy="186382"/>
          </a:xfrm>
          <a:prstGeom prst="teardrop">
            <a:avLst>
              <a:gd name="adj" fmla="val 2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ardrop 32"/>
          <p:cNvSpPr/>
          <p:nvPr/>
        </p:nvSpPr>
        <p:spPr>
          <a:xfrm rot="7522902">
            <a:off x="4328017" y="1291862"/>
            <a:ext cx="132364" cy="186382"/>
          </a:xfrm>
          <a:prstGeom prst="teardrop">
            <a:avLst>
              <a:gd name="adj" fmla="val 2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ardrop 35"/>
          <p:cNvSpPr/>
          <p:nvPr/>
        </p:nvSpPr>
        <p:spPr>
          <a:xfrm rot="7522902">
            <a:off x="4351502" y="1080591"/>
            <a:ext cx="132364" cy="186382"/>
          </a:xfrm>
          <a:prstGeom prst="teardrop">
            <a:avLst>
              <a:gd name="adj" fmla="val 2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2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cvUUqKm50iY6.sZ0zHDp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cvUUqKm50iY6.sZ0zHDp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cvUUqKm50iY6.sZ0zHDp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cvUUqKm50iY6.sZ0zHDp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dUBLkF.ir74OQSEUMF9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cvUUqKm50iY6.sZ0zHDp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grpFill/>
        <a:ln w="31750">
          <a:solidFill>
            <a:schemeClr val="bg2">
              <a:lumMod val="25000"/>
            </a:schemeClr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26FE88DEFFC14582E2A2044BDEB0E8" ma:contentTypeVersion="12" ma:contentTypeDescription="Create a new document." ma:contentTypeScope="" ma:versionID="a93b5b3829d24a77e66edce54fda27a7">
  <xsd:schema xmlns:xsd="http://www.w3.org/2001/XMLSchema" xmlns:xs="http://www.w3.org/2001/XMLSchema" xmlns:p="http://schemas.microsoft.com/office/2006/metadata/properties" xmlns:ns3="903384a7-4866-40d3-ae52-ed256b5a6ee6" xmlns:ns4="1af388d0-020c-4ef1-ba6c-8d56da1f6fef" targetNamespace="http://schemas.microsoft.com/office/2006/metadata/properties" ma:root="true" ma:fieldsID="34e737b16862d6a8de2b363df39eda39" ns3:_="" ns4:_="">
    <xsd:import namespace="903384a7-4866-40d3-ae52-ed256b5a6ee6"/>
    <xsd:import namespace="1af388d0-020c-4ef1-ba6c-8d56da1f6fe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3384a7-4866-40d3-ae52-ed256b5a6e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f388d0-020c-4ef1-ba6c-8d56da1f6fe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998CDD-C1B9-4A5D-A551-8078D0E383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3384a7-4866-40d3-ae52-ed256b5a6ee6"/>
    <ds:schemaRef ds:uri="1af388d0-020c-4ef1-ba6c-8d56da1f6f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4B9551-E120-498C-ACFE-07036B8DF1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D93F90-B18F-4548-966B-C5141804623A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1af388d0-020c-4ef1-ba6c-8d56da1f6fef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903384a7-4866-40d3-ae52-ed256b5a6ee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48547</TotalTime>
  <Words>2409</Words>
  <Application>Microsoft Office PowerPoint</Application>
  <PresentationFormat>On-screen Show (16:10)</PresentationFormat>
  <Paragraphs>451</Paragraphs>
  <Slides>35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52" baseType="lpstr">
      <vt:lpstr>ＭＳ Ｐゴシック</vt:lpstr>
      <vt:lpstr>Arial</vt:lpstr>
      <vt:lpstr>Arial Black</vt:lpstr>
      <vt:lpstr>Bookman Old Style</vt:lpstr>
      <vt:lpstr>Calibri</vt:lpstr>
      <vt:lpstr>Carlito</vt:lpstr>
      <vt:lpstr>Century Gothic</vt:lpstr>
      <vt:lpstr>lato</vt:lpstr>
      <vt:lpstr>Tahoma</vt:lpstr>
      <vt:lpstr>Times New Roman</vt:lpstr>
      <vt:lpstr>Trebuchet MS</vt:lpstr>
      <vt:lpstr>Verdana</vt:lpstr>
      <vt:lpstr>Wingdings</vt:lpstr>
      <vt:lpstr>Office Theme</vt:lpstr>
      <vt:lpstr>1_Office Theme</vt:lpstr>
      <vt:lpstr>2_Office Theme</vt:lpstr>
      <vt:lpstr>think-cell Slide</vt:lpstr>
      <vt:lpstr>PowerPoint Presentation</vt:lpstr>
      <vt:lpstr>Oman – Strong Potential to be the Sustainability Champion for the World</vt:lpstr>
      <vt:lpstr>Oman Vision 2040 – Aligned</vt:lpstr>
      <vt:lpstr>PowerPoint Presentation</vt:lpstr>
      <vt:lpstr>Industrial Excellence &amp; Innovation Awards  </vt:lpstr>
      <vt:lpstr>JSIS – At a Glance</vt:lpstr>
      <vt:lpstr>Diversified Product Portfolio</vt:lpstr>
      <vt:lpstr>JSIS – A Truly Integrated Manufacturer</vt:lpstr>
      <vt:lpstr>Global Market Reach</vt:lpstr>
      <vt:lpstr>Innovative Technology / Cost Advantage / Environmental Advantage</vt:lpstr>
      <vt:lpstr>PowerPoint Presentation</vt:lpstr>
      <vt:lpstr>PowerPoint Presentation</vt:lpstr>
      <vt:lpstr>PowerPoint Presentation</vt:lpstr>
      <vt:lpstr>PowerPoint Presentation</vt:lpstr>
      <vt:lpstr>Environmental Management</vt:lpstr>
      <vt:lpstr>Green Belt Development &amp; Air Quality Monitoring</vt:lpstr>
      <vt:lpstr>Greenhouse Gas reduction measures – Proposed</vt:lpstr>
      <vt:lpstr>Social Interventions</vt:lpstr>
      <vt:lpstr>Social Interventions</vt:lpstr>
      <vt:lpstr>Training Centre : Nurturing Innovation</vt:lpstr>
      <vt:lpstr>Awards and Recognitions</vt:lpstr>
      <vt:lpstr>PowerPoint Presentation</vt:lpstr>
      <vt:lpstr>PowerPoint Presentation</vt:lpstr>
      <vt:lpstr>PowerPoint Presentation</vt:lpstr>
      <vt:lpstr>Green Initiatives – Decarbonization of the steelmaking process </vt:lpstr>
      <vt:lpstr>Hydrogen Economy – JSIS plan is to collaborate with the Government of Oman and create a Renewable power-driven Hydrogen Eco-System in Duqm – initiatives to lead FDI investments from the various participants in the Hydrogen Economy Value chain </vt:lpstr>
      <vt:lpstr>Oman – Sustainability driven growth prospects</vt:lpstr>
      <vt:lpstr>Thank You</vt:lpstr>
      <vt:lpstr>PowerPoint Presentation</vt:lpstr>
      <vt:lpstr>Certifications</vt:lpstr>
      <vt:lpstr>Capacity Overview</vt:lpstr>
      <vt:lpstr>Performance against EU* Emission Limits</vt:lpstr>
      <vt:lpstr>PowerPoint Presentation</vt:lpstr>
      <vt:lpstr>PowerPoint Presentation</vt:lpstr>
      <vt:lpstr>Social Interventions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Haider Jawad Sultan</dc:creator>
  <cp:lastModifiedBy>Rebecca Topping (Sensitive)</cp:lastModifiedBy>
  <cp:revision>1391</cp:revision>
  <cp:lastPrinted>2022-10-16T14:34:42Z</cp:lastPrinted>
  <dcterms:created xsi:type="dcterms:W3CDTF">2018-09-20T09:09:10Z</dcterms:created>
  <dcterms:modified xsi:type="dcterms:W3CDTF">2022-11-09T09:04:47Z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0x010100AB26FE88DEFFC14582E2A2044BDEB0E8</vt:lpwstr>
  </property>
</Properties>
</file>